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 id="2147483700"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301" r:id="rId31"/>
    <p:sldId id="281"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302" r:id="rId46"/>
    <p:sldId id="298" r:id="rId47"/>
    <p:sldId id="299" r:id="rId48"/>
    <p:sldId id="300" r:id="rId49"/>
  </p:sldIdLst>
  <p:sldSz cx="9144000" cy="5143500" type="screen16x9"/>
  <p:notesSz cx="6858000" cy="9144000"/>
  <p:embeddedFontLst>
    <p:embeddedFont>
      <p:font typeface="Comfortaa" pitchFamily="2" charset="0"/>
      <p:regular r:id="rId51"/>
      <p:bold r:id="rId52"/>
    </p:embeddedFont>
    <p:embeddedFont>
      <p:font typeface="Helvetica Neue" panose="02000503000000020004" pitchFamily="2" charset="0"/>
      <p:regular r:id="rId53"/>
      <p:bold r:id="rId54"/>
      <p:italic r:id="rId55"/>
      <p:boldItalic r:id="rId56"/>
    </p:embeddedFont>
    <p:embeddedFont>
      <p:font typeface="Helvetica Neue Light" panose="02000403000000020004"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Segoe UI" panose="020B05020402040202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39D592-9C55-4362-A92C-556268549613}">
  <a:tblStyle styleId="{C239D592-9C55-4362-A92C-5562685496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EF3F5B-3212-4467-A4C4-4067DEE4C39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51"/>
    <p:restoredTop sz="86415" autoAdjust="0"/>
  </p:normalViewPr>
  <p:slideViewPr>
    <p:cSldViewPr snapToGrid="0">
      <p:cViewPr varScale="1">
        <p:scale>
          <a:sx n="103" d="100"/>
          <a:sy n="103" d="100"/>
        </p:scale>
        <p:origin x="560" y="1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noFill/>
        <a:ln w="25400">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Sheet1!$B$1</c:f>
              <c:strCache>
                <c:ptCount val="1"/>
                <c:pt idx="0">
                  <c:v>Intervention+</c:v>
                </c:pt>
              </c:strCache>
            </c:strRef>
          </c:tx>
          <c:spPr>
            <a:solidFill>
              <a:srgbClr val="5E0E5C"/>
            </a:solidFill>
            <a:ln w="9525" cap="flat" cmpd="sng" algn="ctr">
              <a:solidFill>
                <a:srgbClr val="5E0E5C"/>
              </a:solidFill>
              <a:round/>
            </a:ln>
            <a:effectLst/>
            <a:sp3d contourW="9525">
              <a:contourClr>
                <a:srgbClr val="5E0E5C"/>
              </a:contourClr>
            </a:sp3d>
          </c:spPr>
          <c:invertIfNegative val="0"/>
          <c:cat>
            <c:strRef>
              <c:f>Sheet1!$A$2</c:f>
              <c:strCache>
                <c:ptCount val="1"/>
                <c:pt idx="0">
                  <c:v>High School Persona</c:v>
                </c:pt>
              </c:strCache>
            </c:strRef>
          </c:cat>
          <c:val>
            <c:numRef>
              <c:f>Sheet1!$B$2</c:f>
              <c:numCache>
                <c:formatCode>General</c:formatCode>
                <c:ptCount val="1"/>
                <c:pt idx="0">
                  <c:v>-10512</c:v>
                </c:pt>
              </c:numCache>
            </c:numRef>
          </c:val>
          <c:extLst>
            <c:ext xmlns:c16="http://schemas.microsoft.com/office/drawing/2014/chart" uri="{C3380CC4-5D6E-409C-BE32-E72D297353CC}">
              <c16:uniqueId val="{00000000-8574-4AF4-AD0D-0A715B25A2D1}"/>
            </c:ext>
          </c:extLst>
        </c:ser>
        <c:ser>
          <c:idx val="1"/>
          <c:order val="1"/>
          <c:tx>
            <c:strRef>
              <c:f>Sheet1!$C$1</c:f>
              <c:strCache>
                <c:ptCount val="1"/>
                <c:pt idx="0">
                  <c:v>Intervention</c:v>
                </c:pt>
              </c:strCache>
            </c:strRef>
          </c:tx>
          <c:spPr>
            <a:solidFill>
              <a:srgbClr val="90158C"/>
            </a:solidFill>
            <a:ln w="9525" cap="flat" cmpd="sng" algn="ctr">
              <a:solidFill>
                <a:srgbClr val="90158C"/>
              </a:solidFill>
              <a:round/>
            </a:ln>
            <a:effectLst/>
            <a:sp3d contourW="9525">
              <a:contourClr>
                <a:srgbClr val="90158C"/>
              </a:contourClr>
            </a:sp3d>
          </c:spPr>
          <c:invertIfNegative val="0"/>
          <c:cat>
            <c:strRef>
              <c:f>Sheet1!$A$2</c:f>
              <c:strCache>
                <c:ptCount val="1"/>
                <c:pt idx="0">
                  <c:v>High School Persona</c:v>
                </c:pt>
              </c:strCache>
            </c:strRef>
          </c:cat>
          <c:val>
            <c:numRef>
              <c:f>Sheet1!$C$2</c:f>
              <c:numCache>
                <c:formatCode>General</c:formatCode>
                <c:ptCount val="1"/>
                <c:pt idx="0">
                  <c:v>-186641</c:v>
                </c:pt>
              </c:numCache>
            </c:numRef>
          </c:val>
          <c:extLst>
            <c:ext xmlns:c16="http://schemas.microsoft.com/office/drawing/2014/chart" uri="{C3380CC4-5D6E-409C-BE32-E72D297353CC}">
              <c16:uniqueId val="{00000001-8574-4AF4-AD0D-0A715B25A2D1}"/>
            </c:ext>
          </c:extLst>
        </c:ser>
        <c:ser>
          <c:idx val="2"/>
          <c:order val="2"/>
          <c:tx>
            <c:strRef>
              <c:f>Sheet1!$D$1</c:f>
              <c:strCache>
                <c:ptCount val="1"/>
                <c:pt idx="0">
                  <c:v>Baseline</c:v>
                </c:pt>
              </c:strCache>
            </c:strRef>
          </c:tx>
          <c:spPr>
            <a:solidFill>
              <a:schemeClr val="bg1">
                <a:lumMod val="65000"/>
              </a:schemeClr>
            </a:solidFill>
            <a:ln w="9525" cap="flat" cmpd="sng" algn="ctr">
              <a:solidFill>
                <a:schemeClr val="tx1">
                  <a:lumMod val="50000"/>
                  <a:lumOff val="50000"/>
                </a:schemeClr>
              </a:solidFill>
              <a:round/>
            </a:ln>
            <a:effectLst/>
            <a:sp3d contourW="9525">
              <a:contourClr>
                <a:schemeClr val="tx1">
                  <a:lumMod val="50000"/>
                  <a:lumOff val="50000"/>
                </a:schemeClr>
              </a:contourClr>
            </a:sp3d>
          </c:spPr>
          <c:invertIfNegative val="0"/>
          <c:cat>
            <c:strRef>
              <c:f>Sheet1!$A$2</c:f>
              <c:strCache>
                <c:ptCount val="1"/>
                <c:pt idx="0">
                  <c:v>High School Persona</c:v>
                </c:pt>
              </c:strCache>
            </c:strRef>
          </c:cat>
          <c:val>
            <c:numRef>
              <c:f>Sheet1!$D$2</c:f>
              <c:numCache>
                <c:formatCode>General</c:formatCode>
                <c:ptCount val="1"/>
                <c:pt idx="0">
                  <c:v>-313980</c:v>
                </c:pt>
              </c:numCache>
            </c:numRef>
          </c:val>
          <c:extLst>
            <c:ext xmlns:c16="http://schemas.microsoft.com/office/drawing/2014/chart" uri="{C3380CC4-5D6E-409C-BE32-E72D297353CC}">
              <c16:uniqueId val="{00000002-8574-4AF4-AD0D-0A715B25A2D1}"/>
            </c:ext>
          </c:extLst>
        </c:ser>
        <c:dLbls>
          <c:showLegendKey val="0"/>
          <c:showVal val="0"/>
          <c:showCatName val="0"/>
          <c:showSerName val="0"/>
          <c:showPercent val="0"/>
          <c:showBubbleSize val="0"/>
        </c:dLbls>
        <c:gapWidth val="65"/>
        <c:shape val="box"/>
        <c:axId val="1066847695"/>
        <c:axId val="1066849775"/>
        <c:axId val="0"/>
      </c:bar3DChart>
      <c:catAx>
        <c:axId val="1066847695"/>
        <c:scaling>
          <c:orientation val="minMax"/>
        </c:scaling>
        <c:delete val="0"/>
        <c:axPos val="l"/>
        <c:numFmt formatCode="General" sourceLinked="1"/>
        <c:majorTickMark val="none"/>
        <c:minorTickMark val="none"/>
        <c:tickLblPos val="none"/>
        <c:spPr>
          <a:noFill/>
          <a:ln w="19050" cap="flat" cmpd="sng" algn="ctr">
            <a:solidFill>
              <a:schemeClr val="dk1">
                <a:lumMod val="75000"/>
                <a:lumOff val="25000"/>
              </a:schemeClr>
            </a:solidFill>
            <a:round/>
          </a:ln>
          <a:effectLst/>
        </c:spPr>
        <c:txPr>
          <a:bodyPr rot="-60000000" spcFirstLastPara="1" vertOverflow="ellipsis" vert="horz" wrap="square" anchor="t" anchorCtr="0"/>
          <a:lstStyle/>
          <a:p>
            <a:pPr>
              <a:defRPr sz="1050" b="1" i="0" u="none" strike="noStrike" kern="1200" cap="all" baseline="0">
                <a:solidFill>
                  <a:schemeClr val="dk1">
                    <a:lumMod val="75000"/>
                    <a:lumOff val="25000"/>
                  </a:schemeClr>
                </a:solidFill>
                <a:latin typeface="+mn-lt"/>
                <a:ea typeface="+mn-ea"/>
                <a:cs typeface="+mn-cs"/>
              </a:defRPr>
            </a:pPr>
            <a:endParaRPr lang="en-US"/>
          </a:p>
        </c:txPr>
        <c:crossAx val="1066849775"/>
        <c:crosses val="autoZero"/>
        <c:auto val="1"/>
        <c:lblAlgn val="ctr"/>
        <c:lblOffset val="100"/>
        <c:noMultiLvlLbl val="0"/>
      </c:catAx>
      <c:valAx>
        <c:axId val="1066849775"/>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066847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Sheet1!$B$1</c:f>
              <c:strCache>
                <c:ptCount val="1"/>
                <c:pt idx="0">
                  <c:v>Intervention+</c:v>
                </c:pt>
              </c:strCache>
            </c:strRef>
          </c:tx>
          <c:spPr>
            <a:solidFill>
              <a:srgbClr val="1C3ABC"/>
            </a:solidFill>
            <a:ln w="9525" cap="flat" cmpd="sng" algn="ctr">
              <a:solidFill>
                <a:srgbClr val="1C3ABC"/>
              </a:solidFill>
              <a:round/>
            </a:ln>
            <a:effectLst/>
            <a:sp3d contourW="9525">
              <a:contourClr>
                <a:srgbClr val="1C3ABC"/>
              </a:contourClr>
            </a:sp3d>
          </c:spPr>
          <c:invertIfNegative val="0"/>
          <c:cat>
            <c:strRef>
              <c:f>Sheet1!$A$2:$A$2</c:f>
              <c:strCache>
                <c:ptCount val="1"/>
                <c:pt idx="0">
                  <c:v>University Persona</c:v>
                </c:pt>
              </c:strCache>
            </c:strRef>
          </c:cat>
          <c:val>
            <c:numRef>
              <c:f>Sheet1!$B$2:$B$2</c:f>
              <c:numCache>
                <c:formatCode>General</c:formatCode>
                <c:ptCount val="1"/>
                <c:pt idx="0">
                  <c:v>299791</c:v>
                </c:pt>
              </c:numCache>
            </c:numRef>
          </c:val>
          <c:extLst>
            <c:ext xmlns:c16="http://schemas.microsoft.com/office/drawing/2014/chart" uri="{C3380CC4-5D6E-409C-BE32-E72D297353CC}">
              <c16:uniqueId val="{00000000-3F12-4F27-99D5-6C43F95DFCCC}"/>
            </c:ext>
          </c:extLst>
        </c:ser>
        <c:ser>
          <c:idx val="1"/>
          <c:order val="1"/>
          <c:tx>
            <c:strRef>
              <c:f>Sheet1!$C$1</c:f>
              <c:strCache>
                <c:ptCount val="1"/>
                <c:pt idx="0">
                  <c:v>Intervention</c:v>
                </c:pt>
              </c:strCache>
            </c:strRef>
          </c:tx>
          <c:spPr>
            <a:solidFill>
              <a:srgbClr val="1979BE"/>
            </a:solidFill>
            <a:ln w="9525" cap="flat" cmpd="sng" algn="ctr">
              <a:solidFill>
                <a:srgbClr val="1979BE"/>
              </a:solidFill>
              <a:round/>
            </a:ln>
            <a:effectLst/>
            <a:sp3d contourW="9525">
              <a:contourClr>
                <a:srgbClr val="1979BE"/>
              </a:contourClr>
            </a:sp3d>
          </c:spPr>
          <c:invertIfNegative val="0"/>
          <c:cat>
            <c:strRef>
              <c:f>Sheet1!$A$2:$A$2</c:f>
              <c:strCache>
                <c:ptCount val="1"/>
                <c:pt idx="0">
                  <c:v>University Persona</c:v>
                </c:pt>
              </c:strCache>
            </c:strRef>
          </c:cat>
          <c:val>
            <c:numRef>
              <c:f>Sheet1!$C$2:$C$2</c:f>
              <c:numCache>
                <c:formatCode>General</c:formatCode>
                <c:ptCount val="1"/>
                <c:pt idx="0">
                  <c:v>191488</c:v>
                </c:pt>
              </c:numCache>
            </c:numRef>
          </c:val>
          <c:extLst>
            <c:ext xmlns:c16="http://schemas.microsoft.com/office/drawing/2014/chart" uri="{C3380CC4-5D6E-409C-BE32-E72D297353CC}">
              <c16:uniqueId val="{00000001-3F12-4F27-99D5-6C43F95DFCCC}"/>
            </c:ext>
          </c:extLst>
        </c:ser>
        <c:ser>
          <c:idx val="2"/>
          <c:order val="2"/>
          <c:tx>
            <c:strRef>
              <c:f>Sheet1!$D$1</c:f>
              <c:strCache>
                <c:ptCount val="1"/>
                <c:pt idx="0">
                  <c:v>Baseline</c:v>
                </c:pt>
              </c:strCache>
            </c:strRef>
          </c:tx>
          <c:spPr>
            <a:solidFill>
              <a:schemeClr val="tx1">
                <a:lumMod val="40000"/>
                <a:lumOff val="60000"/>
              </a:schemeClr>
            </a:solidFill>
            <a:ln w="9525" cap="flat" cmpd="sng" algn="ctr">
              <a:solidFill>
                <a:schemeClr val="bg1">
                  <a:lumMod val="75000"/>
                </a:schemeClr>
              </a:solidFill>
              <a:round/>
            </a:ln>
            <a:effectLst/>
            <a:sp3d contourW="9525">
              <a:contourClr>
                <a:schemeClr val="bg1">
                  <a:lumMod val="75000"/>
                </a:schemeClr>
              </a:contourClr>
            </a:sp3d>
          </c:spPr>
          <c:invertIfNegative val="0"/>
          <c:dPt>
            <c:idx val="0"/>
            <c:invertIfNegative val="0"/>
            <c:bubble3D val="0"/>
            <c:spPr>
              <a:solidFill>
                <a:schemeClr val="tx1">
                  <a:lumMod val="40000"/>
                  <a:lumOff val="60000"/>
                </a:schemeClr>
              </a:solidFill>
              <a:ln w="9525" cap="flat" cmpd="sng" algn="ctr">
                <a:solidFill>
                  <a:schemeClr val="bg1">
                    <a:lumMod val="75000"/>
                  </a:schemeClr>
                </a:solidFill>
                <a:round/>
              </a:ln>
              <a:effectLst/>
              <a:sp3d contourW="9525">
                <a:contourClr>
                  <a:schemeClr val="bg1">
                    <a:lumMod val="75000"/>
                  </a:schemeClr>
                </a:contourClr>
              </a:sp3d>
            </c:spPr>
            <c:extLst>
              <c:ext xmlns:c16="http://schemas.microsoft.com/office/drawing/2014/chart" uri="{C3380CC4-5D6E-409C-BE32-E72D297353CC}">
                <c16:uniqueId val="{00000003-3F12-4F27-99D5-6C43F95DFCCC}"/>
              </c:ext>
            </c:extLst>
          </c:dPt>
          <c:cat>
            <c:strRef>
              <c:f>Sheet1!$A$2:$A$2</c:f>
              <c:strCache>
                <c:ptCount val="1"/>
                <c:pt idx="0">
                  <c:v>University Persona</c:v>
                </c:pt>
              </c:strCache>
            </c:strRef>
          </c:cat>
          <c:val>
            <c:numRef>
              <c:f>Sheet1!$D$2:$D$2</c:f>
              <c:numCache>
                <c:formatCode>General</c:formatCode>
                <c:ptCount val="1"/>
                <c:pt idx="0">
                  <c:v>48273</c:v>
                </c:pt>
              </c:numCache>
            </c:numRef>
          </c:val>
          <c:extLst>
            <c:ext xmlns:c16="http://schemas.microsoft.com/office/drawing/2014/chart" uri="{C3380CC4-5D6E-409C-BE32-E72D297353CC}">
              <c16:uniqueId val="{00000004-3F12-4F27-99D5-6C43F95DFCCC}"/>
            </c:ext>
          </c:extLst>
        </c:ser>
        <c:dLbls>
          <c:showLegendKey val="0"/>
          <c:showVal val="0"/>
          <c:showCatName val="0"/>
          <c:showSerName val="0"/>
          <c:showPercent val="0"/>
          <c:showBubbleSize val="0"/>
        </c:dLbls>
        <c:gapWidth val="65"/>
        <c:shape val="box"/>
        <c:axId val="1066847695"/>
        <c:axId val="1066849775"/>
        <c:axId val="0"/>
      </c:bar3DChart>
      <c:catAx>
        <c:axId val="1066847695"/>
        <c:scaling>
          <c:orientation val="minMax"/>
        </c:scaling>
        <c:delete val="0"/>
        <c:axPos val="l"/>
        <c:numFmt formatCode="General" sourceLinked="1"/>
        <c:majorTickMark val="none"/>
        <c:minorTickMark val="none"/>
        <c:tickLblPos val="none"/>
        <c:spPr>
          <a:noFill/>
          <a:ln w="19050" cap="flat" cmpd="sng" algn="ctr">
            <a:solidFill>
              <a:schemeClr val="dk1">
                <a:lumMod val="75000"/>
                <a:lumOff val="25000"/>
              </a:schemeClr>
            </a:solidFill>
            <a:round/>
          </a:ln>
          <a:effectLst/>
        </c:spPr>
        <c:txPr>
          <a:bodyPr rot="-60000000" spcFirstLastPara="1" vertOverflow="ellipsis" vert="horz" wrap="square" anchor="t" anchorCtr="0"/>
          <a:lstStyle/>
          <a:p>
            <a:pPr>
              <a:defRPr sz="1050" b="1" i="0" u="none" strike="noStrike" kern="1200" cap="all" baseline="0">
                <a:solidFill>
                  <a:schemeClr val="dk1">
                    <a:lumMod val="75000"/>
                    <a:lumOff val="25000"/>
                  </a:schemeClr>
                </a:solidFill>
                <a:latin typeface="+mn-lt"/>
                <a:ea typeface="+mn-ea"/>
                <a:cs typeface="+mn-cs"/>
              </a:defRPr>
            </a:pPr>
            <a:endParaRPr lang="en-US"/>
          </a:p>
        </c:txPr>
        <c:crossAx val="1066849775"/>
        <c:crosses val="autoZero"/>
        <c:auto val="1"/>
        <c:lblAlgn val="ctr"/>
        <c:lblOffset val="100"/>
        <c:noMultiLvlLbl val="0"/>
      </c:catAx>
      <c:valAx>
        <c:axId val="1066849775"/>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066847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416d3f446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0416d3f44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028f78132c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028f78132c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028f78132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028f78132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028f78132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028f78132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028f78132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028f78132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028f78132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028f78132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028f78132c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028f78132c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02509b77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02509b77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83fad455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f83fad455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0416d3f446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0416d3f44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02281cbb2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302281cbb2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g302281cbb2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83fad455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f83fad455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02509b771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02509b771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028f78132c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028f78132c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028f78132c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028f78132c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2509b771b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02509b771b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0416d3f446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0416d3f446_0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4C4C4E"/>
              </a:buClr>
              <a:buSzPts val="1100"/>
              <a:buFont typeface="Arial"/>
              <a:buNone/>
            </a:pPr>
            <a:endParaRPr dirty="0">
              <a:latin typeface="Arial"/>
              <a:ea typeface="Arial"/>
              <a:cs typeface="Arial"/>
              <a:sym typeface="Arial"/>
            </a:endParaRPr>
          </a:p>
        </p:txBody>
      </p:sp>
      <p:sp>
        <p:nvSpPr>
          <p:cNvPr id="470" name="Google Shape;470;g30416d3f446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02509b771b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302509b771b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02509b771b_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02509b771b_0_5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32" name="Google Shape;532;g302509b771b_0_5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2509b771b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02509b771b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02509b771b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02509b771b_0_3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4C4C4E"/>
              </a:buClr>
              <a:buSzPts val="1100"/>
              <a:buFont typeface="Arial"/>
              <a:buNone/>
            </a:pPr>
            <a:endParaRPr dirty="0">
              <a:latin typeface="Arial"/>
              <a:ea typeface="Arial"/>
              <a:cs typeface="Arial"/>
              <a:sym typeface="Arial"/>
            </a:endParaRPr>
          </a:p>
        </p:txBody>
      </p:sp>
      <p:sp>
        <p:nvSpPr>
          <p:cNvPr id="542" name="Google Shape;542;g302509b771b_0_3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0abc9d4e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00abc9d4e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028f78132c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028f78132c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028f78132c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028f78132c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f83fad455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f83fad455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f83fad455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f83fad455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0416d3f446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0416d3f44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0416d3f44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0416d3f44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0416d3f44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0416d3f44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0416d3f44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0416d3f44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0416d3f44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0416d3f44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0416d3f44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0416d3f44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83fad455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f83fad455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0416d3f44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0416d3f44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028f78132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028f78132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028f78132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028f78132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204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0416d3f44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0416d3f44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0416d3f44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0416d3f44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029aaf3a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029aaf3a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0416d3f4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0416d3f4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028f78132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028f78132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028f78132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028f78132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02509b771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02509b771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028f78132c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028f78132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B_Title Slide" type="title">
  <p:cSld name="TITLE">
    <p:spTree>
      <p:nvGrpSpPr>
        <p:cNvPr id="1" name="Shape 11"/>
        <p:cNvGrpSpPr/>
        <p:nvPr/>
      </p:nvGrpSpPr>
      <p:grpSpPr>
        <a:xfrm>
          <a:off x="0" y="0"/>
          <a:ext cx="0" cy="0"/>
          <a:chOff x="0" y="0"/>
          <a:chExt cx="0" cy="0"/>
        </a:xfrm>
      </p:grpSpPr>
      <p:pic>
        <p:nvPicPr>
          <p:cNvPr id="12" name="Google Shape;12;p2" descr="Holland Bloorview Kids Rehabilitation Hospital"/>
          <p:cNvPicPr preferRelativeResize="0"/>
          <p:nvPr/>
        </p:nvPicPr>
        <p:blipFill rotWithShape="1">
          <a:blip r:embed="rId2">
            <a:alphaModFix/>
          </a:blip>
          <a:srcRect/>
          <a:stretch/>
        </p:blipFill>
        <p:spPr>
          <a:xfrm>
            <a:off x="0" y="0"/>
            <a:ext cx="9158863" cy="5151862"/>
          </a:xfrm>
          <a:prstGeom prst="rect">
            <a:avLst/>
          </a:prstGeom>
          <a:noFill/>
          <a:ln>
            <a:noFill/>
          </a:ln>
        </p:spPr>
      </p:pic>
      <p:sp>
        <p:nvSpPr>
          <p:cNvPr id="13" name="Google Shape;13;p2"/>
          <p:cNvSpPr txBox="1">
            <a:spLocks noGrp="1"/>
          </p:cNvSpPr>
          <p:nvPr>
            <p:ph type="ctrTitle"/>
          </p:nvPr>
        </p:nvSpPr>
        <p:spPr>
          <a:xfrm>
            <a:off x="588264" y="841772"/>
            <a:ext cx="8104800" cy="7158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4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588264" y="2680740"/>
            <a:ext cx="8104800" cy="341700"/>
          </a:xfrm>
          <a:prstGeom prst="rect">
            <a:avLst/>
          </a:prstGeom>
          <a:noFill/>
          <a:ln>
            <a:noFill/>
          </a:ln>
        </p:spPr>
        <p:txBody>
          <a:bodyPr spcFirstLastPara="1" wrap="square" lIns="91425" tIns="45700" rIns="91425" bIns="45700" anchor="t" anchorCtr="0">
            <a:spAutoFit/>
          </a:bodyPr>
          <a:lstStyle>
            <a:lvl1pPr lvl="0" algn="l">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ext with photo ">
  <p:cSld name="1_Text with photo ">
    <p:spTree>
      <p:nvGrpSpPr>
        <p:cNvPr id="1" name="Shape 44"/>
        <p:cNvGrpSpPr/>
        <p:nvPr/>
      </p:nvGrpSpPr>
      <p:grpSpPr>
        <a:xfrm>
          <a:off x="0" y="0"/>
          <a:ext cx="0" cy="0"/>
          <a:chOff x="0" y="0"/>
          <a:chExt cx="0" cy="0"/>
        </a:xfrm>
      </p:grpSpPr>
      <p:pic>
        <p:nvPicPr>
          <p:cNvPr id="45" name="Google Shape;45;p11" descr="Decorative"/>
          <p:cNvPicPr preferRelativeResize="0"/>
          <p:nvPr/>
        </p:nvPicPr>
        <p:blipFill rotWithShape="1">
          <a:blip r:embed="rId2">
            <a:alphaModFix/>
          </a:blip>
          <a:srcRect l="32758"/>
          <a:stretch/>
        </p:blipFill>
        <p:spPr>
          <a:xfrm rot="10800000">
            <a:off x="-1" y="0"/>
            <a:ext cx="6148553" cy="5143500"/>
          </a:xfrm>
          <a:prstGeom prst="rect">
            <a:avLst/>
          </a:prstGeom>
          <a:noFill/>
          <a:ln>
            <a:noFill/>
          </a:ln>
        </p:spPr>
      </p:pic>
      <p:sp>
        <p:nvSpPr>
          <p:cNvPr id="46" name="Google Shape;46;p11"/>
          <p:cNvSpPr>
            <a:spLocks noGrp="1"/>
          </p:cNvSpPr>
          <p:nvPr>
            <p:ph type="pic" idx="2"/>
          </p:nvPr>
        </p:nvSpPr>
        <p:spPr>
          <a:xfrm>
            <a:off x="4894338" y="736600"/>
            <a:ext cx="3670800" cy="3566100"/>
          </a:xfrm>
          <a:prstGeom prst="rect">
            <a:avLst/>
          </a:prstGeom>
          <a:noFill/>
          <a:ln>
            <a:noFill/>
          </a:ln>
        </p:spPr>
      </p:sp>
      <p:sp>
        <p:nvSpPr>
          <p:cNvPr id="47" name="Google Shape;47;p11"/>
          <p:cNvSpPr txBox="1">
            <a:spLocks noGrp="1"/>
          </p:cNvSpPr>
          <p:nvPr>
            <p:ph type="body" idx="1"/>
          </p:nvPr>
        </p:nvSpPr>
        <p:spPr>
          <a:xfrm>
            <a:off x="630000" y="738000"/>
            <a:ext cx="3954000" cy="3566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Clr>
                <a:schemeClr val="lt1"/>
              </a:buClr>
              <a:buSzPts val="2800"/>
              <a:buNone/>
              <a:defRPr sz="2800" b="1">
                <a:solidFill>
                  <a:schemeClr val="lt1"/>
                </a:solidFill>
              </a:defRPr>
            </a:lvl1pPr>
            <a:lvl2pPr marL="914400" lvl="1" indent="-228600" algn="l">
              <a:lnSpc>
                <a:spcPct val="90000"/>
              </a:lnSpc>
              <a:spcBef>
                <a:spcPts val="400"/>
              </a:spcBef>
              <a:spcAft>
                <a:spcPts val="0"/>
              </a:spcAft>
              <a:buClr>
                <a:schemeClr val="lt1"/>
              </a:buClr>
              <a:buSzPts val="1800"/>
              <a:buNone/>
              <a:defRPr>
                <a:solidFill>
                  <a:schemeClr val="lt1"/>
                </a:solidFill>
              </a:defRPr>
            </a:lvl2pPr>
            <a:lvl3pPr marL="1371600" lvl="2" indent="-228600" algn="l">
              <a:lnSpc>
                <a:spcPct val="90000"/>
              </a:lnSpc>
              <a:spcBef>
                <a:spcPts val="400"/>
              </a:spcBef>
              <a:spcAft>
                <a:spcPts val="0"/>
              </a:spcAft>
              <a:buClr>
                <a:schemeClr val="lt1"/>
              </a:buClr>
              <a:buSzPts val="1500"/>
              <a:buNone/>
              <a:defRPr>
                <a:solidFill>
                  <a:schemeClr val="lt1"/>
                </a:solidFill>
              </a:defRPr>
            </a:lvl3pPr>
            <a:lvl4pPr marL="1828800" lvl="3" indent="-228600" algn="l">
              <a:lnSpc>
                <a:spcPct val="90000"/>
              </a:lnSpc>
              <a:spcBef>
                <a:spcPts val="400"/>
              </a:spcBef>
              <a:spcAft>
                <a:spcPts val="0"/>
              </a:spcAft>
              <a:buClr>
                <a:schemeClr val="lt1"/>
              </a:buClr>
              <a:buSzPts val="1400"/>
              <a:buNone/>
              <a:defRPr>
                <a:solidFill>
                  <a:schemeClr val="lt1"/>
                </a:solidFill>
              </a:defRPr>
            </a:lvl4pPr>
            <a:lvl5pPr marL="2286000" lvl="4" indent="-228600" algn="l">
              <a:lnSpc>
                <a:spcPct val="90000"/>
              </a:lnSpc>
              <a:spcBef>
                <a:spcPts val="400"/>
              </a:spcBef>
              <a:spcAft>
                <a:spcPts val="0"/>
              </a:spcAft>
              <a:buClr>
                <a:schemeClr val="lt1"/>
              </a:buClr>
              <a:buSzPts val="1400"/>
              <a:buNone/>
              <a:defRPr>
                <a:solidFill>
                  <a:schemeClr val="lt1"/>
                </a:solidFill>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pic>
        <p:nvPicPr>
          <p:cNvPr id="48" name="Google Shape;48;p11" descr="Holland Bloorview Kids Rehabilitation Hospital"/>
          <p:cNvPicPr preferRelativeResize="0"/>
          <p:nvPr/>
        </p:nvPicPr>
        <p:blipFill rotWithShape="1">
          <a:blip r:embed="rId3">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9"/>
        <p:cNvGrpSpPr/>
        <p:nvPr/>
      </p:nvGrpSpPr>
      <p:grpSpPr>
        <a:xfrm>
          <a:off x="0" y="0"/>
          <a:ext cx="0" cy="0"/>
          <a:chOff x="0" y="0"/>
          <a:chExt cx="0" cy="0"/>
        </a:xfrm>
      </p:grpSpPr>
      <p:pic>
        <p:nvPicPr>
          <p:cNvPr id="50" name="Google Shape;50;p12" descr="Decorative"/>
          <p:cNvPicPr preferRelativeResize="0"/>
          <p:nvPr/>
        </p:nvPicPr>
        <p:blipFill rotWithShape="1">
          <a:blip r:embed="rId2">
            <a:alphaModFix/>
          </a:blip>
          <a:srcRect/>
          <a:stretch/>
        </p:blipFill>
        <p:spPr>
          <a:xfrm>
            <a:off x="0" y="0"/>
            <a:ext cx="9144000" cy="5143498"/>
          </a:xfrm>
          <a:prstGeom prst="rect">
            <a:avLst/>
          </a:prstGeom>
          <a:noFill/>
          <a:ln>
            <a:noFill/>
          </a:ln>
        </p:spPr>
      </p:pic>
      <p:sp>
        <p:nvSpPr>
          <p:cNvPr id="51" name="Google Shape;51;p12"/>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B_Strat Plan_Title Slide" type="title">
  <p:cSld name="TITLE">
    <p:spTree>
      <p:nvGrpSpPr>
        <p:cNvPr id="1" name="Shape 60"/>
        <p:cNvGrpSpPr/>
        <p:nvPr/>
      </p:nvGrpSpPr>
      <p:grpSpPr>
        <a:xfrm>
          <a:off x="0" y="0"/>
          <a:ext cx="0" cy="0"/>
          <a:chOff x="0" y="0"/>
          <a:chExt cx="0" cy="0"/>
        </a:xfrm>
      </p:grpSpPr>
      <p:pic>
        <p:nvPicPr>
          <p:cNvPr id="61" name="Google Shape;61;p16" descr="Decorative"/>
          <p:cNvPicPr preferRelativeResize="0"/>
          <p:nvPr/>
        </p:nvPicPr>
        <p:blipFill rotWithShape="1">
          <a:blip r:embed="rId2">
            <a:alphaModFix/>
          </a:blip>
          <a:srcRect/>
          <a:stretch/>
        </p:blipFill>
        <p:spPr>
          <a:xfrm>
            <a:off x="0" y="0"/>
            <a:ext cx="9158864" cy="5151863"/>
          </a:xfrm>
          <a:prstGeom prst="rect">
            <a:avLst/>
          </a:prstGeom>
          <a:noFill/>
          <a:ln>
            <a:noFill/>
          </a:ln>
        </p:spPr>
      </p:pic>
      <p:sp>
        <p:nvSpPr>
          <p:cNvPr id="62" name="Google Shape;62;p16"/>
          <p:cNvSpPr txBox="1">
            <a:spLocks noGrp="1"/>
          </p:cNvSpPr>
          <p:nvPr>
            <p:ph type="ctrTitle"/>
          </p:nvPr>
        </p:nvSpPr>
        <p:spPr>
          <a:xfrm>
            <a:off x="588264" y="841772"/>
            <a:ext cx="8104500" cy="7155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4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txBox="1">
            <a:spLocks noGrp="1"/>
          </p:cNvSpPr>
          <p:nvPr>
            <p:ph type="subTitle" idx="1"/>
          </p:nvPr>
        </p:nvSpPr>
        <p:spPr>
          <a:xfrm>
            <a:off x="588264" y="2680740"/>
            <a:ext cx="8104500" cy="341700"/>
          </a:xfrm>
          <a:prstGeom prst="rect">
            <a:avLst/>
          </a:prstGeom>
          <a:noFill/>
          <a:ln>
            <a:noFill/>
          </a:ln>
        </p:spPr>
        <p:txBody>
          <a:bodyPr spcFirstLastPara="1" wrap="square" lIns="91425" tIns="45700" rIns="91425" bIns="45700" anchor="t" anchorCtr="0">
            <a:sp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64"/>
        <p:cNvGrpSpPr/>
        <p:nvPr/>
      </p:nvGrpSpPr>
      <p:grpSpPr>
        <a:xfrm>
          <a:off x="0" y="0"/>
          <a:ext cx="0" cy="0"/>
          <a:chOff x="0" y="0"/>
          <a:chExt cx="0" cy="0"/>
        </a:xfrm>
      </p:grpSpPr>
      <p:pic>
        <p:nvPicPr>
          <p:cNvPr id="65" name="Google Shape;65;p17"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 name="Google Shape;66;p17"/>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age">
  <p:cSld name="Page">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629999" y="270000"/>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8"/>
          <p:cNvSpPr txBox="1">
            <a:spLocks noGrp="1"/>
          </p:cNvSpPr>
          <p:nvPr>
            <p:ph type="body" idx="1"/>
          </p:nvPr>
        </p:nvSpPr>
        <p:spPr>
          <a:xfrm>
            <a:off x="629841" y="1259999"/>
            <a:ext cx="8100000" cy="29268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0" name="Google Shape;70;p18" descr="Holland Bloorview Kids Rehabilitation Hospital"/>
          <p:cNvPicPr preferRelativeResize="0"/>
          <p:nvPr/>
        </p:nvPicPr>
        <p:blipFill rotWithShape="1">
          <a:blip r:embed="rId2">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age_Strat Plan">
  <p:cSld name="Page_Strat Plan">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629999" y="270000"/>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9"/>
          <p:cNvSpPr txBox="1">
            <a:spLocks noGrp="1"/>
          </p:cNvSpPr>
          <p:nvPr>
            <p:ph type="body" idx="1"/>
          </p:nvPr>
        </p:nvSpPr>
        <p:spPr>
          <a:xfrm>
            <a:off x="629841" y="1259999"/>
            <a:ext cx="8100000" cy="29268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4" name="Google Shape;74;p19" descr="Holland Bloorview Kids Rehabilitation Hospital"/>
          <p:cNvPicPr preferRelativeResize="0"/>
          <p:nvPr/>
        </p:nvPicPr>
        <p:blipFill rotWithShape="1">
          <a:blip r:embed="rId2">
            <a:alphaModFix/>
          </a:blip>
          <a:srcRect/>
          <a:stretch/>
        </p:blipFill>
        <p:spPr>
          <a:xfrm>
            <a:off x="7090825" y="4467396"/>
            <a:ext cx="1791143" cy="409404"/>
          </a:xfrm>
          <a:prstGeom prst="rect">
            <a:avLst/>
          </a:prstGeom>
          <a:noFill/>
          <a:ln>
            <a:noFill/>
          </a:ln>
        </p:spPr>
      </p:pic>
      <p:pic>
        <p:nvPicPr>
          <p:cNvPr id="75" name="Google Shape;75;p19" descr="Transformative Care, Inclusive World: Holland Bloorview 2030"/>
          <p:cNvPicPr preferRelativeResize="0"/>
          <p:nvPr/>
        </p:nvPicPr>
        <p:blipFill rotWithShape="1">
          <a:blip r:embed="rId3">
            <a:alphaModFix/>
          </a:blip>
          <a:srcRect/>
          <a:stretch/>
        </p:blipFill>
        <p:spPr>
          <a:xfrm>
            <a:off x="629841" y="4388400"/>
            <a:ext cx="2075377" cy="507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ext with photo ">
  <p:cSld name="1_Text with photo ">
    <p:spTree>
      <p:nvGrpSpPr>
        <p:cNvPr id="1" name="Shape 76"/>
        <p:cNvGrpSpPr/>
        <p:nvPr/>
      </p:nvGrpSpPr>
      <p:grpSpPr>
        <a:xfrm>
          <a:off x="0" y="0"/>
          <a:ext cx="0" cy="0"/>
          <a:chOff x="0" y="0"/>
          <a:chExt cx="0" cy="0"/>
        </a:xfrm>
      </p:grpSpPr>
      <p:pic>
        <p:nvPicPr>
          <p:cNvPr id="77" name="Google Shape;77;p20" descr="Decorative"/>
          <p:cNvPicPr preferRelativeResize="0"/>
          <p:nvPr/>
        </p:nvPicPr>
        <p:blipFill rotWithShape="1">
          <a:blip r:embed="rId2">
            <a:alphaModFix/>
          </a:blip>
          <a:srcRect l="32759"/>
          <a:stretch/>
        </p:blipFill>
        <p:spPr>
          <a:xfrm rot="10800000">
            <a:off x="-1" y="0"/>
            <a:ext cx="6148553" cy="5143500"/>
          </a:xfrm>
          <a:prstGeom prst="rect">
            <a:avLst/>
          </a:prstGeom>
          <a:noFill/>
          <a:ln>
            <a:noFill/>
          </a:ln>
        </p:spPr>
      </p:pic>
      <p:sp>
        <p:nvSpPr>
          <p:cNvPr id="78" name="Google Shape;78;p20"/>
          <p:cNvSpPr>
            <a:spLocks noGrp="1"/>
          </p:cNvSpPr>
          <p:nvPr>
            <p:ph type="pic" idx="2"/>
          </p:nvPr>
        </p:nvSpPr>
        <p:spPr>
          <a:xfrm>
            <a:off x="4896000" y="720000"/>
            <a:ext cx="3671100" cy="3420000"/>
          </a:xfrm>
          <a:prstGeom prst="rect">
            <a:avLst/>
          </a:prstGeom>
          <a:noFill/>
          <a:ln>
            <a:noFill/>
          </a:ln>
        </p:spPr>
      </p:sp>
      <p:sp>
        <p:nvSpPr>
          <p:cNvPr id="79" name="Google Shape;79;p20"/>
          <p:cNvSpPr txBox="1">
            <a:spLocks noGrp="1"/>
          </p:cNvSpPr>
          <p:nvPr>
            <p:ph type="body" idx="1"/>
          </p:nvPr>
        </p:nvSpPr>
        <p:spPr>
          <a:xfrm>
            <a:off x="630000" y="720000"/>
            <a:ext cx="3954000" cy="34200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750"/>
              </a:spcBef>
              <a:spcAft>
                <a:spcPts val="0"/>
              </a:spcAft>
              <a:buClr>
                <a:schemeClr val="lt1"/>
              </a:buClr>
              <a:buSzPts val="2800"/>
              <a:buNone/>
              <a:defRPr sz="2800" b="1">
                <a:solidFill>
                  <a:schemeClr val="lt1"/>
                </a:solidFill>
              </a:defRPr>
            </a:lvl1pPr>
            <a:lvl2pPr marL="914400" lvl="1" indent="-228600" algn="l">
              <a:lnSpc>
                <a:spcPct val="90000"/>
              </a:lnSpc>
              <a:spcBef>
                <a:spcPts val="375"/>
              </a:spcBef>
              <a:spcAft>
                <a:spcPts val="0"/>
              </a:spcAft>
              <a:buClr>
                <a:schemeClr val="lt1"/>
              </a:buClr>
              <a:buSzPts val="1800"/>
              <a:buNone/>
              <a:defRPr>
                <a:solidFill>
                  <a:schemeClr val="lt1"/>
                </a:solidFill>
              </a:defRPr>
            </a:lvl2pPr>
            <a:lvl3pPr marL="1371600" lvl="2" indent="-228600" algn="l">
              <a:lnSpc>
                <a:spcPct val="90000"/>
              </a:lnSpc>
              <a:spcBef>
                <a:spcPts val="375"/>
              </a:spcBef>
              <a:spcAft>
                <a:spcPts val="0"/>
              </a:spcAft>
              <a:buClr>
                <a:schemeClr val="lt1"/>
              </a:buClr>
              <a:buSzPts val="1500"/>
              <a:buNone/>
              <a:defRPr>
                <a:solidFill>
                  <a:schemeClr val="lt1"/>
                </a:solidFill>
              </a:defRPr>
            </a:lvl3pPr>
            <a:lvl4pPr marL="1828800" lvl="3" indent="-228600" algn="l">
              <a:lnSpc>
                <a:spcPct val="90000"/>
              </a:lnSpc>
              <a:spcBef>
                <a:spcPts val="375"/>
              </a:spcBef>
              <a:spcAft>
                <a:spcPts val="0"/>
              </a:spcAft>
              <a:buClr>
                <a:schemeClr val="lt1"/>
              </a:buClr>
              <a:buSzPts val="1350"/>
              <a:buNone/>
              <a:defRPr>
                <a:solidFill>
                  <a:schemeClr val="lt1"/>
                </a:solidFill>
              </a:defRPr>
            </a:lvl4pPr>
            <a:lvl5pPr marL="2286000" lvl="4" indent="-228600" algn="l">
              <a:lnSpc>
                <a:spcPct val="90000"/>
              </a:lnSpc>
              <a:spcBef>
                <a:spcPts val="375"/>
              </a:spcBef>
              <a:spcAft>
                <a:spcPts val="0"/>
              </a:spcAft>
              <a:buClr>
                <a:schemeClr val="lt1"/>
              </a:buClr>
              <a:buSzPts val="135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0" name="Google Shape;80;p20" descr="Holland Bloorview Kids Rehabilitation Hospital"/>
          <p:cNvPicPr preferRelativeResize="0"/>
          <p:nvPr/>
        </p:nvPicPr>
        <p:blipFill rotWithShape="1">
          <a:blip r:embed="rId3">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B_Title Slide">
  <p:cSld name="HB_Title Slide">
    <p:spTree>
      <p:nvGrpSpPr>
        <p:cNvPr id="1" name="Shape 81"/>
        <p:cNvGrpSpPr/>
        <p:nvPr/>
      </p:nvGrpSpPr>
      <p:grpSpPr>
        <a:xfrm>
          <a:off x="0" y="0"/>
          <a:ext cx="0" cy="0"/>
          <a:chOff x="0" y="0"/>
          <a:chExt cx="0" cy="0"/>
        </a:xfrm>
      </p:grpSpPr>
      <p:pic>
        <p:nvPicPr>
          <p:cNvPr id="82" name="Google Shape;82;p21" descr="Holland Bloorview Kids Rehabilitation Hospital"/>
          <p:cNvPicPr preferRelativeResize="0"/>
          <p:nvPr/>
        </p:nvPicPr>
        <p:blipFill rotWithShape="1">
          <a:blip r:embed="rId2">
            <a:alphaModFix/>
          </a:blip>
          <a:srcRect/>
          <a:stretch/>
        </p:blipFill>
        <p:spPr>
          <a:xfrm>
            <a:off x="0" y="0"/>
            <a:ext cx="9158863" cy="5151862"/>
          </a:xfrm>
          <a:prstGeom prst="rect">
            <a:avLst/>
          </a:prstGeom>
          <a:noFill/>
          <a:ln>
            <a:noFill/>
          </a:ln>
        </p:spPr>
      </p:pic>
      <p:sp>
        <p:nvSpPr>
          <p:cNvPr id="83" name="Google Shape;83;p21"/>
          <p:cNvSpPr txBox="1">
            <a:spLocks noGrp="1"/>
          </p:cNvSpPr>
          <p:nvPr>
            <p:ph type="ctrTitle"/>
          </p:nvPr>
        </p:nvSpPr>
        <p:spPr>
          <a:xfrm>
            <a:off x="588264" y="841772"/>
            <a:ext cx="8104500" cy="7155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4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1"/>
          <p:cNvSpPr txBox="1">
            <a:spLocks noGrp="1"/>
          </p:cNvSpPr>
          <p:nvPr>
            <p:ph type="subTitle" idx="1"/>
          </p:nvPr>
        </p:nvSpPr>
        <p:spPr>
          <a:xfrm>
            <a:off x="588264" y="2680740"/>
            <a:ext cx="8104500" cy="341700"/>
          </a:xfrm>
          <a:prstGeom prst="rect">
            <a:avLst/>
          </a:prstGeom>
          <a:noFill/>
          <a:ln>
            <a:noFill/>
          </a:ln>
        </p:spPr>
        <p:txBody>
          <a:bodyPr spcFirstLastPara="1" wrap="square" lIns="91425" tIns="45700" rIns="91425" bIns="45700" anchor="t" anchorCtr="0">
            <a:sp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p:cSld name="Page">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29999" y="270000"/>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629841" y="1259999"/>
            <a:ext cx="8100000" cy="29268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800"/>
              </a:spcBef>
              <a:spcAft>
                <a:spcPts val="0"/>
              </a:spcAft>
              <a:buClr>
                <a:schemeClr val="dk1"/>
              </a:buClr>
              <a:buSzPts val="2100"/>
              <a:buChar char="•"/>
              <a:defRPr/>
            </a:lvl1pPr>
            <a:lvl2pPr marL="914400" lvl="1" indent="-342900" algn="l">
              <a:lnSpc>
                <a:spcPct val="100000"/>
              </a:lnSpc>
              <a:spcBef>
                <a:spcPts val="400"/>
              </a:spcBef>
              <a:spcAft>
                <a:spcPts val="0"/>
              </a:spcAft>
              <a:buClr>
                <a:schemeClr val="dk1"/>
              </a:buClr>
              <a:buSzPts val="1800"/>
              <a:buChar char="•"/>
              <a:defRPr/>
            </a:lvl2pPr>
            <a:lvl3pPr marL="1371600" lvl="2" indent="-323850" algn="l">
              <a:lnSpc>
                <a:spcPct val="100000"/>
              </a:lnSpc>
              <a:spcBef>
                <a:spcPts val="400"/>
              </a:spcBef>
              <a:spcAft>
                <a:spcPts val="0"/>
              </a:spcAft>
              <a:buClr>
                <a:schemeClr val="dk1"/>
              </a:buClr>
              <a:buSzPts val="15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pic>
        <p:nvPicPr>
          <p:cNvPr id="18" name="Google Shape;18;p3" descr="Holland Bloorview Kids Rehabilitation Hospital"/>
          <p:cNvPicPr preferRelativeResize="0"/>
          <p:nvPr/>
        </p:nvPicPr>
        <p:blipFill rotWithShape="1">
          <a:blip r:embed="rId2">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ext with photo ">
  <p:cSld name="2_Text with photo ">
    <p:spTree>
      <p:nvGrpSpPr>
        <p:cNvPr id="1" name="Shape 85"/>
        <p:cNvGrpSpPr/>
        <p:nvPr/>
      </p:nvGrpSpPr>
      <p:grpSpPr>
        <a:xfrm>
          <a:off x="0" y="0"/>
          <a:ext cx="0" cy="0"/>
          <a:chOff x="0" y="0"/>
          <a:chExt cx="0" cy="0"/>
        </a:xfrm>
      </p:grpSpPr>
      <p:pic>
        <p:nvPicPr>
          <p:cNvPr id="86" name="Google Shape;86;p22" descr="Decorative"/>
          <p:cNvPicPr preferRelativeResize="0"/>
          <p:nvPr/>
        </p:nvPicPr>
        <p:blipFill rotWithShape="1">
          <a:blip r:embed="rId2">
            <a:alphaModFix/>
          </a:blip>
          <a:srcRect/>
          <a:stretch/>
        </p:blipFill>
        <p:spPr>
          <a:xfrm rot="10800000">
            <a:off x="1" y="6094"/>
            <a:ext cx="6148798" cy="5161580"/>
          </a:xfrm>
          <a:prstGeom prst="rect">
            <a:avLst/>
          </a:prstGeom>
          <a:noFill/>
          <a:ln>
            <a:noFill/>
          </a:ln>
        </p:spPr>
      </p:pic>
      <p:sp>
        <p:nvSpPr>
          <p:cNvPr id="87" name="Google Shape;87;p22"/>
          <p:cNvSpPr>
            <a:spLocks noGrp="1"/>
          </p:cNvSpPr>
          <p:nvPr>
            <p:ph type="pic" idx="2"/>
          </p:nvPr>
        </p:nvSpPr>
        <p:spPr>
          <a:xfrm>
            <a:off x="4894338" y="720000"/>
            <a:ext cx="3671100" cy="3420000"/>
          </a:xfrm>
          <a:prstGeom prst="rect">
            <a:avLst/>
          </a:prstGeom>
          <a:noFill/>
          <a:ln>
            <a:noFill/>
          </a:ln>
        </p:spPr>
      </p:sp>
      <p:sp>
        <p:nvSpPr>
          <p:cNvPr id="88" name="Google Shape;88;p22"/>
          <p:cNvSpPr txBox="1">
            <a:spLocks noGrp="1"/>
          </p:cNvSpPr>
          <p:nvPr>
            <p:ph type="body" idx="1"/>
          </p:nvPr>
        </p:nvSpPr>
        <p:spPr>
          <a:xfrm>
            <a:off x="630000" y="720000"/>
            <a:ext cx="3954000" cy="34200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750"/>
              </a:spcBef>
              <a:spcAft>
                <a:spcPts val="0"/>
              </a:spcAft>
              <a:buClr>
                <a:schemeClr val="lt1"/>
              </a:buClr>
              <a:buSzPts val="2800"/>
              <a:buNone/>
              <a:defRPr sz="2800" b="1">
                <a:solidFill>
                  <a:schemeClr val="lt1"/>
                </a:solidFill>
              </a:defRPr>
            </a:lvl1pPr>
            <a:lvl2pPr marL="914400" lvl="1" indent="-228600" algn="l">
              <a:lnSpc>
                <a:spcPct val="90000"/>
              </a:lnSpc>
              <a:spcBef>
                <a:spcPts val="375"/>
              </a:spcBef>
              <a:spcAft>
                <a:spcPts val="0"/>
              </a:spcAft>
              <a:buClr>
                <a:schemeClr val="lt1"/>
              </a:buClr>
              <a:buSzPts val="1800"/>
              <a:buNone/>
              <a:defRPr>
                <a:solidFill>
                  <a:schemeClr val="lt1"/>
                </a:solidFill>
              </a:defRPr>
            </a:lvl2pPr>
            <a:lvl3pPr marL="1371600" lvl="2" indent="-228600" algn="l">
              <a:lnSpc>
                <a:spcPct val="90000"/>
              </a:lnSpc>
              <a:spcBef>
                <a:spcPts val="375"/>
              </a:spcBef>
              <a:spcAft>
                <a:spcPts val="0"/>
              </a:spcAft>
              <a:buClr>
                <a:schemeClr val="lt1"/>
              </a:buClr>
              <a:buSzPts val="1500"/>
              <a:buNone/>
              <a:defRPr>
                <a:solidFill>
                  <a:schemeClr val="lt1"/>
                </a:solidFill>
              </a:defRPr>
            </a:lvl3pPr>
            <a:lvl4pPr marL="1828800" lvl="3" indent="-228600" algn="l">
              <a:lnSpc>
                <a:spcPct val="90000"/>
              </a:lnSpc>
              <a:spcBef>
                <a:spcPts val="375"/>
              </a:spcBef>
              <a:spcAft>
                <a:spcPts val="0"/>
              </a:spcAft>
              <a:buClr>
                <a:schemeClr val="lt1"/>
              </a:buClr>
              <a:buSzPts val="1350"/>
              <a:buNone/>
              <a:defRPr>
                <a:solidFill>
                  <a:schemeClr val="lt1"/>
                </a:solidFill>
              </a:defRPr>
            </a:lvl4pPr>
            <a:lvl5pPr marL="2286000" lvl="4" indent="-228600" algn="l">
              <a:lnSpc>
                <a:spcPct val="90000"/>
              </a:lnSpc>
              <a:spcBef>
                <a:spcPts val="375"/>
              </a:spcBef>
              <a:spcAft>
                <a:spcPts val="0"/>
              </a:spcAft>
              <a:buClr>
                <a:schemeClr val="lt1"/>
              </a:buClr>
              <a:buSzPts val="135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9" name="Google Shape;89;p22" descr="Holland Bloorview Kids Rehabilitation Hospital"/>
          <p:cNvPicPr preferRelativeResize="0"/>
          <p:nvPr/>
        </p:nvPicPr>
        <p:blipFill rotWithShape="1">
          <a:blip r:embed="rId3">
            <a:alphaModFix/>
          </a:blip>
          <a:srcRect/>
          <a:stretch/>
        </p:blipFill>
        <p:spPr>
          <a:xfrm>
            <a:off x="7092000" y="4467600"/>
            <a:ext cx="1791143" cy="40940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0"/>
        <p:cNvGrpSpPr/>
        <p:nvPr/>
      </p:nvGrpSpPr>
      <p:grpSpPr>
        <a:xfrm>
          <a:off x="0" y="0"/>
          <a:ext cx="0" cy="0"/>
          <a:chOff x="0" y="0"/>
          <a:chExt cx="0" cy="0"/>
        </a:xfrm>
      </p:grpSpPr>
      <p:pic>
        <p:nvPicPr>
          <p:cNvPr id="91" name="Google Shape;91;p23"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2" name="Google Shape;92;p23"/>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93"/>
        <p:cNvGrpSpPr/>
        <p:nvPr/>
      </p:nvGrpSpPr>
      <p:grpSpPr>
        <a:xfrm>
          <a:off x="0" y="0"/>
          <a:ext cx="0" cy="0"/>
          <a:chOff x="0" y="0"/>
          <a:chExt cx="0" cy="0"/>
        </a:xfrm>
      </p:grpSpPr>
      <p:pic>
        <p:nvPicPr>
          <p:cNvPr id="94" name="Google Shape;94;p24"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5" name="Google Shape;95;p24"/>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dk1"/>
              </a:buClr>
              <a:buSzPts val="3600"/>
              <a:buFont typeface="Arial"/>
              <a:buNone/>
              <a:defRPr sz="36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24" descr="Transformative Care, Inclusive World: Holland Bloorview 2030"/>
          <p:cNvPicPr preferRelativeResize="0"/>
          <p:nvPr/>
        </p:nvPicPr>
        <p:blipFill rotWithShape="1">
          <a:blip r:embed="rId3">
            <a:alphaModFix/>
          </a:blip>
          <a:srcRect/>
          <a:stretch/>
        </p:blipFill>
        <p:spPr>
          <a:xfrm>
            <a:off x="629841" y="4388400"/>
            <a:ext cx="2075378" cy="507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age - without logo">
  <p:cSld name="Page - without logo">
    <p:spTree>
      <p:nvGrpSpPr>
        <p:cNvPr id="1" name="Shape 97"/>
        <p:cNvGrpSpPr/>
        <p:nvPr/>
      </p:nvGrpSpPr>
      <p:grpSpPr>
        <a:xfrm>
          <a:off x="0" y="0"/>
          <a:ext cx="0" cy="0"/>
          <a:chOff x="0" y="0"/>
          <a:chExt cx="0" cy="0"/>
        </a:xfrm>
      </p:grpSpPr>
      <p:sp>
        <p:nvSpPr>
          <p:cNvPr id="98" name="Google Shape;98;p25"/>
          <p:cNvSpPr txBox="1">
            <a:spLocks noGrp="1"/>
          </p:cNvSpPr>
          <p:nvPr>
            <p:ph type="title"/>
          </p:nvPr>
        </p:nvSpPr>
        <p:spPr>
          <a:xfrm>
            <a:off x="629841" y="273844"/>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5"/>
          <p:cNvSpPr txBox="1">
            <a:spLocks noGrp="1"/>
          </p:cNvSpPr>
          <p:nvPr>
            <p:ph type="body" idx="1"/>
          </p:nvPr>
        </p:nvSpPr>
        <p:spPr>
          <a:xfrm>
            <a:off x="630000" y="1260000"/>
            <a:ext cx="8100000" cy="34224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6" name="Google Shape;106;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7" name="Google Shape;1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1" name="Google Shape;11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4" name="Google Shape;11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8" name="Google Shape;118;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9" name="Google Shape;1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 name="Google Shape;12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5" name="Google Shape;125;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6" name="Google Shape;12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9"/>
        <p:cNvGrpSpPr/>
        <p:nvPr/>
      </p:nvGrpSpPr>
      <p:grpSpPr>
        <a:xfrm>
          <a:off x="0" y="0"/>
          <a:ext cx="0" cy="0"/>
          <a:chOff x="0" y="0"/>
          <a:chExt cx="0" cy="0"/>
        </a:xfrm>
      </p:grpSpPr>
      <p:pic>
        <p:nvPicPr>
          <p:cNvPr id="20" name="Google Shape;20;p4" descr="Decorative"/>
          <p:cNvPicPr preferRelativeResize="0"/>
          <p:nvPr/>
        </p:nvPicPr>
        <p:blipFill rotWithShape="1">
          <a:blip r:embed="rId2">
            <a:alphaModFix/>
          </a:blip>
          <a:srcRect/>
          <a:stretch/>
        </p:blipFill>
        <p:spPr>
          <a:xfrm>
            <a:off x="0" y="0"/>
            <a:ext cx="9144000" cy="5143498"/>
          </a:xfrm>
          <a:prstGeom prst="rect">
            <a:avLst/>
          </a:prstGeom>
          <a:noFill/>
          <a:ln>
            <a:noFill/>
          </a:ln>
        </p:spPr>
      </p:pic>
      <p:sp>
        <p:nvSpPr>
          <p:cNvPr id="21" name="Google Shape;21;p4"/>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9" name="Google Shape;12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2" name="Google Shape;132;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3" name="Google Shape;133;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4" name="Google Shape;134;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5" name="Google Shape;135;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8" name="Google Shape;13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sp>
        <p:nvSpPr>
          <p:cNvPr id="140" name="Google Shape;140;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1" name="Google Shape;141;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42" name="Google Shape;14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145"/>
        <p:cNvGrpSpPr/>
        <p:nvPr/>
      </p:nvGrpSpPr>
      <p:grpSpPr>
        <a:xfrm>
          <a:off x="0" y="0"/>
          <a:ext cx="0" cy="0"/>
          <a:chOff x="0" y="0"/>
          <a:chExt cx="0" cy="0"/>
        </a:xfrm>
      </p:grpSpPr>
      <p:sp>
        <p:nvSpPr>
          <p:cNvPr id="146" name="Google Shape;146;p38"/>
          <p:cNvSpPr/>
          <p:nvPr/>
        </p:nvSpPr>
        <p:spPr>
          <a:xfrm>
            <a:off x="2190" y="1319461"/>
            <a:ext cx="9139500" cy="3831900"/>
          </a:xfrm>
          <a:prstGeom prst="rect">
            <a:avLst/>
          </a:prstGeom>
          <a:solidFill>
            <a:srgbClr val="E76F3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147" name="Google Shape;147;p38"/>
          <p:cNvSpPr txBox="1">
            <a:spLocks noGrp="1"/>
          </p:cNvSpPr>
          <p:nvPr>
            <p:ph type="title"/>
          </p:nvPr>
        </p:nvSpPr>
        <p:spPr>
          <a:xfrm>
            <a:off x="666750" y="1433513"/>
            <a:ext cx="7810500" cy="1743000"/>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148" name="Google Shape;148;p38"/>
          <p:cNvSpPr txBox="1">
            <a:spLocks noGrp="1"/>
          </p:cNvSpPr>
          <p:nvPr>
            <p:ph type="body" idx="1"/>
          </p:nvPr>
        </p:nvSpPr>
        <p:spPr>
          <a:xfrm>
            <a:off x="666750" y="3224213"/>
            <a:ext cx="7810500" cy="1093200"/>
          </a:xfrm>
          <a:prstGeom prst="rect">
            <a:avLst/>
          </a:prstGeom>
          <a:noFill/>
          <a:ln>
            <a:noFill/>
          </a:ln>
        </p:spPr>
        <p:txBody>
          <a:bodyPr spcFirstLastPara="1" wrap="square" lIns="19050" tIns="19050" rIns="19050" bIns="19050" anchor="t" anchorCtr="0">
            <a:normAutofit/>
          </a:bodyPr>
          <a:lstStyle>
            <a:lvl1pPr marL="457200" lvl="0" indent="-228600" algn="ctr">
              <a:lnSpc>
                <a:spcPct val="100000"/>
              </a:lnSpc>
              <a:spcBef>
                <a:spcPts val="0"/>
              </a:spcBef>
              <a:spcAft>
                <a:spcPts val="0"/>
              </a:spcAft>
              <a:buClr>
                <a:srgbClr val="000000"/>
              </a:buClr>
              <a:buSzPts val="2000"/>
              <a:buFont typeface="Open Sans"/>
              <a:buNone/>
              <a:defRPr sz="2000">
                <a:latin typeface="Open Sans"/>
                <a:ea typeface="Open Sans"/>
                <a:cs typeface="Open Sans"/>
                <a:sym typeface="Open Sans"/>
              </a:defRPr>
            </a:lvl1pPr>
            <a:lvl2pPr marL="914400" lvl="1" indent="-228600" algn="ctr">
              <a:lnSpc>
                <a:spcPct val="100000"/>
              </a:lnSpc>
              <a:spcBef>
                <a:spcPts val="0"/>
              </a:spcBef>
              <a:spcAft>
                <a:spcPts val="0"/>
              </a:spcAft>
              <a:buClr>
                <a:srgbClr val="000000"/>
              </a:buClr>
              <a:buSzPts val="2000"/>
              <a:buFont typeface="Open Sans"/>
              <a:buNone/>
              <a:defRPr sz="2000">
                <a:latin typeface="Open Sans"/>
                <a:ea typeface="Open Sans"/>
                <a:cs typeface="Open Sans"/>
                <a:sym typeface="Open Sans"/>
              </a:defRPr>
            </a:lvl2pPr>
            <a:lvl3pPr marL="1371600" lvl="2" indent="-228600" algn="ctr">
              <a:lnSpc>
                <a:spcPct val="100000"/>
              </a:lnSpc>
              <a:spcBef>
                <a:spcPts val="0"/>
              </a:spcBef>
              <a:spcAft>
                <a:spcPts val="0"/>
              </a:spcAft>
              <a:buClr>
                <a:srgbClr val="000000"/>
              </a:buClr>
              <a:buSzPts val="2000"/>
              <a:buFont typeface="Open Sans"/>
              <a:buNone/>
              <a:defRPr sz="2000">
                <a:latin typeface="Open Sans"/>
                <a:ea typeface="Open Sans"/>
                <a:cs typeface="Open Sans"/>
                <a:sym typeface="Open Sans"/>
              </a:defRPr>
            </a:lvl3pPr>
            <a:lvl4pPr marL="1828800" lvl="3" indent="-228600" algn="ctr">
              <a:lnSpc>
                <a:spcPct val="100000"/>
              </a:lnSpc>
              <a:spcBef>
                <a:spcPts val="0"/>
              </a:spcBef>
              <a:spcAft>
                <a:spcPts val="0"/>
              </a:spcAft>
              <a:buClr>
                <a:srgbClr val="000000"/>
              </a:buClr>
              <a:buSzPts val="2000"/>
              <a:buFont typeface="Open Sans"/>
              <a:buNone/>
              <a:defRPr sz="2000">
                <a:latin typeface="Open Sans"/>
                <a:ea typeface="Open Sans"/>
                <a:cs typeface="Open Sans"/>
                <a:sym typeface="Open Sans"/>
              </a:defRPr>
            </a:lvl4pPr>
            <a:lvl5pPr marL="2286000" lvl="4" indent="-228600" algn="ctr">
              <a:lnSpc>
                <a:spcPct val="100000"/>
              </a:lnSpc>
              <a:spcBef>
                <a:spcPts val="0"/>
              </a:spcBef>
              <a:spcAft>
                <a:spcPts val="0"/>
              </a:spcAft>
              <a:buClr>
                <a:srgbClr val="000000"/>
              </a:buClr>
              <a:buSzPts val="2000"/>
              <a:buFont typeface="Open Sans"/>
              <a:buNone/>
              <a:defRPr sz="2000">
                <a:latin typeface="Open Sans"/>
                <a:ea typeface="Open Sans"/>
                <a:cs typeface="Open Sans"/>
                <a:sym typeface="Open Sans"/>
              </a:defRPr>
            </a:lvl5pPr>
            <a:lvl6pPr marL="2743200" lvl="5" indent="-279400" algn="l">
              <a:lnSpc>
                <a:spcPct val="100000"/>
              </a:lnSpc>
              <a:spcBef>
                <a:spcPts val="2200"/>
              </a:spcBef>
              <a:spcAft>
                <a:spcPts val="0"/>
              </a:spcAft>
              <a:buClr>
                <a:srgbClr val="000000"/>
              </a:buClr>
              <a:buSzPts val="800"/>
              <a:buChar char="■"/>
              <a:defRPr/>
            </a:lvl6pPr>
            <a:lvl7pPr marL="3200400" lvl="6" indent="-279400" algn="l">
              <a:lnSpc>
                <a:spcPct val="100000"/>
              </a:lnSpc>
              <a:spcBef>
                <a:spcPts val="2200"/>
              </a:spcBef>
              <a:spcAft>
                <a:spcPts val="0"/>
              </a:spcAft>
              <a:buClr>
                <a:srgbClr val="000000"/>
              </a:buClr>
              <a:buSzPts val="800"/>
              <a:buChar char="●"/>
              <a:defRPr/>
            </a:lvl7pPr>
            <a:lvl8pPr marL="3657600" lvl="7" indent="-279400" algn="l">
              <a:lnSpc>
                <a:spcPct val="100000"/>
              </a:lnSpc>
              <a:spcBef>
                <a:spcPts val="2200"/>
              </a:spcBef>
              <a:spcAft>
                <a:spcPts val="0"/>
              </a:spcAft>
              <a:buClr>
                <a:srgbClr val="000000"/>
              </a:buClr>
              <a:buSzPts val="800"/>
              <a:buChar char="○"/>
              <a:defRPr/>
            </a:lvl8pPr>
            <a:lvl9pPr marL="4114800" lvl="8" indent="-279400" algn="l">
              <a:lnSpc>
                <a:spcPct val="100000"/>
              </a:lnSpc>
              <a:spcBef>
                <a:spcPts val="2200"/>
              </a:spcBef>
              <a:spcAft>
                <a:spcPts val="0"/>
              </a:spcAft>
              <a:buClr>
                <a:srgbClr val="000000"/>
              </a:buClr>
              <a:buSzPts val="800"/>
              <a:buChar char="■"/>
              <a:defRPr/>
            </a:lvl9pPr>
          </a:lstStyle>
          <a:p>
            <a:endParaRPr/>
          </a:p>
        </p:txBody>
      </p:sp>
      <p:pic>
        <p:nvPicPr>
          <p:cNvPr id="149" name="Google Shape;149;p38" descr="PojectSearch_toronto-Horiz.pdf"/>
          <p:cNvPicPr preferRelativeResize="0"/>
          <p:nvPr/>
        </p:nvPicPr>
        <p:blipFill rotWithShape="1">
          <a:blip r:embed="rId2">
            <a:alphaModFix/>
          </a:blip>
          <a:srcRect/>
          <a:stretch/>
        </p:blipFill>
        <p:spPr>
          <a:xfrm>
            <a:off x="3807228" y="351379"/>
            <a:ext cx="1529546" cy="788213"/>
          </a:xfrm>
          <a:prstGeom prst="rect">
            <a:avLst/>
          </a:prstGeom>
          <a:noFill/>
          <a:ln>
            <a:noFill/>
          </a:ln>
        </p:spPr>
      </p:pic>
      <p:sp>
        <p:nvSpPr>
          <p:cNvPr id="150" name="Google Shape;150;p38"/>
          <p:cNvSpPr txBox="1">
            <a:spLocks noGrp="1"/>
          </p:cNvSpPr>
          <p:nvPr>
            <p:ph type="sldNum" idx="12"/>
          </p:nvPr>
        </p:nvSpPr>
        <p:spPr>
          <a:xfrm>
            <a:off x="4484637" y="4905375"/>
            <a:ext cx="170100" cy="177000"/>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900"/>
              <a:buFont typeface="Helvetica Neue Light"/>
              <a:buNone/>
              <a:defRPr sz="900" b="0" i="0" u="none" strike="noStrike" cap="none">
                <a:solidFill>
                  <a:schemeClr val="dk2"/>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51"/>
        <p:cNvGrpSpPr/>
        <p:nvPr/>
      </p:nvGrpSpPr>
      <p:grpSpPr>
        <a:xfrm>
          <a:off x="0" y="0"/>
          <a:ext cx="0" cy="0"/>
          <a:chOff x="0" y="0"/>
          <a:chExt cx="0" cy="0"/>
        </a:xfrm>
      </p:grpSpPr>
      <p:sp>
        <p:nvSpPr>
          <p:cNvPr id="152" name="Google Shape;152;p39"/>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153" name="Google Shape;153;p39"/>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lvl1pPr>
            <a:lvl2pPr marL="914400" lvl="1" indent="-361950" algn="l">
              <a:lnSpc>
                <a:spcPct val="90000"/>
              </a:lnSpc>
              <a:spcBef>
                <a:spcPts val="800"/>
              </a:spcBef>
              <a:spcAft>
                <a:spcPts val="0"/>
              </a:spcAft>
              <a:buClr>
                <a:srgbClr val="000000"/>
              </a:buClr>
              <a:buSzPts val="2100"/>
              <a:buFont typeface="Arial"/>
              <a:buChar char="○"/>
              <a:defRPr sz="2100"/>
            </a:lvl2pPr>
            <a:lvl3pPr marL="1371600" lvl="2" indent="-361950" algn="l">
              <a:lnSpc>
                <a:spcPct val="90000"/>
              </a:lnSpc>
              <a:spcBef>
                <a:spcPts val="800"/>
              </a:spcBef>
              <a:spcAft>
                <a:spcPts val="0"/>
              </a:spcAft>
              <a:buClr>
                <a:srgbClr val="000000"/>
              </a:buClr>
              <a:buSzPts val="2100"/>
              <a:buFont typeface="Arial"/>
              <a:buChar char="■"/>
              <a:defRPr sz="2100"/>
            </a:lvl3pPr>
            <a:lvl4pPr marL="1828800" lvl="3" indent="-361950" algn="l">
              <a:lnSpc>
                <a:spcPct val="90000"/>
              </a:lnSpc>
              <a:spcBef>
                <a:spcPts val="800"/>
              </a:spcBef>
              <a:spcAft>
                <a:spcPts val="0"/>
              </a:spcAft>
              <a:buClr>
                <a:srgbClr val="000000"/>
              </a:buClr>
              <a:buSzPts val="2100"/>
              <a:buFont typeface="Arial"/>
              <a:buChar char="●"/>
              <a:defRPr sz="2100"/>
            </a:lvl4pPr>
            <a:lvl5pPr marL="2286000" lvl="4" indent="-361950" algn="l">
              <a:lnSpc>
                <a:spcPct val="90000"/>
              </a:lnSpc>
              <a:spcBef>
                <a:spcPts val="800"/>
              </a:spcBef>
              <a:spcAft>
                <a:spcPts val="0"/>
              </a:spcAft>
              <a:buClr>
                <a:srgbClr val="000000"/>
              </a:buClr>
              <a:buSzPts val="2100"/>
              <a:buFont typeface="Arial"/>
              <a:buChar char="○"/>
              <a:defRPr sz="2100"/>
            </a:lvl5pPr>
            <a:lvl6pPr marL="2743200" lvl="5" indent="-317500" algn="l">
              <a:lnSpc>
                <a:spcPct val="90000"/>
              </a:lnSpc>
              <a:spcBef>
                <a:spcPts val="800"/>
              </a:spcBef>
              <a:spcAft>
                <a:spcPts val="0"/>
              </a:spcAft>
              <a:buClr>
                <a:srgbClr val="000000"/>
              </a:buClr>
              <a:buSzPts val="1400"/>
              <a:buChar char="■"/>
              <a:defRPr/>
            </a:lvl6pPr>
            <a:lvl7pPr marL="3200400" lvl="6" indent="-317500" algn="l">
              <a:lnSpc>
                <a:spcPct val="90000"/>
              </a:lnSpc>
              <a:spcBef>
                <a:spcPts val="800"/>
              </a:spcBef>
              <a:spcAft>
                <a:spcPts val="0"/>
              </a:spcAft>
              <a:buClr>
                <a:srgbClr val="000000"/>
              </a:buClr>
              <a:buSzPts val="1400"/>
              <a:buChar char="●"/>
              <a:defRPr/>
            </a:lvl7pPr>
            <a:lvl8pPr marL="3657600" lvl="7" indent="-317500" algn="l">
              <a:lnSpc>
                <a:spcPct val="90000"/>
              </a:lnSpc>
              <a:spcBef>
                <a:spcPts val="800"/>
              </a:spcBef>
              <a:spcAft>
                <a:spcPts val="0"/>
              </a:spcAft>
              <a:buClr>
                <a:srgbClr val="000000"/>
              </a:buClr>
              <a:buSzPts val="1400"/>
              <a:buChar char="○"/>
              <a:defRPr/>
            </a:lvl8pPr>
            <a:lvl9pPr marL="4114800" lvl="8" indent="-317500" algn="l">
              <a:lnSpc>
                <a:spcPct val="90000"/>
              </a:lnSpc>
              <a:spcBef>
                <a:spcPts val="800"/>
              </a:spcBef>
              <a:spcAft>
                <a:spcPts val="0"/>
              </a:spcAft>
              <a:buClr>
                <a:srgbClr val="000000"/>
              </a:buClr>
              <a:buSzPts val="1400"/>
              <a:buChar char="■"/>
              <a:defRPr/>
            </a:lvl9pPr>
          </a:lstStyle>
          <a:p>
            <a:endParaRPr/>
          </a:p>
        </p:txBody>
      </p:sp>
      <p:sp>
        <p:nvSpPr>
          <p:cNvPr id="154" name="Google Shape;154;p39"/>
          <p:cNvSpPr txBox="1">
            <a:spLocks noGrp="1"/>
          </p:cNvSpPr>
          <p:nvPr>
            <p:ph type="sldNum" idx="12"/>
          </p:nvPr>
        </p:nvSpPr>
        <p:spPr>
          <a:xfrm>
            <a:off x="8317364" y="4803219"/>
            <a:ext cx="198000" cy="223200"/>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900"/>
              <a:buFont typeface="Calibri"/>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age_Strat Plan">
  <p:cSld name="Page_Strat Plan">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629999" y="270000"/>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1"/>
          <p:cNvSpPr txBox="1">
            <a:spLocks noGrp="1"/>
          </p:cNvSpPr>
          <p:nvPr>
            <p:ph type="body" idx="1"/>
          </p:nvPr>
        </p:nvSpPr>
        <p:spPr>
          <a:xfrm>
            <a:off x="629841" y="1259999"/>
            <a:ext cx="8100000" cy="29268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4"/>
        <p:cNvGrpSpPr/>
        <p:nvPr/>
      </p:nvGrpSpPr>
      <p:grpSpPr>
        <a:xfrm>
          <a:off x="0" y="0"/>
          <a:ext cx="0" cy="0"/>
          <a:chOff x="0" y="0"/>
          <a:chExt cx="0" cy="0"/>
        </a:xfrm>
      </p:grpSpPr>
      <p:sp>
        <p:nvSpPr>
          <p:cNvPr id="165" name="Google Shape;165;p4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4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SzPts val="2100"/>
              <a:buChar char="•"/>
              <a:defRPr/>
            </a:lvl1pPr>
            <a:lvl2pPr marL="914400" lvl="1" indent="-342900" algn="l">
              <a:lnSpc>
                <a:spcPct val="90000"/>
              </a:lnSpc>
              <a:spcBef>
                <a:spcPts val="375"/>
              </a:spcBef>
              <a:spcAft>
                <a:spcPts val="0"/>
              </a:spcAft>
              <a:buSzPts val="1800"/>
              <a:buChar char="•"/>
              <a:defRPr/>
            </a:lvl2pPr>
            <a:lvl3pPr marL="1371600" lvl="2" indent="-323850" algn="l">
              <a:lnSpc>
                <a:spcPct val="90000"/>
              </a:lnSpc>
              <a:spcBef>
                <a:spcPts val="375"/>
              </a:spcBef>
              <a:spcAft>
                <a:spcPts val="0"/>
              </a:spcAft>
              <a:buSzPts val="150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167" name="Google Shape;167;p4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ge - without logo">
  <p:cSld name="Page - without logo">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9841" y="273844"/>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630000" y="1260000"/>
            <a:ext cx="8100000" cy="34227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800"/>
              </a:spcBef>
              <a:spcAft>
                <a:spcPts val="0"/>
              </a:spcAft>
              <a:buClr>
                <a:schemeClr val="dk1"/>
              </a:buClr>
              <a:buSzPts val="2100"/>
              <a:buChar char="•"/>
              <a:defRPr/>
            </a:lvl1pPr>
            <a:lvl2pPr marL="914400" lvl="1" indent="-342900" algn="l">
              <a:lnSpc>
                <a:spcPct val="100000"/>
              </a:lnSpc>
              <a:spcBef>
                <a:spcPts val="400"/>
              </a:spcBef>
              <a:spcAft>
                <a:spcPts val="0"/>
              </a:spcAft>
              <a:buClr>
                <a:schemeClr val="dk1"/>
              </a:buClr>
              <a:buSzPts val="1800"/>
              <a:buChar char="•"/>
              <a:defRPr/>
            </a:lvl2pPr>
            <a:lvl3pPr marL="1371600" lvl="2" indent="-323850" algn="l">
              <a:lnSpc>
                <a:spcPct val="100000"/>
              </a:lnSpc>
              <a:spcBef>
                <a:spcPts val="400"/>
              </a:spcBef>
              <a:spcAft>
                <a:spcPts val="0"/>
              </a:spcAft>
              <a:buClr>
                <a:schemeClr val="dk1"/>
              </a:buClr>
              <a:buSzPts val="15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age - without logo">
  <p:cSld name="Page - without logo">
    <p:spTree>
      <p:nvGrpSpPr>
        <p:cNvPr id="1" name="Shape 169"/>
        <p:cNvGrpSpPr/>
        <p:nvPr/>
      </p:nvGrpSpPr>
      <p:grpSpPr>
        <a:xfrm>
          <a:off x="0" y="0"/>
          <a:ext cx="0" cy="0"/>
          <a:chOff x="0" y="0"/>
          <a:chExt cx="0" cy="0"/>
        </a:xfrm>
      </p:grpSpPr>
      <p:sp>
        <p:nvSpPr>
          <p:cNvPr id="170" name="Google Shape;170;p44"/>
          <p:cNvSpPr txBox="1">
            <a:spLocks noGrp="1"/>
          </p:cNvSpPr>
          <p:nvPr>
            <p:ph type="title"/>
          </p:nvPr>
        </p:nvSpPr>
        <p:spPr>
          <a:xfrm>
            <a:off x="629841" y="273844"/>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44"/>
          <p:cNvSpPr txBox="1">
            <a:spLocks noGrp="1"/>
          </p:cNvSpPr>
          <p:nvPr>
            <p:ph type="body" idx="1"/>
          </p:nvPr>
        </p:nvSpPr>
        <p:spPr>
          <a:xfrm>
            <a:off x="630000" y="1260000"/>
            <a:ext cx="8100000" cy="34224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B_Title Slide" type="title">
  <p:cSld name="TITLE">
    <p:spTree>
      <p:nvGrpSpPr>
        <p:cNvPr id="1" name="Shape 172"/>
        <p:cNvGrpSpPr/>
        <p:nvPr/>
      </p:nvGrpSpPr>
      <p:grpSpPr>
        <a:xfrm>
          <a:off x="0" y="0"/>
          <a:ext cx="0" cy="0"/>
          <a:chOff x="0" y="0"/>
          <a:chExt cx="0" cy="0"/>
        </a:xfrm>
      </p:grpSpPr>
      <p:pic>
        <p:nvPicPr>
          <p:cNvPr id="173" name="Google Shape;173;p45" descr="Holland Bloorview Kids Rehabilitation Hospital"/>
          <p:cNvPicPr preferRelativeResize="0"/>
          <p:nvPr/>
        </p:nvPicPr>
        <p:blipFill rotWithShape="1">
          <a:blip r:embed="rId2">
            <a:alphaModFix/>
          </a:blip>
          <a:srcRect/>
          <a:stretch/>
        </p:blipFill>
        <p:spPr>
          <a:xfrm>
            <a:off x="0" y="0"/>
            <a:ext cx="9158869" cy="5151862"/>
          </a:xfrm>
          <a:prstGeom prst="rect">
            <a:avLst/>
          </a:prstGeom>
          <a:noFill/>
          <a:ln>
            <a:noFill/>
          </a:ln>
        </p:spPr>
      </p:pic>
      <p:sp>
        <p:nvSpPr>
          <p:cNvPr id="174" name="Google Shape;174;p45"/>
          <p:cNvSpPr txBox="1">
            <a:spLocks noGrp="1"/>
          </p:cNvSpPr>
          <p:nvPr>
            <p:ph type="ctrTitle"/>
          </p:nvPr>
        </p:nvSpPr>
        <p:spPr>
          <a:xfrm>
            <a:off x="588264" y="841772"/>
            <a:ext cx="8104500" cy="7155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4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5"/>
          <p:cNvSpPr txBox="1">
            <a:spLocks noGrp="1"/>
          </p:cNvSpPr>
          <p:nvPr>
            <p:ph type="subTitle" idx="1"/>
          </p:nvPr>
        </p:nvSpPr>
        <p:spPr>
          <a:xfrm>
            <a:off x="588264" y="2680740"/>
            <a:ext cx="8104500" cy="341700"/>
          </a:xfrm>
          <a:prstGeom prst="rect">
            <a:avLst/>
          </a:prstGeom>
          <a:noFill/>
          <a:ln>
            <a:noFill/>
          </a:ln>
        </p:spPr>
        <p:txBody>
          <a:bodyPr spcFirstLastPara="1" wrap="square" lIns="91425" tIns="45700" rIns="91425" bIns="45700" anchor="t" anchorCtr="0">
            <a:sp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B_Strat Plan_Title Slide">
  <p:cSld name="HB_Strat Plan_Title Slide">
    <p:spTree>
      <p:nvGrpSpPr>
        <p:cNvPr id="1" name="Shape 176"/>
        <p:cNvGrpSpPr/>
        <p:nvPr/>
      </p:nvGrpSpPr>
      <p:grpSpPr>
        <a:xfrm>
          <a:off x="0" y="0"/>
          <a:ext cx="0" cy="0"/>
          <a:chOff x="0" y="0"/>
          <a:chExt cx="0" cy="0"/>
        </a:xfrm>
      </p:grpSpPr>
      <p:pic>
        <p:nvPicPr>
          <p:cNvPr id="177" name="Google Shape;177;p46" descr="Decorative"/>
          <p:cNvPicPr preferRelativeResize="0"/>
          <p:nvPr/>
        </p:nvPicPr>
        <p:blipFill rotWithShape="1">
          <a:blip r:embed="rId2">
            <a:alphaModFix/>
          </a:blip>
          <a:srcRect/>
          <a:stretch/>
        </p:blipFill>
        <p:spPr>
          <a:xfrm>
            <a:off x="0" y="0"/>
            <a:ext cx="9158864" cy="5151863"/>
          </a:xfrm>
          <a:prstGeom prst="rect">
            <a:avLst/>
          </a:prstGeom>
          <a:noFill/>
          <a:ln>
            <a:noFill/>
          </a:ln>
        </p:spPr>
      </p:pic>
      <p:sp>
        <p:nvSpPr>
          <p:cNvPr id="178" name="Google Shape;178;p46"/>
          <p:cNvSpPr txBox="1">
            <a:spLocks noGrp="1"/>
          </p:cNvSpPr>
          <p:nvPr>
            <p:ph type="ctrTitle"/>
          </p:nvPr>
        </p:nvSpPr>
        <p:spPr>
          <a:xfrm>
            <a:off x="588264" y="841772"/>
            <a:ext cx="8104500" cy="7155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4500"/>
              <a:buFont typeface="Arial"/>
              <a:buNone/>
              <a:defRPr sz="45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46"/>
          <p:cNvSpPr txBox="1">
            <a:spLocks noGrp="1"/>
          </p:cNvSpPr>
          <p:nvPr>
            <p:ph type="subTitle" idx="1"/>
          </p:nvPr>
        </p:nvSpPr>
        <p:spPr>
          <a:xfrm>
            <a:off x="588264" y="2680740"/>
            <a:ext cx="8104500" cy="341700"/>
          </a:xfrm>
          <a:prstGeom prst="rect">
            <a:avLst/>
          </a:prstGeom>
          <a:noFill/>
          <a:ln>
            <a:noFill/>
          </a:ln>
        </p:spPr>
        <p:txBody>
          <a:bodyPr spcFirstLastPara="1" wrap="square" lIns="91425" tIns="45700" rIns="91425" bIns="45700" anchor="t" anchorCtr="0">
            <a:sp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age">
  <p:cSld name="Page">
    <p:spTree>
      <p:nvGrpSpPr>
        <p:cNvPr id="1" name="Shape 180"/>
        <p:cNvGrpSpPr/>
        <p:nvPr/>
      </p:nvGrpSpPr>
      <p:grpSpPr>
        <a:xfrm>
          <a:off x="0" y="0"/>
          <a:ext cx="0" cy="0"/>
          <a:chOff x="0" y="0"/>
          <a:chExt cx="0" cy="0"/>
        </a:xfrm>
      </p:grpSpPr>
      <p:sp>
        <p:nvSpPr>
          <p:cNvPr id="181" name="Google Shape;181;p47"/>
          <p:cNvSpPr txBox="1">
            <a:spLocks noGrp="1"/>
          </p:cNvSpPr>
          <p:nvPr>
            <p:ph type="title"/>
          </p:nvPr>
        </p:nvSpPr>
        <p:spPr>
          <a:xfrm>
            <a:off x="629999" y="270000"/>
            <a:ext cx="8100000" cy="92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300"/>
              <a:buFont typeface="Arial"/>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47"/>
          <p:cNvSpPr txBox="1">
            <a:spLocks noGrp="1"/>
          </p:cNvSpPr>
          <p:nvPr>
            <p:ph type="body" idx="1"/>
          </p:nvPr>
        </p:nvSpPr>
        <p:spPr>
          <a:xfrm>
            <a:off x="629841" y="1259999"/>
            <a:ext cx="8100000" cy="29268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Clr>
                <a:schemeClr val="dk1"/>
              </a:buClr>
              <a:buSzPts val="2100"/>
              <a:buChar char="•"/>
              <a:defRPr/>
            </a:lvl1pPr>
            <a:lvl2pPr marL="914400" lvl="1" indent="-342900" algn="l">
              <a:lnSpc>
                <a:spcPct val="100000"/>
              </a:lnSpc>
              <a:spcBef>
                <a:spcPts val="375"/>
              </a:spcBef>
              <a:spcAft>
                <a:spcPts val="0"/>
              </a:spcAft>
              <a:buClr>
                <a:schemeClr val="dk1"/>
              </a:buClr>
              <a:buSzPts val="1800"/>
              <a:buChar char="•"/>
              <a:defRPr/>
            </a:lvl2pPr>
            <a:lvl3pPr marL="1371600" lvl="2" indent="-323850" algn="l">
              <a:lnSpc>
                <a:spcPct val="100000"/>
              </a:lnSpc>
              <a:spcBef>
                <a:spcPts val="375"/>
              </a:spcBef>
              <a:spcAft>
                <a:spcPts val="0"/>
              </a:spcAft>
              <a:buClr>
                <a:schemeClr val="dk1"/>
              </a:buClr>
              <a:buSzPts val="1500"/>
              <a:buChar char="•"/>
              <a:defRPr/>
            </a:lvl3pPr>
            <a:lvl4pPr marL="1828800" lvl="3" indent="-314325" algn="l">
              <a:lnSpc>
                <a:spcPct val="100000"/>
              </a:lnSpc>
              <a:spcBef>
                <a:spcPts val="375"/>
              </a:spcBef>
              <a:spcAft>
                <a:spcPts val="0"/>
              </a:spcAft>
              <a:buClr>
                <a:schemeClr val="dk1"/>
              </a:buClr>
              <a:buSzPts val="1350"/>
              <a:buChar char="•"/>
              <a:defRPr/>
            </a:lvl4pPr>
            <a:lvl5pPr marL="2286000" lvl="4" indent="-314325" algn="l">
              <a:lnSpc>
                <a:spcPct val="10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83" name="Google Shape;183;p47" descr="Holland Bloorview Kids Rehabilitation Hospital"/>
          <p:cNvPicPr preferRelativeResize="0"/>
          <p:nvPr/>
        </p:nvPicPr>
        <p:blipFill rotWithShape="1">
          <a:blip r:embed="rId2">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ext with photo ">
  <p:cSld name="1_Text with photo ">
    <p:spTree>
      <p:nvGrpSpPr>
        <p:cNvPr id="1" name="Shape 184"/>
        <p:cNvGrpSpPr/>
        <p:nvPr/>
      </p:nvGrpSpPr>
      <p:grpSpPr>
        <a:xfrm>
          <a:off x="0" y="0"/>
          <a:ext cx="0" cy="0"/>
          <a:chOff x="0" y="0"/>
          <a:chExt cx="0" cy="0"/>
        </a:xfrm>
      </p:grpSpPr>
      <p:pic>
        <p:nvPicPr>
          <p:cNvPr id="185" name="Google Shape;185;p48" descr="Decorative"/>
          <p:cNvPicPr preferRelativeResize="0"/>
          <p:nvPr/>
        </p:nvPicPr>
        <p:blipFill rotWithShape="1">
          <a:blip r:embed="rId2">
            <a:alphaModFix/>
          </a:blip>
          <a:srcRect l="32759"/>
          <a:stretch/>
        </p:blipFill>
        <p:spPr>
          <a:xfrm rot="10800000">
            <a:off x="-1" y="0"/>
            <a:ext cx="6148553" cy="5143500"/>
          </a:xfrm>
          <a:prstGeom prst="rect">
            <a:avLst/>
          </a:prstGeom>
          <a:noFill/>
          <a:ln>
            <a:noFill/>
          </a:ln>
        </p:spPr>
      </p:pic>
      <p:sp>
        <p:nvSpPr>
          <p:cNvPr id="186" name="Google Shape;186;p48"/>
          <p:cNvSpPr>
            <a:spLocks noGrp="1"/>
          </p:cNvSpPr>
          <p:nvPr>
            <p:ph type="pic" idx="2"/>
          </p:nvPr>
        </p:nvSpPr>
        <p:spPr>
          <a:xfrm>
            <a:off x="4896000" y="720000"/>
            <a:ext cx="3671100" cy="3420000"/>
          </a:xfrm>
          <a:prstGeom prst="rect">
            <a:avLst/>
          </a:prstGeom>
          <a:noFill/>
          <a:ln>
            <a:noFill/>
          </a:ln>
        </p:spPr>
      </p:sp>
      <p:sp>
        <p:nvSpPr>
          <p:cNvPr id="187" name="Google Shape;187;p48"/>
          <p:cNvSpPr txBox="1">
            <a:spLocks noGrp="1"/>
          </p:cNvSpPr>
          <p:nvPr>
            <p:ph type="body" idx="1"/>
          </p:nvPr>
        </p:nvSpPr>
        <p:spPr>
          <a:xfrm>
            <a:off x="630000" y="720000"/>
            <a:ext cx="3954000" cy="34200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750"/>
              </a:spcBef>
              <a:spcAft>
                <a:spcPts val="0"/>
              </a:spcAft>
              <a:buClr>
                <a:schemeClr val="lt1"/>
              </a:buClr>
              <a:buSzPts val="2800"/>
              <a:buNone/>
              <a:defRPr sz="2800" b="1">
                <a:solidFill>
                  <a:schemeClr val="lt1"/>
                </a:solidFill>
              </a:defRPr>
            </a:lvl1pPr>
            <a:lvl2pPr marL="914400" lvl="1" indent="-228600" algn="l">
              <a:lnSpc>
                <a:spcPct val="90000"/>
              </a:lnSpc>
              <a:spcBef>
                <a:spcPts val="375"/>
              </a:spcBef>
              <a:spcAft>
                <a:spcPts val="0"/>
              </a:spcAft>
              <a:buClr>
                <a:schemeClr val="lt1"/>
              </a:buClr>
              <a:buSzPts val="1800"/>
              <a:buNone/>
              <a:defRPr>
                <a:solidFill>
                  <a:schemeClr val="lt1"/>
                </a:solidFill>
              </a:defRPr>
            </a:lvl2pPr>
            <a:lvl3pPr marL="1371600" lvl="2" indent="-228600" algn="l">
              <a:lnSpc>
                <a:spcPct val="90000"/>
              </a:lnSpc>
              <a:spcBef>
                <a:spcPts val="375"/>
              </a:spcBef>
              <a:spcAft>
                <a:spcPts val="0"/>
              </a:spcAft>
              <a:buClr>
                <a:schemeClr val="lt1"/>
              </a:buClr>
              <a:buSzPts val="1500"/>
              <a:buNone/>
              <a:defRPr>
                <a:solidFill>
                  <a:schemeClr val="lt1"/>
                </a:solidFill>
              </a:defRPr>
            </a:lvl3pPr>
            <a:lvl4pPr marL="1828800" lvl="3" indent="-228600" algn="l">
              <a:lnSpc>
                <a:spcPct val="90000"/>
              </a:lnSpc>
              <a:spcBef>
                <a:spcPts val="375"/>
              </a:spcBef>
              <a:spcAft>
                <a:spcPts val="0"/>
              </a:spcAft>
              <a:buClr>
                <a:schemeClr val="lt1"/>
              </a:buClr>
              <a:buSzPts val="1350"/>
              <a:buNone/>
              <a:defRPr>
                <a:solidFill>
                  <a:schemeClr val="lt1"/>
                </a:solidFill>
              </a:defRPr>
            </a:lvl4pPr>
            <a:lvl5pPr marL="2286000" lvl="4" indent="-228600" algn="l">
              <a:lnSpc>
                <a:spcPct val="90000"/>
              </a:lnSpc>
              <a:spcBef>
                <a:spcPts val="375"/>
              </a:spcBef>
              <a:spcAft>
                <a:spcPts val="0"/>
              </a:spcAft>
              <a:buClr>
                <a:schemeClr val="lt1"/>
              </a:buClr>
              <a:buSzPts val="135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88" name="Google Shape;188;p48" descr="Holland Bloorview Kids Rehabilitation Hospital"/>
          <p:cNvPicPr preferRelativeResize="0"/>
          <p:nvPr/>
        </p:nvPicPr>
        <p:blipFill rotWithShape="1">
          <a:blip r:embed="rId3">
            <a:alphaModFix/>
          </a:blip>
          <a:srcRect/>
          <a:stretch/>
        </p:blipFill>
        <p:spPr>
          <a:xfrm>
            <a:off x="7090825" y="4467396"/>
            <a:ext cx="1791143" cy="40940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ext with photo ">
  <p:cSld name="2_Text with photo ">
    <p:spTree>
      <p:nvGrpSpPr>
        <p:cNvPr id="1" name="Shape 189"/>
        <p:cNvGrpSpPr/>
        <p:nvPr/>
      </p:nvGrpSpPr>
      <p:grpSpPr>
        <a:xfrm>
          <a:off x="0" y="0"/>
          <a:ext cx="0" cy="0"/>
          <a:chOff x="0" y="0"/>
          <a:chExt cx="0" cy="0"/>
        </a:xfrm>
      </p:grpSpPr>
      <p:pic>
        <p:nvPicPr>
          <p:cNvPr id="190" name="Google Shape;190;p49" descr="Decorative"/>
          <p:cNvPicPr preferRelativeResize="0"/>
          <p:nvPr/>
        </p:nvPicPr>
        <p:blipFill rotWithShape="1">
          <a:blip r:embed="rId2">
            <a:alphaModFix/>
          </a:blip>
          <a:srcRect/>
          <a:stretch/>
        </p:blipFill>
        <p:spPr>
          <a:xfrm rot="10800000">
            <a:off x="1" y="6094"/>
            <a:ext cx="6148798" cy="5161580"/>
          </a:xfrm>
          <a:prstGeom prst="rect">
            <a:avLst/>
          </a:prstGeom>
          <a:noFill/>
          <a:ln>
            <a:noFill/>
          </a:ln>
        </p:spPr>
      </p:pic>
      <p:sp>
        <p:nvSpPr>
          <p:cNvPr id="191" name="Google Shape;191;p49"/>
          <p:cNvSpPr>
            <a:spLocks noGrp="1"/>
          </p:cNvSpPr>
          <p:nvPr>
            <p:ph type="pic" idx="2"/>
          </p:nvPr>
        </p:nvSpPr>
        <p:spPr>
          <a:xfrm>
            <a:off x="4894338" y="720000"/>
            <a:ext cx="3671100" cy="3420000"/>
          </a:xfrm>
          <a:prstGeom prst="rect">
            <a:avLst/>
          </a:prstGeom>
          <a:noFill/>
          <a:ln>
            <a:noFill/>
          </a:ln>
        </p:spPr>
      </p:sp>
      <p:sp>
        <p:nvSpPr>
          <p:cNvPr id="192" name="Google Shape;192;p49"/>
          <p:cNvSpPr txBox="1">
            <a:spLocks noGrp="1"/>
          </p:cNvSpPr>
          <p:nvPr>
            <p:ph type="body" idx="1"/>
          </p:nvPr>
        </p:nvSpPr>
        <p:spPr>
          <a:xfrm>
            <a:off x="630000" y="720000"/>
            <a:ext cx="3954000" cy="34200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750"/>
              </a:spcBef>
              <a:spcAft>
                <a:spcPts val="0"/>
              </a:spcAft>
              <a:buClr>
                <a:schemeClr val="lt1"/>
              </a:buClr>
              <a:buSzPts val="2800"/>
              <a:buNone/>
              <a:defRPr sz="2800" b="1">
                <a:solidFill>
                  <a:schemeClr val="lt1"/>
                </a:solidFill>
              </a:defRPr>
            </a:lvl1pPr>
            <a:lvl2pPr marL="914400" lvl="1" indent="-228600" algn="l">
              <a:lnSpc>
                <a:spcPct val="90000"/>
              </a:lnSpc>
              <a:spcBef>
                <a:spcPts val="375"/>
              </a:spcBef>
              <a:spcAft>
                <a:spcPts val="0"/>
              </a:spcAft>
              <a:buClr>
                <a:schemeClr val="lt1"/>
              </a:buClr>
              <a:buSzPts val="1800"/>
              <a:buNone/>
              <a:defRPr>
                <a:solidFill>
                  <a:schemeClr val="lt1"/>
                </a:solidFill>
              </a:defRPr>
            </a:lvl2pPr>
            <a:lvl3pPr marL="1371600" lvl="2" indent="-228600" algn="l">
              <a:lnSpc>
                <a:spcPct val="90000"/>
              </a:lnSpc>
              <a:spcBef>
                <a:spcPts val="375"/>
              </a:spcBef>
              <a:spcAft>
                <a:spcPts val="0"/>
              </a:spcAft>
              <a:buClr>
                <a:schemeClr val="lt1"/>
              </a:buClr>
              <a:buSzPts val="1500"/>
              <a:buNone/>
              <a:defRPr>
                <a:solidFill>
                  <a:schemeClr val="lt1"/>
                </a:solidFill>
              </a:defRPr>
            </a:lvl3pPr>
            <a:lvl4pPr marL="1828800" lvl="3" indent="-228600" algn="l">
              <a:lnSpc>
                <a:spcPct val="90000"/>
              </a:lnSpc>
              <a:spcBef>
                <a:spcPts val="375"/>
              </a:spcBef>
              <a:spcAft>
                <a:spcPts val="0"/>
              </a:spcAft>
              <a:buClr>
                <a:schemeClr val="lt1"/>
              </a:buClr>
              <a:buSzPts val="1350"/>
              <a:buNone/>
              <a:defRPr>
                <a:solidFill>
                  <a:schemeClr val="lt1"/>
                </a:solidFill>
              </a:defRPr>
            </a:lvl4pPr>
            <a:lvl5pPr marL="2286000" lvl="4" indent="-228600" algn="l">
              <a:lnSpc>
                <a:spcPct val="90000"/>
              </a:lnSpc>
              <a:spcBef>
                <a:spcPts val="375"/>
              </a:spcBef>
              <a:spcAft>
                <a:spcPts val="0"/>
              </a:spcAft>
              <a:buClr>
                <a:schemeClr val="lt1"/>
              </a:buClr>
              <a:buSzPts val="135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93" name="Google Shape;193;p49" descr="Holland Bloorview Kids Rehabilitation Hospital"/>
          <p:cNvPicPr preferRelativeResize="0"/>
          <p:nvPr/>
        </p:nvPicPr>
        <p:blipFill rotWithShape="1">
          <a:blip r:embed="rId3">
            <a:alphaModFix/>
          </a:blip>
          <a:srcRect/>
          <a:stretch/>
        </p:blipFill>
        <p:spPr>
          <a:xfrm>
            <a:off x="7092000" y="4467600"/>
            <a:ext cx="1791143" cy="40940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94"/>
        <p:cNvGrpSpPr/>
        <p:nvPr/>
      </p:nvGrpSpPr>
      <p:grpSpPr>
        <a:xfrm>
          <a:off x="0" y="0"/>
          <a:ext cx="0" cy="0"/>
          <a:chOff x="0" y="0"/>
          <a:chExt cx="0" cy="0"/>
        </a:xfrm>
      </p:grpSpPr>
      <p:pic>
        <p:nvPicPr>
          <p:cNvPr id="195" name="Google Shape;195;p50"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6" name="Google Shape;196;p50"/>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97"/>
        <p:cNvGrpSpPr/>
        <p:nvPr/>
      </p:nvGrpSpPr>
      <p:grpSpPr>
        <a:xfrm>
          <a:off x="0" y="0"/>
          <a:ext cx="0" cy="0"/>
          <a:chOff x="0" y="0"/>
          <a:chExt cx="0" cy="0"/>
        </a:xfrm>
      </p:grpSpPr>
      <p:pic>
        <p:nvPicPr>
          <p:cNvPr id="198" name="Google Shape;198;p51"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9" name="Google Shape;199;p51"/>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lt1"/>
              </a:buClr>
              <a:buSzPts val="3600"/>
              <a:buFont typeface="Arial"/>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00"/>
        <p:cNvGrpSpPr/>
        <p:nvPr/>
      </p:nvGrpSpPr>
      <p:grpSpPr>
        <a:xfrm>
          <a:off x="0" y="0"/>
          <a:ext cx="0" cy="0"/>
          <a:chOff x="0" y="0"/>
          <a:chExt cx="0" cy="0"/>
        </a:xfrm>
      </p:grpSpPr>
      <p:pic>
        <p:nvPicPr>
          <p:cNvPr id="201" name="Google Shape;201;p52"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2" name="Google Shape;202;p52"/>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dk1"/>
              </a:buClr>
              <a:buSzPts val="3600"/>
              <a:buFont typeface="Arial"/>
              <a:buNone/>
              <a:defRPr sz="3600"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3" name="Google Shape;203;p52" descr="Transformative Care, Inclusive World: Holland Bloorview 2030"/>
          <p:cNvPicPr preferRelativeResize="0"/>
          <p:nvPr/>
        </p:nvPicPr>
        <p:blipFill rotWithShape="1">
          <a:blip r:embed="rId3">
            <a:alphaModFix/>
          </a:blip>
          <a:srcRect/>
          <a:stretch/>
        </p:blipFill>
        <p:spPr>
          <a:xfrm>
            <a:off x="629841" y="4388400"/>
            <a:ext cx="2075378" cy="5076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04"/>
        <p:cNvGrpSpPr/>
        <p:nvPr/>
      </p:nvGrpSpPr>
      <p:grpSpPr>
        <a:xfrm>
          <a:off x="0" y="0"/>
          <a:ext cx="0" cy="0"/>
          <a:chOff x="0" y="0"/>
          <a:chExt cx="0" cy="0"/>
        </a:xfrm>
      </p:grpSpPr>
      <p:sp>
        <p:nvSpPr>
          <p:cNvPr id="205" name="Google Shape;205;p53"/>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206" name="Google Shape;206;p53"/>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lvl1pPr>
            <a:lvl2pPr marL="914400" lvl="1" indent="-361950" algn="l">
              <a:lnSpc>
                <a:spcPct val="90000"/>
              </a:lnSpc>
              <a:spcBef>
                <a:spcPts val="800"/>
              </a:spcBef>
              <a:spcAft>
                <a:spcPts val="0"/>
              </a:spcAft>
              <a:buClr>
                <a:srgbClr val="000000"/>
              </a:buClr>
              <a:buSzPts val="2100"/>
              <a:buFont typeface="Arial"/>
              <a:buChar char="•"/>
              <a:defRPr sz="2100"/>
            </a:lvl2pPr>
            <a:lvl3pPr marL="1371600" lvl="2" indent="-361950" algn="l">
              <a:lnSpc>
                <a:spcPct val="90000"/>
              </a:lnSpc>
              <a:spcBef>
                <a:spcPts val="800"/>
              </a:spcBef>
              <a:spcAft>
                <a:spcPts val="0"/>
              </a:spcAft>
              <a:buClr>
                <a:srgbClr val="000000"/>
              </a:buClr>
              <a:buSzPts val="2100"/>
              <a:buFont typeface="Arial"/>
              <a:buChar char="•"/>
              <a:defRPr sz="2100"/>
            </a:lvl3pPr>
            <a:lvl4pPr marL="1828800" lvl="3" indent="-361950" algn="l">
              <a:lnSpc>
                <a:spcPct val="90000"/>
              </a:lnSpc>
              <a:spcBef>
                <a:spcPts val="800"/>
              </a:spcBef>
              <a:spcAft>
                <a:spcPts val="0"/>
              </a:spcAft>
              <a:buClr>
                <a:srgbClr val="000000"/>
              </a:buClr>
              <a:buSzPts val="2100"/>
              <a:buFont typeface="Arial"/>
              <a:buChar char="•"/>
              <a:defRPr sz="2100"/>
            </a:lvl4pPr>
            <a:lvl5pPr marL="2286000" lvl="4" indent="-361950" algn="l">
              <a:lnSpc>
                <a:spcPct val="90000"/>
              </a:lnSpc>
              <a:spcBef>
                <a:spcPts val="800"/>
              </a:spcBef>
              <a:spcAft>
                <a:spcPts val="0"/>
              </a:spcAft>
              <a:buClr>
                <a:srgbClr val="000000"/>
              </a:buClr>
              <a:buSzPts val="2100"/>
              <a:buFont typeface="Arial"/>
              <a:buChar char="•"/>
              <a:defRPr sz="2100"/>
            </a:lvl5pPr>
            <a:lvl6pPr marL="2743200" lvl="5" indent="-317500" algn="l">
              <a:lnSpc>
                <a:spcPct val="90000"/>
              </a:lnSpc>
              <a:spcBef>
                <a:spcPts val="800"/>
              </a:spcBef>
              <a:spcAft>
                <a:spcPts val="0"/>
              </a:spcAft>
              <a:buClr>
                <a:srgbClr val="000000"/>
              </a:buClr>
              <a:buSzPts val="1400"/>
              <a:buChar char="•"/>
              <a:defRPr/>
            </a:lvl6pPr>
            <a:lvl7pPr marL="3200400" lvl="6" indent="-317500" algn="l">
              <a:lnSpc>
                <a:spcPct val="90000"/>
              </a:lnSpc>
              <a:spcBef>
                <a:spcPts val="800"/>
              </a:spcBef>
              <a:spcAft>
                <a:spcPts val="0"/>
              </a:spcAft>
              <a:buClr>
                <a:srgbClr val="000000"/>
              </a:buClr>
              <a:buSzPts val="1400"/>
              <a:buChar char="•"/>
              <a:defRPr/>
            </a:lvl7pPr>
            <a:lvl8pPr marL="3657600" lvl="7" indent="-317500" algn="l">
              <a:lnSpc>
                <a:spcPct val="90000"/>
              </a:lnSpc>
              <a:spcBef>
                <a:spcPts val="800"/>
              </a:spcBef>
              <a:spcAft>
                <a:spcPts val="0"/>
              </a:spcAft>
              <a:buClr>
                <a:srgbClr val="000000"/>
              </a:buClr>
              <a:buSzPts val="1400"/>
              <a:buChar char="•"/>
              <a:defRPr/>
            </a:lvl8pPr>
            <a:lvl9pPr marL="4114800" lvl="8" indent="-317500" algn="l">
              <a:lnSpc>
                <a:spcPct val="90000"/>
              </a:lnSpc>
              <a:spcBef>
                <a:spcPts val="800"/>
              </a:spcBef>
              <a:spcAft>
                <a:spcPts val="0"/>
              </a:spcAft>
              <a:buClr>
                <a:srgbClr val="000000"/>
              </a:buClr>
              <a:buSzPts val="1400"/>
              <a:buChar char="•"/>
              <a:defRPr/>
            </a:lvl9pPr>
          </a:lstStyle>
          <a:p>
            <a:endParaRPr/>
          </a:p>
        </p:txBody>
      </p:sp>
      <p:sp>
        <p:nvSpPr>
          <p:cNvPr id="207" name="Google Shape;207;p53"/>
          <p:cNvSpPr txBox="1">
            <a:spLocks noGrp="1"/>
          </p:cNvSpPr>
          <p:nvPr>
            <p:ph type="sldNum" idx="12"/>
          </p:nvPr>
        </p:nvSpPr>
        <p:spPr>
          <a:xfrm>
            <a:off x="8317363" y="4803219"/>
            <a:ext cx="1980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defRPr>
            </a:lvl1pPr>
            <a:lvl2pPr marL="0" lvl="1" indent="0" algn="r">
              <a:lnSpc>
                <a:spcPct val="100000"/>
              </a:lnSpc>
              <a:spcBef>
                <a:spcPts val="0"/>
              </a:spcBef>
              <a:spcAft>
                <a:spcPts val="0"/>
              </a:spcAft>
              <a:buClr>
                <a:srgbClr val="888888"/>
              </a:buClr>
              <a:buSzPts val="900"/>
              <a:buFont typeface="Calibri"/>
              <a:buNone/>
              <a:defRPr>
                <a:solidFill>
                  <a:srgbClr val="888888"/>
                </a:solidFill>
              </a:defRPr>
            </a:lvl2pPr>
            <a:lvl3pPr marL="0" lvl="2" indent="0" algn="r">
              <a:lnSpc>
                <a:spcPct val="100000"/>
              </a:lnSpc>
              <a:spcBef>
                <a:spcPts val="0"/>
              </a:spcBef>
              <a:spcAft>
                <a:spcPts val="0"/>
              </a:spcAft>
              <a:buClr>
                <a:srgbClr val="888888"/>
              </a:buClr>
              <a:buSzPts val="900"/>
              <a:buFont typeface="Calibri"/>
              <a:buNone/>
              <a:defRPr>
                <a:solidFill>
                  <a:srgbClr val="888888"/>
                </a:solidFill>
              </a:defRPr>
            </a:lvl3pPr>
            <a:lvl4pPr marL="0" lvl="3" indent="0" algn="r">
              <a:lnSpc>
                <a:spcPct val="100000"/>
              </a:lnSpc>
              <a:spcBef>
                <a:spcPts val="0"/>
              </a:spcBef>
              <a:spcAft>
                <a:spcPts val="0"/>
              </a:spcAft>
              <a:buClr>
                <a:srgbClr val="888888"/>
              </a:buClr>
              <a:buSzPts val="900"/>
              <a:buFont typeface="Calibri"/>
              <a:buNone/>
              <a:defRPr>
                <a:solidFill>
                  <a:srgbClr val="888888"/>
                </a:solidFill>
              </a:defRPr>
            </a:lvl4pPr>
            <a:lvl5pPr marL="0" lvl="4" indent="0" algn="r">
              <a:lnSpc>
                <a:spcPct val="100000"/>
              </a:lnSpc>
              <a:spcBef>
                <a:spcPts val="0"/>
              </a:spcBef>
              <a:spcAft>
                <a:spcPts val="0"/>
              </a:spcAft>
              <a:buClr>
                <a:srgbClr val="888888"/>
              </a:buClr>
              <a:buSzPts val="900"/>
              <a:buFont typeface="Calibri"/>
              <a:buNone/>
              <a:defRPr>
                <a:solidFill>
                  <a:srgbClr val="888888"/>
                </a:solidFill>
              </a:defRPr>
            </a:lvl5pPr>
            <a:lvl6pPr marL="0" lvl="5" indent="0" algn="r">
              <a:lnSpc>
                <a:spcPct val="100000"/>
              </a:lnSpc>
              <a:spcBef>
                <a:spcPts val="0"/>
              </a:spcBef>
              <a:spcAft>
                <a:spcPts val="0"/>
              </a:spcAft>
              <a:buClr>
                <a:srgbClr val="888888"/>
              </a:buClr>
              <a:buSzPts val="900"/>
              <a:buFont typeface="Calibri"/>
              <a:buNone/>
              <a:defRPr>
                <a:solidFill>
                  <a:srgbClr val="888888"/>
                </a:solidFill>
              </a:defRPr>
            </a:lvl6pPr>
            <a:lvl7pPr marL="0" lvl="6" indent="0" algn="r">
              <a:lnSpc>
                <a:spcPct val="100000"/>
              </a:lnSpc>
              <a:spcBef>
                <a:spcPts val="0"/>
              </a:spcBef>
              <a:spcAft>
                <a:spcPts val="0"/>
              </a:spcAft>
              <a:buClr>
                <a:srgbClr val="888888"/>
              </a:buClr>
              <a:buSzPts val="900"/>
              <a:buFont typeface="Calibri"/>
              <a:buNone/>
              <a:defRPr>
                <a:solidFill>
                  <a:srgbClr val="888888"/>
                </a:solidFill>
              </a:defRPr>
            </a:lvl7pPr>
            <a:lvl8pPr marL="0" lvl="7" indent="0" algn="r">
              <a:lnSpc>
                <a:spcPct val="100000"/>
              </a:lnSpc>
              <a:spcBef>
                <a:spcPts val="0"/>
              </a:spcBef>
              <a:spcAft>
                <a:spcPts val="0"/>
              </a:spcAft>
              <a:buClr>
                <a:srgbClr val="888888"/>
              </a:buClr>
              <a:buSzPts val="900"/>
              <a:buFont typeface="Calibri"/>
              <a:buNone/>
              <a:defRPr>
                <a:solidFill>
                  <a:srgbClr val="888888"/>
                </a:solidFill>
              </a:defRPr>
            </a:lvl8pPr>
            <a:lvl9pPr marL="0" lvl="8" indent="0" algn="r">
              <a:lnSpc>
                <a:spcPct val="100000"/>
              </a:lnSpc>
              <a:spcBef>
                <a:spcPts val="0"/>
              </a:spcBef>
              <a:spcAft>
                <a:spcPts val="0"/>
              </a:spcAft>
              <a:buClr>
                <a:srgbClr val="888888"/>
              </a:buClr>
              <a:buSzPts val="900"/>
              <a:buFont typeface="Calibri"/>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900" b="0" i="0" u="none" strike="noStrike" cap="none">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2" name="Google Shape;32;p7"/>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ext with photo ">
  <p:cSld name="2_Text with photo ">
    <p:spTree>
      <p:nvGrpSpPr>
        <p:cNvPr id="1" name="Shape 36"/>
        <p:cNvGrpSpPr/>
        <p:nvPr/>
      </p:nvGrpSpPr>
      <p:grpSpPr>
        <a:xfrm>
          <a:off x="0" y="0"/>
          <a:ext cx="0" cy="0"/>
          <a:chOff x="0" y="0"/>
          <a:chExt cx="0" cy="0"/>
        </a:xfrm>
      </p:grpSpPr>
      <p:pic>
        <p:nvPicPr>
          <p:cNvPr id="37" name="Google Shape;37;p9" descr="Decorative"/>
          <p:cNvPicPr preferRelativeResize="0"/>
          <p:nvPr/>
        </p:nvPicPr>
        <p:blipFill rotWithShape="1">
          <a:blip r:embed="rId2">
            <a:alphaModFix/>
          </a:blip>
          <a:srcRect l="32991"/>
          <a:stretch/>
        </p:blipFill>
        <p:spPr>
          <a:xfrm rot="10800000">
            <a:off x="-1" y="1"/>
            <a:ext cx="6101119" cy="5121555"/>
          </a:xfrm>
          <a:prstGeom prst="rect">
            <a:avLst/>
          </a:prstGeom>
          <a:noFill/>
          <a:ln>
            <a:noFill/>
          </a:ln>
        </p:spPr>
      </p:pic>
      <p:sp>
        <p:nvSpPr>
          <p:cNvPr id="38" name="Google Shape;38;p9"/>
          <p:cNvSpPr>
            <a:spLocks noGrp="1"/>
          </p:cNvSpPr>
          <p:nvPr>
            <p:ph type="pic" idx="2"/>
          </p:nvPr>
        </p:nvSpPr>
        <p:spPr>
          <a:xfrm>
            <a:off x="4894338" y="736600"/>
            <a:ext cx="3670800" cy="3566100"/>
          </a:xfrm>
          <a:prstGeom prst="rect">
            <a:avLst/>
          </a:prstGeom>
          <a:noFill/>
          <a:ln>
            <a:noFill/>
          </a:ln>
        </p:spPr>
      </p:sp>
      <p:sp>
        <p:nvSpPr>
          <p:cNvPr id="39" name="Google Shape;39;p9"/>
          <p:cNvSpPr txBox="1">
            <a:spLocks noGrp="1"/>
          </p:cNvSpPr>
          <p:nvPr>
            <p:ph type="body" idx="1"/>
          </p:nvPr>
        </p:nvSpPr>
        <p:spPr>
          <a:xfrm>
            <a:off x="630000" y="738000"/>
            <a:ext cx="3954000" cy="3566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Clr>
                <a:schemeClr val="lt1"/>
              </a:buClr>
              <a:buSzPts val="2800"/>
              <a:buNone/>
              <a:defRPr sz="2800" b="1">
                <a:solidFill>
                  <a:schemeClr val="lt1"/>
                </a:solidFill>
              </a:defRPr>
            </a:lvl1pPr>
            <a:lvl2pPr marL="914400" lvl="1" indent="-228600" algn="l">
              <a:lnSpc>
                <a:spcPct val="90000"/>
              </a:lnSpc>
              <a:spcBef>
                <a:spcPts val="400"/>
              </a:spcBef>
              <a:spcAft>
                <a:spcPts val="0"/>
              </a:spcAft>
              <a:buClr>
                <a:schemeClr val="lt1"/>
              </a:buClr>
              <a:buSzPts val="1800"/>
              <a:buNone/>
              <a:defRPr>
                <a:solidFill>
                  <a:schemeClr val="lt1"/>
                </a:solidFill>
              </a:defRPr>
            </a:lvl2pPr>
            <a:lvl3pPr marL="1371600" lvl="2" indent="-228600" algn="l">
              <a:lnSpc>
                <a:spcPct val="90000"/>
              </a:lnSpc>
              <a:spcBef>
                <a:spcPts val="400"/>
              </a:spcBef>
              <a:spcAft>
                <a:spcPts val="0"/>
              </a:spcAft>
              <a:buClr>
                <a:schemeClr val="lt1"/>
              </a:buClr>
              <a:buSzPts val="1500"/>
              <a:buNone/>
              <a:defRPr>
                <a:solidFill>
                  <a:schemeClr val="lt1"/>
                </a:solidFill>
              </a:defRPr>
            </a:lvl3pPr>
            <a:lvl4pPr marL="1828800" lvl="3" indent="-228600" algn="l">
              <a:lnSpc>
                <a:spcPct val="90000"/>
              </a:lnSpc>
              <a:spcBef>
                <a:spcPts val="400"/>
              </a:spcBef>
              <a:spcAft>
                <a:spcPts val="0"/>
              </a:spcAft>
              <a:buClr>
                <a:schemeClr val="lt1"/>
              </a:buClr>
              <a:buSzPts val="1400"/>
              <a:buNone/>
              <a:defRPr>
                <a:solidFill>
                  <a:schemeClr val="lt1"/>
                </a:solidFill>
              </a:defRPr>
            </a:lvl4pPr>
            <a:lvl5pPr marL="2286000" lvl="4" indent="-228600" algn="l">
              <a:lnSpc>
                <a:spcPct val="90000"/>
              </a:lnSpc>
              <a:spcBef>
                <a:spcPts val="400"/>
              </a:spcBef>
              <a:spcAft>
                <a:spcPts val="0"/>
              </a:spcAft>
              <a:buClr>
                <a:schemeClr val="lt1"/>
              </a:buClr>
              <a:buSzPts val="1400"/>
              <a:buNone/>
              <a:defRPr>
                <a:solidFill>
                  <a:schemeClr val="lt1"/>
                </a:solidFill>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pic>
        <p:nvPicPr>
          <p:cNvPr id="40" name="Google Shape;40;p9" descr="Holland Bloorview Kids Rehabilitation Hospital"/>
          <p:cNvPicPr preferRelativeResize="0"/>
          <p:nvPr/>
        </p:nvPicPr>
        <p:blipFill rotWithShape="1">
          <a:blip r:embed="rId3">
            <a:alphaModFix/>
          </a:blip>
          <a:srcRect/>
          <a:stretch/>
        </p:blipFill>
        <p:spPr>
          <a:xfrm>
            <a:off x="7092000" y="4467600"/>
            <a:ext cx="1791143" cy="4094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41"/>
        <p:cNvGrpSpPr/>
        <p:nvPr/>
      </p:nvGrpSpPr>
      <p:grpSpPr>
        <a:xfrm>
          <a:off x="0" y="0"/>
          <a:ext cx="0" cy="0"/>
          <a:chOff x="0" y="0"/>
          <a:chExt cx="0" cy="0"/>
        </a:xfrm>
      </p:grpSpPr>
      <p:pic>
        <p:nvPicPr>
          <p:cNvPr id="42" name="Google Shape;42;p10" descr="Decorativ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3" name="Google Shape;43;p10"/>
          <p:cNvSpPr txBox="1">
            <a:spLocks noGrp="1"/>
          </p:cNvSpPr>
          <p:nvPr>
            <p:ph type="title"/>
          </p:nvPr>
        </p:nvSpPr>
        <p:spPr>
          <a:xfrm>
            <a:off x="1166948" y="927847"/>
            <a:ext cx="7020300" cy="3257100"/>
          </a:xfrm>
          <a:prstGeom prst="rect">
            <a:avLst/>
          </a:prstGeom>
          <a:noFill/>
          <a:ln>
            <a:noFill/>
          </a:ln>
        </p:spPr>
        <p:txBody>
          <a:bodyPr spcFirstLastPara="1" wrap="square" lIns="91425" tIns="45700" rIns="91425" bIns="45700" anchor="ctr" anchorCtr="1">
            <a:noAutofit/>
          </a:bodyPr>
          <a:lstStyle>
            <a:lvl1pPr lvl="0" algn="l">
              <a:lnSpc>
                <a:spcPct val="110000"/>
              </a:lnSpc>
              <a:spcBef>
                <a:spcPts val="0"/>
              </a:spcBef>
              <a:spcAft>
                <a:spcPts val="0"/>
              </a:spcAft>
              <a:buClr>
                <a:schemeClr val="dk1"/>
              </a:buClr>
              <a:buSzPts val="3600"/>
              <a:buFont typeface="Arial"/>
              <a:buNone/>
              <a:defRPr sz="3600"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7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6" name="Google Shape;56;p1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900" b="0" i="0" u="none" strike="noStrike" cap="none">
                <a:solidFill>
                  <a:srgbClr val="949495"/>
                </a:solidFill>
                <a:latin typeface="Arial"/>
                <a:ea typeface="Arial"/>
                <a:cs typeface="Arial"/>
                <a:sym typeface="Arial"/>
              </a:defRPr>
            </a:lvl1pPr>
            <a:lvl2pPr marR="0" lvl="1" algn="l">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900" b="0" i="0" u="none" strike="noStrike" cap="none">
                <a:solidFill>
                  <a:srgbClr val="949495"/>
                </a:solidFill>
                <a:latin typeface="Arial"/>
                <a:ea typeface="Arial"/>
                <a:cs typeface="Arial"/>
                <a:sym typeface="Arial"/>
              </a:defRPr>
            </a:lvl1pPr>
            <a:lvl2pPr marR="0" lvl="1" algn="l">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8" name="Google Shape;58;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0" i="0" u="none" strike="noStrike" cap="none">
                <a:solidFill>
                  <a:srgbClr val="949495"/>
                </a:solidFill>
                <a:latin typeface="Arial"/>
                <a:ea typeface="Arial"/>
                <a:cs typeface="Arial"/>
                <a:sym typeface="Arial"/>
              </a:defRPr>
            </a:lvl1pPr>
            <a:lvl2pPr marL="0" marR="0" lvl="1" indent="0" algn="r">
              <a:spcBef>
                <a:spcPts val="0"/>
              </a:spcBef>
              <a:buNone/>
              <a:defRPr sz="900" b="0" i="0" u="none" strike="noStrike" cap="none">
                <a:solidFill>
                  <a:srgbClr val="949495"/>
                </a:solidFill>
                <a:latin typeface="Arial"/>
                <a:ea typeface="Arial"/>
                <a:cs typeface="Arial"/>
                <a:sym typeface="Arial"/>
              </a:defRPr>
            </a:lvl2pPr>
            <a:lvl3pPr marL="0" marR="0" lvl="2" indent="0" algn="r">
              <a:spcBef>
                <a:spcPts val="0"/>
              </a:spcBef>
              <a:buNone/>
              <a:defRPr sz="900" b="0" i="0" u="none" strike="noStrike" cap="none">
                <a:solidFill>
                  <a:srgbClr val="949495"/>
                </a:solidFill>
                <a:latin typeface="Arial"/>
                <a:ea typeface="Arial"/>
                <a:cs typeface="Arial"/>
                <a:sym typeface="Arial"/>
              </a:defRPr>
            </a:lvl3pPr>
            <a:lvl4pPr marL="0" marR="0" lvl="3" indent="0" algn="r">
              <a:spcBef>
                <a:spcPts val="0"/>
              </a:spcBef>
              <a:buNone/>
              <a:defRPr sz="900" b="0" i="0" u="none" strike="noStrike" cap="none">
                <a:solidFill>
                  <a:srgbClr val="949495"/>
                </a:solidFill>
                <a:latin typeface="Arial"/>
                <a:ea typeface="Arial"/>
                <a:cs typeface="Arial"/>
                <a:sym typeface="Arial"/>
              </a:defRPr>
            </a:lvl4pPr>
            <a:lvl5pPr marL="0" marR="0" lvl="4" indent="0" algn="r">
              <a:spcBef>
                <a:spcPts val="0"/>
              </a:spcBef>
              <a:buNone/>
              <a:defRPr sz="900" b="0" i="0" u="none" strike="noStrike" cap="none">
                <a:solidFill>
                  <a:srgbClr val="949495"/>
                </a:solidFill>
                <a:latin typeface="Arial"/>
                <a:ea typeface="Arial"/>
                <a:cs typeface="Arial"/>
                <a:sym typeface="Arial"/>
              </a:defRPr>
            </a:lvl5pPr>
            <a:lvl6pPr marL="0" marR="0" lvl="5" indent="0" algn="r">
              <a:spcBef>
                <a:spcPts val="0"/>
              </a:spcBef>
              <a:buNone/>
              <a:defRPr sz="900" b="0" i="0" u="none" strike="noStrike" cap="none">
                <a:solidFill>
                  <a:srgbClr val="949495"/>
                </a:solidFill>
                <a:latin typeface="Arial"/>
                <a:ea typeface="Arial"/>
                <a:cs typeface="Arial"/>
                <a:sym typeface="Arial"/>
              </a:defRPr>
            </a:lvl6pPr>
            <a:lvl7pPr marL="0" marR="0" lvl="6" indent="0" algn="r">
              <a:spcBef>
                <a:spcPts val="0"/>
              </a:spcBef>
              <a:buNone/>
              <a:defRPr sz="900" b="0" i="0" u="none" strike="noStrike" cap="none">
                <a:solidFill>
                  <a:srgbClr val="949495"/>
                </a:solidFill>
                <a:latin typeface="Arial"/>
                <a:ea typeface="Arial"/>
                <a:cs typeface="Arial"/>
                <a:sym typeface="Arial"/>
              </a:defRPr>
            </a:lvl7pPr>
            <a:lvl8pPr marL="0" marR="0" lvl="7" indent="0" algn="r">
              <a:spcBef>
                <a:spcPts val="0"/>
              </a:spcBef>
              <a:buNone/>
              <a:defRPr sz="900" b="0" i="0" u="none" strike="noStrike" cap="none">
                <a:solidFill>
                  <a:srgbClr val="949495"/>
                </a:solidFill>
                <a:latin typeface="Arial"/>
                <a:ea typeface="Arial"/>
                <a:cs typeface="Arial"/>
                <a:sym typeface="Arial"/>
              </a:defRPr>
            </a:lvl8pPr>
            <a:lvl9pPr marL="0" marR="0" lvl="8" indent="0" algn="r">
              <a:spcBef>
                <a:spcPts val="0"/>
              </a:spcBef>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2" name="Google Shape;102;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3" name="Google Shape;10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7" name="Google Shape;157;p4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58" name="Google Shape;158;p4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59" name="Google Shape;159;p4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60" name="Google Shape;160;p4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1.jp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instagram.com/smilecanada/reel/CyuHR1OLg1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hyperlink" Target="https://www.frontiersin.org/journals/sociology/articles/10.3389/fsoc.2024.1281088/full"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4.xml.rels><?xml version="1.0" encoding="UTF-8" standalone="yes"?>
<Relationships xmlns="http://schemas.openxmlformats.org/package/2006/relationships"><Relationship Id="rId3" Type="http://schemas.openxmlformats.org/officeDocument/2006/relationships/hyperlink" Target="mailto:lbowman@hollandbloorview.ca"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67.jpg"/><Relationship Id="rId4" Type="http://schemas.openxmlformats.org/officeDocument/2006/relationships/hyperlink" Target="mailto:cmcdougall@hollandbloorview.c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150.statcan.gc.ca/n1/pub/89-654-x/89-654-x2024001-eng.htm" TargetMode="External"/><Relationship Id="rId5" Type="http://schemas.openxmlformats.org/officeDocument/2006/relationships/hyperlink" Target="https://doi.org/10.1007/s10803-020-04603-3" TargetMode="External"/><Relationship Id="rId4" Type="http://schemas.openxmlformats.org/officeDocument/2006/relationships/hyperlink" Target="https://www150.statcan.gc.ca/n1/daily-quotidien/240528/dq240528b-eng.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s://accessibilitycanada.ca/get-help/resources/business-benefits-of-accessibility-infographic/"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4"/>
          <p:cNvSpPr txBox="1">
            <a:spLocks noGrp="1"/>
          </p:cNvSpPr>
          <p:nvPr>
            <p:ph type="ctrTitle"/>
          </p:nvPr>
        </p:nvSpPr>
        <p:spPr>
          <a:xfrm>
            <a:off x="588264" y="841772"/>
            <a:ext cx="8104800" cy="13806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 dirty="0"/>
              <a:t>Starting Early: </a:t>
            </a:r>
            <a:endParaRPr dirty="0"/>
          </a:p>
          <a:p>
            <a:pPr marL="0" lvl="0" indent="0" algn="l" rtl="0">
              <a:spcBef>
                <a:spcPts val="0"/>
              </a:spcBef>
              <a:spcAft>
                <a:spcPts val="0"/>
              </a:spcAft>
              <a:buNone/>
            </a:pPr>
            <a:r>
              <a:rPr lang="en" sz="2400" dirty="0"/>
              <a:t>Preparing our system, employers, families, and youth with disabilities to participate in the workforce</a:t>
            </a:r>
            <a:endParaRPr sz="2400" dirty="0"/>
          </a:p>
        </p:txBody>
      </p:sp>
      <p:sp>
        <p:nvSpPr>
          <p:cNvPr id="213" name="Google Shape;213;p54"/>
          <p:cNvSpPr txBox="1">
            <a:spLocks noGrp="1"/>
          </p:cNvSpPr>
          <p:nvPr>
            <p:ph type="subTitle" idx="1"/>
          </p:nvPr>
        </p:nvSpPr>
        <p:spPr>
          <a:xfrm>
            <a:off x="588264" y="2625730"/>
            <a:ext cx="8104800" cy="1278258"/>
          </a:xfrm>
          <a:prstGeom prst="rect">
            <a:avLst/>
          </a:prstGeom>
        </p:spPr>
        <p:txBody>
          <a:bodyPr spcFirstLastPara="1" wrap="square" lIns="91425" tIns="45700" rIns="91425" bIns="45700" anchor="t" anchorCtr="0">
            <a:spAutoFit/>
          </a:bodyPr>
          <a:lstStyle/>
          <a:p>
            <a:pPr marL="0" lvl="0" indent="0" algn="l" rtl="0">
              <a:spcBef>
                <a:spcPts val="800"/>
              </a:spcBef>
              <a:spcAft>
                <a:spcPts val="0"/>
              </a:spcAft>
              <a:buNone/>
            </a:pPr>
            <a:r>
              <a:rPr lang="en" sz="1600" dirty="0"/>
              <a:t>Carolyn McDougall, Manager, Employment Pathways</a:t>
            </a:r>
            <a:endParaRPr sz="1600" dirty="0"/>
          </a:p>
          <a:p>
            <a:pPr marL="0" lvl="0" indent="0" algn="l" rtl="0">
              <a:spcBef>
                <a:spcPts val="800"/>
              </a:spcBef>
              <a:spcAft>
                <a:spcPts val="0"/>
              </a:spcAft>
              <a:buNone/>
            </a:pPr>
            <a:r>
              <a:rPr lang="en" sz="1600" dirty="0"/>
              <a:t>Laura Bowman, Project Manager of Research and Evaluation, Employment Pathways</a:t>
            </a:r>
          </a:p>
          <a:p>
            <a:pPr marL="0" lvl="0" indent="0" algn="l" rtl="0">
              <a:spcBef>
                <a:spcPts val="800"/>
              </a:spcBef>
              <a:spcAft>
                <a:spcPts val="0"/>
              </a:spcAft>
              <a:buNone/>
            </a:pPr>
            <a:endParaRPr lang="en" sz="1100" dirty="0"/>
          </a:p>
          <a:p>
            <a:pPr marL="0" lvl="0" indent="0" algn="l" rtl="0">
              <a:spcBef>
                <a:spcPts val="800"/>
              </a:spcBef>
              <a:spcAft>
                <a:spcPts val="0"/>
              </a:spcAft>
              <a:buNone/>
            </a:pPr>
            <a:r>
              <a:rPr lang="en" sz="1100" dirty="0"/>
              <a:t>September 27, 2024</a:t>
            </a:r>
            <a:endParaRPr sz="1100" dirty="0"/>
          </a:p>
        </p:txBody>
      </p:sp>
      <p:pic>
        <p:nvPicPr>
          <p:cNvPr id="214" name="Google Shape;214;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653746" y="3950721"/>
            <a:ext cx="902643" cy="9035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3"/>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 b="1" dirty="0">
                <a:solidFill>
                  <a:schemeClr val="dk2"/>
                </a:solidFill>
              </a:rPr>
              <a:t>Current state of youth disability employment</a:t>
            </a:r>
            <a:endParaRPr b="1" dirty="0">
              <a:solidFill>
                <a:schemeClr val="dk2"/>
              </a:solidFill>
            </a:endParaRPr>
          </a:p>
        </p:txBody>
      </p:sp>
      <p:sp>
        <p:nvSpPr>
          <p:cNvPr id="328" name="Google Shape;328;p63"/>
          <p:cNvSpPr txBox="1"/>
          <p:nvPr/>
        </p:nvSpPr>
        <p:spPr>
          <a:xfrm>
            <a:off x="3276000" y="1206400"/>
            <a:ext cx="5516700" cy="3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Employment is a recognized social determinant of health </a:t>
            </a:r>
            <a:r>
              <a:rPr lang="en"/>
              <a:t>(Raphael et al., 2020)</a:t>
            </a:r>
            <a:endParaRPr baseline="30000"/>
          </a:p>
          <a:p>
            <a:pPr marL="0" lvl="0" indent="0" algn="l" rtl="0">
              <a:lnSpc>
                <a:spcPct val="115000"/>
              </a:lnSpc>
              <a:spcBef>
                <a:spcPts val="1200"/>
              </a:spcBef>
              <a:spcAft>
                <a:spcPts val="0"/>
              </a:spcAft>
              <a:buNone/>
            </a:pPr>
            <a:r>
              <a:rPr lang="en" sz="1800"/>
              <a:t>Early intervention (i.e., during high school) to support employment participation for people with disabilities relates to:</a:t>
            </a:r>
            <a:endParaRPr sz="1800"/>
          </a:p>
          <a:p>
            <a:pPr marL="457200" lvl="0" indent="-330200" algn="l" rtl="0">
              <a:lnSpc>
                <a:spcPct val="115000"/>
              </a:lnSpc>
              <a:spcBef>
                <a:spcPts val="1200"/>
              </a:spcBef>
              <a:spcAft>
                <a:spcPts val="0"/>
              </a:spcAft>
              <a:buSzPts val="1600"/>
              <a:buChar char="✓"/>
            </a:pPr>
            <a:r>
              <a:rPr lang="en" sz="1600"/>
              <a:t>greater amount of time individuals access and participate in the workforce </a:t>
            </a:r>
            <a:r>
              <a:rPr lang="en"/>
              <a:t>(Wehman et al. 2020; Krahn &amp; Chow, 2016)</a:t>
            </a:r>
            <a:endParaRPr/>
          </a:p>
          <a:p>
            <a:pPr marL="457200" lvl="0" indent="-330200" algn="l" rtl="0">
              <a:lnSpc>
                <a:spcPct val="115000"/>
              </a:lnSpc>
              <a:spcBef>
                <a:spcPts val="0"/>
              </a:spcBef>
              <a:spcAft>
                <a:spcPts val="0"/>
              </a:spcAft>
              <a:buSzPts val="1600"/>
              <a:buChar char="✓"/>
            </a:pPr>
            <a:r>
              <a:rPr lang="en" sz="1600"/>
              <a:t>improved workforce attachment </a:t>
            </a:r>
            <a:r>
              <a:rPr lang="en"/>
              <a:t>(Caliendo &amp; Schmidl, 2016)</a:t>
            </a:r>
            <a:endParaRPr/>
          </a:p>
          <a:p>
            <a:pPr marL="457200" lvl="0" indent="-330200" algn="l" rtl="0">
              <a:lnSpc>
                <a:spcPct val="115000"/>
              </a:lnSpc>
              <a:spcBef>
                <a:spcPts val="0"/>
              </a:spcBef>
              <a:spcAft>
                <a:spcPts val="0"/>
              </a:spcAft>
              <a:buSzPts val="1600"/>
              <a:buChar char="✓"/>
            </a:pPr>
            <a:r>
              <a:rPr lang="en" sz="1600"/>
              <a:t>economic benefit to society </a:t>
            </a:r>
            <a:r>
              <a:rPr lang="en"/>
              <a:t>(Bowman et al., 2024)</a:t>
            </a:r>
            <a:endParaRPr>
              <a:solidFill>
                <a:schemeClr val="dk1"/>
              </a:solidFill>
            </a:endParaRPr>
          </a:p>
        </p:txBody>
      </p:sp>
      <p:sp>
        <p:nvSpPr>
          <p:cNvPr id="326" name="Google Shape;326;p63"/>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pic>
        <p:nvPicPr>
          <p:cNvPr id="327" name="Google Shape;327;p6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6200" y="1591475"/>
            <a:ext cx="2561450" cy="256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4">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 name="Google Shape;335;p64"/>
          <p:cNvSpPr txBox="1">
            <a:spLocks noGrp="1"/>
          </p:cNvSpPr>
          <p:nvPr>
            <p:ph type="title" idx="4294967295"/>
          </p:nvPr>
        </p:nvSpPr>
        <p:spPr>
          <a:xfrm>
            <a:off x="630238" y="738188"/>
            <a:ext cx="3954462" cy="35655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r>
              <a:rPr kumimoji="0" lang="en-CA" sz="2800" b="1" i="0" u="none" strike="noStrike" kern="0" cap="none" spc="0" normalizeH="0" baseline="0" noProof="0" dirty="0">
                <a:ln>
                  <a:noFill/>
                </a:ln>
                <a:solidFill>
                  <a:schemeClr val="lt1"/>
                </a:solidFill>
                <a:effectLst/>
                <a:uLnTx/>
                <a:uFillTx/>
                <a:latin typeface="Arial"/>
                <a:ea typeface="Arial"/>
                <a:cs typeface="Arial"/>
                <a:sym typeface="Arial"/>
              </a:rPr>
              <a:t>Best Practice</a:t>
            </a:r>
          </a:p>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endParaRPr kumimoji="0" lang="en-CA" sz="28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endParaRPr kumimoji="0" lang="en-CA" sz="28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endParaRPr kumimoji="0" lang="en-CA" sz="28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endParaRPr kumimoji="0" lang="en-CA" sz="28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10000"/>
              </a:lnSpc>
              <a:spcBef>
                <a:spcPts val="800"/>
              </a:spcBef>
              <a:spcAft>
                <a:spcPts val="0"/>
              </a:spcAft>
              <a:buClr>
                <a:schemeClr val="lt1"/>
              </a:buClr>
              <a:buSzPts val="2800"/>
              <a:buFont typeface="Arial"/>
              <a:buNone/>
              <a:tabLst/>
              <a:defRPr/>
            </a:pPr>
            <a:r>
              <a:rPr kumimoji="0" lang="en-CA" sz="2800" b="1" i="0" u="none" strike="noStrike" kern="0" cap="none" spc="0" normalizeH="0" baseline="0" noProof="0" dirty="0">
                <a:ln>
                  <a:noFill/>
                </a:ln>
                <a:solidFill>
                  <a:schemeClr val="lt1"/>
                </a:solidFill>
                <a:effectLst/>
                <a:uLnTx/>
                <a:uFillTx/>
                <a:latin typeface="Arial"/>
                <a:ea typeface="Arial"/>
                <a:cs typeface="Arial"/>
                <a:sym typeface="Arial"/>
              </a:rPr>
              <a:t>‘Start Early’</a:t>
            </a:r>
          </a:p>
        </p:txBody>
      </p:sp>
      <p:pic>
        <p:nvPicPr>
          <p:cNvPr id="334" name="Google Shape;334;p64" descr="An image of a young worker in a work vest and headset loading a box"/>
          <p:cNvPicPr preferRelativeResize="0">
            <a:picLocks noGrp="1"/>
          </p:cNvPicPr>
          <p:nvPr>
            <p:ph type="pic" idx="2"/>
          </p:nvPr>
        </p:nvPicPr>
        <p:blipFill rotWithShape="1">
          <a:blip r:embed="rId3">
            <a:alphaModFix/>
          </a:blip>
          <a:srcRect l="7663" r="23730"/>
          <a:stretch/>
        </p:blipFill>
        <p:spPr>
          <a:xfrm>
            <a:off x="4894338" y="736600"/>
            <a:ext cx="3670799" cy="3566100"/>
          </a:xfrm>
          <a:prstGeom prst="rect">
            <a:avLst/>
          </a:prstGeom>
        </p:spPr>
      </p:pic>
      <p:pic>
        <p:nvPicPr>
          <p:cNvPr id="336" name="Google Shape;336;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35788" y="1800537"/>
            <a:ext cx="1542425" cy="1542425"/>
          </a:xfrm>
          <a:prstGeom prst="rect">
            <a:avLst/>
          </a:prstGeom>
          <a:noFill/>
          <a:ln>
            <a:noFill/>
          </a:ln>
        </p:spPr>
      </p:pic>
      <p:pic>
        <p:nvPicPr>
          <p:cNvPr id="337" name="Google Shape;337;p6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 b="1" dirty="0">
                <a:solidFill>
                  <a:schemeClr val="dk2"/>
                </a:solidFill>
              </a:rPr>
              <a:t>Best practice: What is ‘start-early’?</a:t>
            </a:r>
            <a:endParaRPr b="1" dirty="0">
              <a:solidFill>
                <a:schemeClr val="dk2"/>
              </a:solidFill>
            </a:endParaRPr>
          </a:p>
        </p:txBody>
      </p:sp>
      <p:sp>
        <p:nvSpPr>
          <p:cNvPr id="344" name="Google Shape;344;p65">
            <a:extLst>
              <a:ext uri="{C183D7F6-B498-43B3-948B-1728B52AA6E4}">
                <adec:decorative xmlns:adec="http://schemas.microsoft.com/office/drawing/2017/decorative" val="1"/>
              </a:ext>
            </a:extLst>
          </p:cNvPr>
          <p:cNvSpPr txBox="1"/>
          <p:nvPr/>
        </p:nvSpPr>
        <p:spPr>
          <a:xfrm>
            <a:off x="1092038"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B4A7D6"/>
                </a:solidFill>
                <a:latin typeface="Comfortaa"/>
                <a:ea typeface="Comfortaa"/>
                <a:cs typeface="Comfortaa"/>
                <a:sym typeface="Comfortaa"/>
              </a:rPr>
              <a:t>?</a:t>
            </a:r>
            <a:endParaRPr sz="6600" b="1">
              <a:solidFill>
                <a:srgbClr val="B4A7D6"/>
              </a:solidFill>
              <a:latin typeface="Comfortaa"/>
              <a:ea typeface="Comfortaa"/>
              <a:cs typeface="Comfortaa"/>
              <a:sym typeface="Comfortaa"/>
            </a:endParaRPr>
          </a:p>
        </p:txBody>
      </p:sp>
      <p:sp>
        <p:nvSpPr>
          <p:cNvPr id="345" name="Google Shape;345;p65"/>
          <p:cNvSpPr txBox="1"/>
          <p:nvPr/>
        </p:nvSpPr>
        <p:spPr>
          <a:xfrm>
            <a:off x="617163"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dirty="0">
                <a:solidFill>
                  <a:schemeClr val="accent2"/>
                </a:solidFill>
              </a:rPr>
              <a:t>When</a:t>
            </a:r>
            <a:endParaRPr sz="2900" b="1" dirty="0">
              <a:solidFill>
                <a:schemeClr val="accent2"/>
              </a:solidFill>
            </a:endParaRPr>
          </a:p>
        </p:txBody>
      </p:sp>
      <p:sp>
        <p:nvSpPr>
          <p:cNvPr id="346" name="Google Shape;346;p65"/>
          <p:cNvSpPr txBox="1"/>
          <p:nvPr/>
        </p:nvSpPr>
        <p:spPr>
          <a:xfrm>
            <a:off x="501963" y="2071925"/>
            <a:ext cx="1858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High School </a:t>
            </a:r>
            <a:endParaRPr sz="1700">
              <a:solidFill>
                <a:schemeClr val="dk1"/>
              </a:solidFill>
            </a:endParaRPr>
          </a:p>
        </p:txBody>
      </p:sp>
      <p:sp>
        <p:nvSpPr>
          <p:cNvPr id="347" name="Google Shape;347;p65">
            <a:extLst>
              <a:ext uri="{C183D7F6-B498-43B3-948B-1728B52AA6E4}">
                <adec:decorative xmlns:adec="http://schemas.microsoft.com/office/drawing/2017/decorative" val="1"/>
              </a:ext>
            </a:extLst>
          </p:cNvPr>
          <p:cNvSpPr txBox="1"/>
          <p:nvPr/>
        </p:nvSpPr>
        <p:spPr>
          <a:xfrm>
            <a:off x="4232675"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A4C2F4"/>
                </a:solidFill>
                <a:latin typeface="Comfortaa"/>
                <a:ea typeface="Comfortaa"/>
                <a:cs typeface="Comfortaa"/>
                <a:sym typeface="Comfortaa"/>
              </a:rPr>
              <a:t>?</a:t>
            </a:r>
            <a:endParaRPr sz="6600" b="1">
              <a:solidFill>
                <a:srgbClr val="A4C2F4"/>
              </a:solidFill>
              <a:latin typeface="Comfortaa"/>
              <a:ea typeface="Comfortaa"/>
              <a:cs typeface="Comfortaa"/>
              <a:sym typeface="Comfortaa"/>
            </a:endParaRPr>
          </a:p>
        </p:txBody>
      </p:sp>
      <p:sp>
        <p:nvSpPr>
          <p:cNvPr id="348" name="Google Shape;348;p65"/>
          <p:cNvSpPr txBox="1"/>
          <p:nvPr/>
        </p:nvSpPr>
        <p:spPr>
          <a:xfrm>
            <a:off x="3757800"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1"/>
                </a:solidFill>
              </a:rPr>
              <a:t>What</a:t>
            </a:r>
            <a:endParaRPr sz="2900" b="1">
              <a:solidFill>
                <a:schemeClr val="accent1"/>
              </a:solidFill>
            </a:endParaRPr>
          </a:p>
        </p:txBody>
      </p:sp>
      <p:sp>
        <p:nvSpPr>
          <p:cNvPr id="349" name="Google Shape;349;p65"/>
          <p:cNvSpPr txBox="1"/>
          <p:nvPr/>
        </p:nvSpPr>
        <p:spPr>
          <a:xfrm>
            <a:off x="3442050" y="2071925"/>
            <a:ext cx="22599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Self discovery Experience </a:t>
            </a:r>
            <a:endParaRPr sz="1700">
              <a:solidFill>
                <a:schemeClr val="dk1"/>
              </a:solidFill>
            </a:endParaRPr>
          </a:p>
          <a:p>
            <a:pPr marL="0" lvl="0" indent="0" algn="ctr" rtl="0">
              <a:spcBef>
                <a:spcPts val="0"/>
              </a:spcBef>
              <a:spcAft>
                <a:spcPts val="0"/>
              </a:spcAft>
              <a:buNone/>
            </a:pPr>
            <a:r>
              <a:rPr lang="en" sz="1700">
                <a:solidFill>
                  <a:schemeClr val="dk1"/>
                </a:solidFill>
              </a:rPr>
              <a:t>Risk taking</a:t>
            </a:r>
            <a:endParaRPr sz="1700">
              <a:solidFill>
                <a:schemeClr val="dk1"/>
              </a:solidFill>
            </a:endParaRPr>
          </a:p>
          <a:p>
            <a:pPr marL="0" lvl="0" indent="0" algn="ctr" rtl="0">
              <a:spcBef>
                <a:spcPts val="0"/>
              </a:spcBef>
              <a:spcAft>
                <a:spcPts val="0"/>
              </a:spcAft>
              <a:buNone/>
            </a:pPr>
            <a:r>
              <a:rPr lang="en" sz="1700">
                <a:solidFill>
                  <a:schemeClr val="dk1"/>
                </a:solidFill>
              </a:rPr>
              <a:t>Supported reflection</a:t>
            </a:r>
            <a:endParaRPr sz="1700">
              <a:solidFill>
                <a:schemeClr val="dk1"/>
              </a:solidFill>
            </a:endParaRPr>
          </a:p>
        </p:txBody>
      </p:sp>
      <p:sp>
        <p:nvSpPr>
          <p:cNvPr id="350" name="Google Shape;350;p65">
            <a:extLst>
              <a:ext uri="{C183D7F6-B498-43B3-948B-1728B52AA6E4}">
                <adec:decorative xmlns:adec="http://schemas.microsoft.com/office/drawing/2017/decorative" val="1"/>
              </a:ext>
            </a:extLst>
          </p:cNvPr>
          <p:cNvSpPr txBox="1"/>
          <p:nvPr/>
        </p:nvSpPr>
        <p:spPr>
          <a:xfrm>
            <a:off x="7384125"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B6D7A8"/>
                </a:solidFill>
                <a:latin typeface="Comfortaa"/>
                <a:ea typeface="Comfortaa"/>
                <a:cs typeface="Comfortaa"/>
                <a:sym typeface="Comfortaa"/>
              </a:rPr>
              <a:t>?</a:t>
            </a:r>
            <a:endParaRPr sz="6600" b="1">
              <a:solidFill>
                <a:srgbClr val="B6D7A8"/>
              </a:solidFill>
              <a:latin typeface="Comfortaa"/>
              <a:ea typeface="Comfortaa"/>
              <a:cs typeface="Comfortaa"/>
              <a:sym typeface="Comfortaa"/>
            </a:endParaRPr>
          </a:p>
        </p:txBody>
      </p:sp>
      <p:sp>
        <p:nvSpPr>
          <p:cNvPr id="351" name="Google Shape;351;p65"/>
          <p:cNvSpPr txBox="1"/>
          <p:nvPr/>
        </p:nvSpPr>
        <p:spPr>
          <a:xfrm>
            <a:off x="6909250"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4"/>
                </a:solidFill>
              </a:rPr>
              <a:t>Where</a:t>
            </a:r>
            <a:endParaRPr sz="2900" b="1">
              <a:solidFill>
                <a:schemeClr val="accent4"/>
              </a:solidFill>
            </a:endParaRPr>
          </a:p>
        </p:txBody>
      </p:sp>
      <p:sp>
        <p:nvSpPr>
          <p:cNvPr id="352" name="Google Shape;352;p65"/>
          <p:cNvSpPr txBox="1"/>
          <p:nvPr/>
        </p:nvSpPr>
        <p:spPr>
          <a:xfrm>
            <a:off x="6794050" y="2203025"/>
            <a:ext cx="18588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Real-world contexts</a:t>
            </a:r>
            <a:endParaRPr sz="1700">
              <a:solidFill>
                <a:schemeClr val="dk1"/>
              </a:solidFill>
            </a:endParaRPr>
          </a:p>
        </p:txBody>
      </p:sp>
      <p:sp>
        <p:nvSpPr>
          <p:cNvPr id="353" name="Google Shape;353;p65">
            <a:extLst>
              <a:ext uri="{C183D7F6-B498-43B3-948B-1728B52AA6E4}">
                <adec:decorative xmlns:adec="http://schemas.microsoft.com/office/drawing/2017/decorative" val="1"/>
              </a:ext>
            </a:extLst>
          </p:cNvPr>
          <p:cNvSpPr txBox="1"/>
          <p:nvPr/>
        </p:nvSpPr>
        <p:spPr>
          <a:xfrm>
            <a:off x="2066125" y="2695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F9CB9C"/>
                </a:solidFill>
                <a:latin typeface="Comfortaa"/>
                <a:ea typeface="Comfortaa"/>
                <a:cs typeface="Comfortaa"/>
                <a:sym typeface="Comfortaa"/>
              </a:rPr>
              <a:t>?</a:t>
            </a:r>
            <a:endParaRPr sz="6600" b="1">
              <a:solidFill>
                <a:srgbClr val="F9CB9C"/>
              </a:solidFill>
              <a:latin typeface="Comfortaa"/>
              <a:ea typeface="Comfortaa"/>
              <a:cs typeface="Comfortaa"/>
              <a:sym typeface="Comfortaa"/>
            </a:endParaRPr>
          </a:p>
        </p:txBody>
      </p:sp>
      <p:sp>
        <p:nvSpPr>
          <p:cNvPr id="354" name="Google Shape;354;p65"/>
          <p:cNvSpPr txBox="1"/>
          <p:nvPr/>
        </p:nvSpPr>
        <p:spPr>
          <a:xfrm>
            <a:off x="1591250" y="2854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3"/>
                </a:solidFill>
              </a:rPr>
              <a:t>How</a:t>
            </a:r>
            <a:endParaRPr sz="2900" b="1">
              <a:solidFill>
                <a:schemeClr val="accent3"/>
              </a:solidFill>
            </a:endParaRPr>
          </a:p>
        </p:txBody>
      </p:sp>
      <p:sp>
        <p:nvSpPr>
          <p:cNvPr id="355" name="Google Shape;355;p65"/>
          <p:cNvSpPr txBox="1"/>
          <p:nvPr/>
        </p:nvSpPr>
        <p:spPr>
          <a:xfrm>
            <a:off x="1221650" y="3640500"/>
            <a:ext cx="23676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Targeted, evidence-informed services</a:t>
            </a:r>
            <a:endParaRPr sz="1700">
              <a:solidFill>
                <a:schemeClr val="dk1"/>
              </a:solidFill>
            </a:endParaRPr>
          </a:p>
        </p:txBody>
      </p:sp>
      <p:sp>
        <p:nvSpPr>
          <p:cNvPr id="356" name="Google Shape;356;p65">
            <a:extLst>
              <a:ext uri="{C183D7F6-B498-43B3-948B-1728B52AA6E4}">
                <adec:decorative xmlns:adec="http://schemas.microsoft.com/office/drawing/2017/decorative" val="1"/>
              </a:ext>
            </a:extLst>
          </p:cNvPr>
          <p:cNvSpPr txBox="1"/>
          <p:nvPr/>
        </p:nvSpPr>
        <p:spPr>
          <a:xfrm>
            <a:off x="6351150" y="273732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A2C4C9"/>
                </a:solidFill>
                <a:latin typeface="Comfortaa"/>
                <a:ea typeface="Comfortaa"/>
                <a:cs typeface="Comfortaa"/>
                <a:sym typeface="Comfortaa"/>
              </a:rPr>
              <a:t>?</a:t>
            </a:r>
            <a:endParaRPr sz="6600" b="1">
              <a:solidFill>
                <a:srgbClr val="A2C4C9"/>
              </a:solidFill>
              <a:latin typeface="Comfortaa"/>
              <a:ea typeface="Comfortaa"/>
              <a:cs typeface="Comfortaa"/>
              <a:sym typeface="Comfortaa"/>
            </a:endParaRPr>
          </a:p>
        </p:txBody>
      </p:sp>
      <p:sp>
        <p:nvSpPr>
          <p:cNvPr id="357" name="Google Shape;357;p65"/>
          <p:cNvSpPr txBox="1"/>
          <p:nvPr/>
        </p:nvSpPr>
        <p:spPr>
          <a:xfrm>
            <a:off x="5876275" y="289677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5"/>
                </a:solidFill>
              </a:rPr>
              <a:t>Who</a:t>
            </a:r>
            <a:endParaRPr sz="2900" b="1">
              <a:solidFill>
                <a:schemeClr val="accent5"/>
              </a:solidFill>
            </a:endParaRPr>
          </a:p>
        </p:txBody>
      </p:sp>
      <p:sp>
        <p:nvSpPr>
          <p:cNvPr id="358" name="Google Shape;358;p65"/>
          <p:cNvSpPr txBox="1"/>
          <p:nvPr/>
        </p:nvSpPr>
        <p:spPr>
          <a:xfrm>
            <a:off x="5506675" y="3682550"/>
            <a:ext cx="23676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Equitable:</a:t>
            </a:r>
            <a:endParaRPr sz="1700">
              <a:solidFill>
                <a:schemeClr val="dk1"/>
              </a:solidFill>
            </a:endParaRPr>
          </a:p>
          <a:p>
            <a:pPr marL="0" lvl="0" indent="0" algn="ctr" rtl="0">
              <a:spcBef>
                <a:spcPts val="0"/>
              </a:spcBef>
              <a:spcAft>
                <a:spcPts val="0"/>
              </a:spcAft>
              <a:buNone/>
            </a:pPr>
            <a:r>
              <a:rPr lang="en" sz="1700">
                <a:solidFill>
                  <a:schemeClr val="dk1"/>
                </a:solidFill>
              </a:rPr>
              <a:t>Youth, employers, society</a:t>
            </a:r>
            <a:endParaRPr sz="1700">
              <a:solidFill>
                <a:schemeClr val="dk1"/>
              </a:solidFill>
            </a:endParaRPr>
          </a:p>
        </p:txBody>
      </p:sp>
      <p:sp>
        <p:nvSpPr>
          <p:cNvPr id="343" name="Google Shape;343;p65">
            <a:extLst>
              <a:ext uri="{C183D7F6-B498-43B3-948B-1728B52AA6E4}">
                <adec:decorative xmlns:adec="http://schemas.microsoft.com/office/drawing/2017/decorative" val="1"/>
              </a:ext>
            </a:extLst>
          </p:cNvPr>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5" name="Google Shape;365;p6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 b="1" dirty="0">
                <a:solidFill>
                  <a:schemeClr val="dk2"/>
                </a:solidFill>
              </a:rPr>
              <a:t>Best practice: How to ‘start-early’?</a:t>
            </a:r>
            <a:endParaRPr b="1" dirty="0">
              <a:solidFill>
                <a:schemeClr val="dk2"/>
              </a:solidFill>
            </a:endParaRPr>
          </a:p>
        </p:txBody>
      </p:sp>
      <p:pic>
        <p:nvPicPr>
          <p:cNvPr id="364" name="Google Shape;364;p66" descr="An image of the Holland Bloorview Employment Pathways Model. Contact the presenter for a PowerPoint version of the image. "/>
          <p:cNvPicPr preferRelativeResize="0"/>
          <p:nvPr/>
        </p:nvPicPr>
        <p:blipFill rotWithShape="1">
          <a:blip r:embed="rId3">
            <a:alphaModFix/>
          </a:blip>
          <a:srcRect/>
          <a:stretch/>
        </p:blipFill>
        <p:spPr>
          <a:xfrm>
            <a:off x="395700" y="865325"/>
            <a:ext cx="5214826" cy="3911125"/>
          </a:xfrm>
          <a:prstGeom prst="rect">
            <a:avLst/>
          </a:prstGeom>
          <a:noFill/>
          <a:ln>
            <a:noFill/>
          </a:ln>
        </p:spPr>
      </p:pic>
      <p:sp>
        <p:nvSpPr>
          <p:cNvPr id="363" name="Google Shape;363;p66"/>
          <p:cNvSpPr txBox="1">
            <a:spLocks noGrp="1"/>
          </p:cNvSpPr>
          <p:nvPr>
            <p:ph type="body" idx="1"/>
          </p:nvPr>
        </p:nvSpPr>
        <p:spPr>
          <a:xfrm>
            <a:off x="5840975" y="1614150"/>
            <a:ext cx="3052800" cy="28575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None/>
            </a:pPr>
            <a:r>
              <a:rPr lang="en" sz="2400">
                <a:solidFill>
                  <a:srgbClr val="222222"/>
                </a:solidFill>
                <a:highlight>
                  <a:srgbClr val="FFFFFF"/>
                </a:highlight>
              </a:rPr>
              <a:t>Holland Bloorview Employment Pathways Model</a:t>
            </a:r>
            <a:endParaRPr sz="24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Bowman, L. R., McDougall, C., D’Alessandro, D., Campbell, J., &amp; Curran, C. J. (2023). The creation and implementation of an employment participation pathway model for youth with disabilities. </a:t>
            </a:r>
            <a:r>
              <a:rPr lang="en" sz="1000" i="1">
                <a:solidFill>
                  <a:srgbClr val="222222"/>
                </a:solidFill>
                <a:highlight>
                  <a:srgbClr val="FFFFFF"/>
                </a:highlight>
              </a:rPr>
              <a:t>Disability and Rehabilitation</a:t>
            </a:r>
            <a:r>
              <a:rPr lang="en" sz="1000">
                <a:solidFill>
                  <a:srgbClr val="222222"/>
                </a:solidFill>
                <a:highlight>
                  <a:srgbClr val="FFFFFF"/>
                </a:highlight>
              </a:rPr>
              <a:t>, </a:t>
            </a:r>
            <a:r>
              <a:rPr lang="en" sz="1000" i="1">
                <a:solidFill>
                  <a:srgbClr val="222222"/>
                </a:solidFill>
                <a:highlight>
                  <a:srgbClr val="FFFFFF"/>
                </a:highlight>
              </a:rPr>
              <a:t>45</a:t>
            </a:r>
            <a:r>
              <a:rPr lang="en" sz="1000">
                <a:solidFill>
                  <a:srgbClr val="222222"/>
                </a:solidFill>
                <a:highlight>
                  <a:srgbClr val="FFFFFF"/>
                </a:highlight>
              </a:rPr>
              <a:t>(24), 4156-4164.</a:t>
            </a:r>
            <a:endParaRPr sz="10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Reprinted with permission of the authors. </a:t>
            </a:r>
            <a:endParaRPr sz="1000">
              <a:solidFill>
                <a:srgbClr val="222222"/>
              </a:solidFill>
              <a:highlight>
                <a:srgbClr val="FFFFFF"/>
              </a:highlight>
            </a:endParaRPr>
          </a:p>
        </p:txBody>
      </p:sp>
      <p:pic>
        <p:nvPicPr>
          <p:cNvPr id="366" name="Google Shape;366;p6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7"/>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Best practice: Who must ‘start-early’?</a:t>
            </a:r>
            <a:endParaRPr b="1" dirty="0">
              <a:solidFill>
                <a:schemeClr val="dk2"/>
              </a:solidFill>
            </a:endParaRPr>
          </a:p>
        </p:txBody>
      </p:sp>
      <p:pic>
        <p:nvPicPr>
          <p:cNvPr id="372" name="Google Shape;372;p67" descr="An image of the Model of Embedded Employment Supports. Contact the presenter for a PowerPoint version of the image. ">
            <a:extLst>
              <a:ext uri="{C183D7F6-B498-43B3-948B-1728B52AA6E4}">
                <adec:decorative xmlns:adec="http://schemas.microsoft.com/office/drawing/2017/decorative" val="0"/>
              </a:ext>
            </a:extLst>
          </p:cNvPr>
          <p:cNvPicPr preferRelativeResize="0"/>
          <p:nvPr/>
        </p:nvPicPr>
        <p:blipFill rotWithShape="1">
          <a:blip r:embed="rId3">
            <a:alphaModFix/>
          </a:blip>
          <a:srcRect r="46929"/>
          <a:stretch/>
        </p:blipFill>
        <p:spPr>
          <a:xfrm>
            <a:off x="768894" y="1152475"/>
            <a:ext cx="3992976" cy="3416400"/>
          </a:xfrm>
          <a:prstGeom prst="rect">
            <a:avLst/>
          </a:prstGeom>
          <a:noFill/>
          <a:ln>
            <a:noFill/>
          </a:ln>
        </p:spPr>
      </p:pic>
      <p:pic>
        <p:nvPicPr>
          <p:cNvPr id="373" name="Google Shape;373;p67">
            <a:extLst>
              <a:ext uri="{C183D7F6-B498-43B3-948B-1728B52AA6E4}">
                <adec:decorative xmlns:adec="http://schemas.microsoft.com/office/drawing/2017/decorative" val="1"/>
              </a:ext>
            </a:extLst>
          </p:cNvPr>
          <p:cNvPicPr preferRelativeResize="0"/>
          <p:nvPr/>
        </p:nvPicPr>
        <p:blipFill rotWithShape="1">
          <a:blip r:embed="rId3">
            <a:alphaModFix/>
          </a:blip>
          <a:srcRect l="94130"/>
          <a:stretch/>
        </p:blipFill>
        <p:spPr>
          <a:xfrm>
            <a:off x="4732206" y="1152475"/>
            <a:ext cx="441600" cy="3416400"/>
          </a:xfrm>
          <a:prstGeom prst="rect">
            <a:avLst/>
          </a:prstGeom>
          <a:noFill/>
          <a:ln>
            <a:noFill/>
          </a:ln>
        </p:spPr>
      </p:pic>
      <p:sp>
        <p:nvSpPr>
          <p:cNvPr id="374" name="Google Shape;374;p67"/>
          <p:cNvSpPr txBox="1">
            <a:spLocks noGrp="1"/>
          </p:cNvSpPr>
          <p:nvPr>
            <p:ph type="body" idx="1"/>
          </p:nvPr>
        </p:nvSpPr>
        <p:spPr>
          <a:xfrm>
            <a:off x="5779500" y="1629525"/>
            <a:ext cx="3052800" cy="28575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None/>
            </a:pPr>
            <a:r>
              <a:rPr lang="en" sz="2400">
                <a:solidFill>
                  <a:srgbClr val="222222"/>
                </a:solidFill>
                <a:highlight>
                  <a:srgbClr val="FFFFFF"/>
                </a:highlight>
              </a:rPr>
              <a:t>Model of Embedded Employment Supports (MEES)</a:t>
            </a:r>
            <a:endParaRPr sz="24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Bowman, L. R., McDougall, C., &amp; Menna-Dack, D. (2024). A Justice Perspective on Ecologically-Based Employment Pathways for Individuals with Disabilities. In </a:t>
            </a:r>
            <a:r>
              <a:rPr lang="en" sz="1000" i="1">
                <a:solidFill>
                  <a:srgbClr val="222222"/>
                </a:solidFill>
                <a:highlight>
                  <a:srgbClr val="FFFFFF"/>
                </a:highlight>
              </a:rPr>
              <a:t>Intellectual Disabilities and Autism: Ethics and Practice</a:t>
            </a:r>
            <a:r>
              <a:rPr lang="en" sz="1000">
                <a:solidFill>
                  <a:srgbClr val="222222"/>
                </a:solidFill>
                <a:highlight>
                  <a:srgbClr val="FFFFFF"/>
                </a:highlight>
              </a:rPr>
              <a:t> (pp. 221-235). Cham: Springer International Publishing.</a:t>
            </a:r>
            <a:endParaRPr sz="10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Reprinted with permission of the authors. </a:t>
            </a:r>
            <a:endParaRPr sz="1000">
              <a:solidFill>
                <a:srgbClr val="222222"/>
              </a:solidFill>
              <a:highlight>
                <a:srgbClr val="FFFFFF"/>
              </a:highlight>
            </a:endParaRPr>
          </a:p>
        </p:txBody>
      </p:sp>
      <p:pic>
        <p:nvPicPr>
          <p:cNvPr id="375" name="Google Shape;375;p6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itle 1">
            <a:extLst>
              <a:ext uri="{FF2B5EF4-FFF2-40B4-BE49-F238E27FC236}">
                <a16:creationId xmlns:a16="http://schemas.microsoft.com/office/drawing/2014/main" id="{C019A988-B7E5-BD65-72AF-80DE6E1EE52A}"/>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Cases</a:t>
            </a:r>
          </a:p>
        </p:txBody>
      </p:sp>
      <p:sp>
        <p:nvSpPr>
          <p:cNvPr id="382" name="Google Shape;382;p68"/>
          <p:cNvSpPr txBox="1">
            <a:spLocks noGrp="1"/>
          </p:cNvSpPr>
          <p:nvPr>
            <p:ph type="body" idx="1"/>
          </p:nvPr>
        </p:nvSpPr>
        <p:spPr>
          <a:xfrm>
            <a:off x="630000" y="738000"/>
            <a:ext cx="3954000" cy="3566400"/>
          </a:xfrm>
          <a:prstGeom prst="rect">
            <a:avLst/>
          </a:prstGeom>
        </p:spPr>
        <p:txBody>
          <a:bodyPr spcFirstLastPara="1" wrap="square" lIns="91425" tIns="45700" rIns="91425" bIns="45700" anchor="ctr" anchorCtr="0">
            <a:noAutofit/>
          </a:bodyPr>
          <a:lstStyle/>
          <a:p>
            <a:pPr marL="0" lvl="0" indent="0" algn="ctr" rtl="0">
              <a:spcBef>
                <a:spcPts val="800"/>
              </a:spcBef>
              <a:spcAft>
                <a:spcPts val="0"/>
              </a:spcAft>
              <a:buNone/>
            </a:pPr>
            <a:r>
              <a:rPr lang="en"/>
              <a:t>Cases: </a:t>
            </a:r>
            <a:endParaRPr/>
          </a:p>
          <a:p>
            <a:pPr marL="0" lvl="0" indent="0" algn="ctr" rtl="0">
              <a:spcBef>
                <a:spcPts val="800"/>
              </a:spcBef>
              <a:spcAft>
                <a:spcPts val="0"/>
              </a:spcAft>
              <a:buNone/>
            </a:pPr>
            <a:endParaRPr/>
          </a:p>
          <a:p>
            <a:pPr marL="0" lvl="0" indent="0" algn="ctr" rtl="0">
              <a:spcBef>
                <a:spcPts val="800"/>
              </a:spcBef>
              <a:spcAft>
                <a:spcPts val="0"/>
              </a:spcAft>
              <a:buNone/>
            </a:pPr>
            <a:r>
              <a:rPr lang="en" b="0"/>
              <a:t>Individual &amp; Program</a:t>
            </a:r>
            <a:endParaRPr b="0"/>
          </a:p>
          <a:p>
            <a:pPr marL="0" lvl="0" indent="0" algn="ctr" rtl="0">
              <a:spcBef>
                <a:spcPts val="800"/>
              </a:spcBef>
              <a:spcAft>
                <a:spcPts val="0"/>
              </a:spcAft>
              <a:buNone/>
            </a:pPr>
            <a:r>
              <a:rPr lang="en" b="0"/>
              <a:t>Community &amp; Business</a:t>
            </a:r>
            <a:endParaRPr b="0"/>
          </a:p>
          <a:p>
            <a:pPr marL="0" lvl="0" indent="0" algn="ctr" rtl="0">
              <a:spcBef>
                <a:spcPts val="800"/>
              </a:spcBef>
              <a:spcAft>
                <a:spcPts val="0"/>
              </a:spcAft>
              <a:buNone/>
            </a:pPr>
            <a:r>
              <a:rPr lang="en" b="0"/>
              <a:t>Public &amp; Policy</a:t>
            </a:r>
            <a:endParaRPr b="0"/>
          </a:p>
        </p:txBody>
      </p:sp>
      <p:pic>
        <p:nvPicPr>
          <p:cNvPr id="383" name="Google Shape;383;p68" descr="A person and person in a wheelchair at a desk"/>
          <p:cNvPicPr preferRelativeResize="0"/>
          <p:nvPr/>
        </p:nvPicPr>
        <p:blipFill rotWithShape="1">
          <a:blip r:embed="rId3">
            <a:alphaModFix/>
          </a:blip>
          <a:srcRect l="25114" t="1620" r="7735" b="-1620"/>
          <a:stretch/>
        </p:blipFill>
        <p:spPr>
          <a:xfrm>
            <a:off x="5172625" y="738000"/>
            <a:ext cx="3384474" cy="3361576"/>
          </a:xfrm>
          <a:prstGeom prst="rect">
            <a:avLst/>
          </a:prstGeom>
          <a:noFill/>
          <a:ln>
            <a:noFill/>
          </a:ln>
        </p:spPr>
      </p:pic>
      <p:sp>
        <p:nvSpPr>
          <p:cNvPr id="380" name="Google Shape;380;p68">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1" name="Google Shape;381;p6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2" name="Title 1">
            <a:extLst>
              <a:ext uri="{FF2B5EF4-FFF2-40B4-BE49-F238E27FC236}">
                <a16:creationId xmlns:a16="http://schemas.microsoft.com/office/drawing/2014/main" id="{919A4AAD-40FD-8D4D-607B-F5891566DD28}"/>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Individual and program level</a:t>
            </a:r>
          </a:p>
        </p:txBody>
      </p:sp>
      <p:sp>
        <p:nvSpPr>
          <p:cNvPr id="388" name="Google Shape;388;p69"/>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a:t>Individual &amp; program level</a:t>
            </a:r>
            <a:endParaRPr/>
          </a:p>
          <a:p>
            <a:pPr marL="0" lvl="0" indent="0" algn="l" rtl="0">
              <a:spcBef>
                <a:spcPts val="800"/>
              </a:spcBef>
              <a:spcAft>
                <a:spcPts val="0"/>
              </a:spcAft>
              <a:buNone/>
            </a:pPr>
            <a:endParaRPr b="0"/>
          </a:p>
          <a:p>
            <a:pPr marL="0" lvl="0" indent="0" algn="l" rtl="0">
              <a:spcBef>
                <a:spcPts val="800"/>
              </a:spcBef>
              <a:spcAft>
                <a:spcPts val="0"/>
              </a:spcAft>
              <a:buNone/>
            </a:pPr>
            <a:r>
              <a:rPr lang="en" b="0"/>
              <a:t>Holland Bloorview’s Employment Pathways Programs</a:t>
            </a:r>
            <a:endParaRPr b="0"/>
          </a:p>
        </p:txBody>
      </p:sp>
      <p:pic>
        <p:nvPicPr>
          <p:cNvPr id="389" name="Google Shape;389;p69" descr="Picture of a woman (Marya) in a power wheelchair"/>
          <p:cNvPicPr preferRelativeResize="0"/>
          <p:nvPr/>
        </p:nvPicPr>
        <p:blipFill>
          <a:blip r:embed="rId3">
            <a:alphaModFix/>
          </a:blip>
          <a:stretch>
            <a:fillRect/>
          </a:stretch>
        </p:blipFill>
        <p:spPr>
          <a:xfrm>
            <a:off x="4764350" y="763838"/>
            <a:ext cx="3886200" cy="3514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70" descr="Picture of a woman (Marya) in a power wheelchair"/>
          <p:cNvGrpSpPr/>
          <p:nvPr/>
        </p:nvGrpSpPr>
        <p:grpSpPr>
          <a:xfrm>
            <a:off x="2405576" y="-5800"/>
            <a:ext cx="7908252" cy="5147625"/>
            <a:chOff x="2405576" y="-5800"/>
            <a:chExt cx="7908252" cy="5147625"/>
          </a:xfrm>
        </p:grpSpPr>
        <p:grpSp>
          <p:nvGrpSpPr>
            <p:cNvPr id="395" name="Google Shape;395;p70"/>
            <p:cNvGrpSpPr/>
            <p:nvPr/>
          </p:nvGrpSpPr>
          <p:grpSpPr>
            <a:xfrm>
              <a:off x="2405576" y="1700"/>
              <a:ext cx="7908252" cy="5140125"/>
              <a:chOff x="2222939" y="1700"/>
              <a:chExt cx="8013225" cy="5140125"/>
            </a:xfrm>
          </p:grpSpPr>
          <p:pic>
            <p:nvPicPr>
              <p:cNvPr id="396" name="Google Shape;396;p70" descr="Picture of a woman (Marya) in a power wheelchair"/>
              <p:cNvPicPr preferRelativeResize="0"/>
              <p:nvPr/>
            </p:nvPicPr>
            <p:blipFill rotWithShape="1">
              <a:blip r:embed="rId3">
                <a:alphaModFix/>
              </a:blip>
              <a:srcRect l="-3859" r="22266"/>
              <a:stretch/>
            </p:blipFill>
            <p:spPr>
              <a:xfrm>
                <a:off x="2222939" y="1700"/>
                <a:ext cx="8013225" cy="5140125"/>
              </a:xfrm>
              <a:prstGeom prst="rect">
                <a:avLst/>
              </a:prstGeom>
              <a:noFill/>
              <a:ln>
                <a:noFill/>
              </a:ln>
            </p:spPr>
          </p:pic>
          <p:sp>
            <p:nvSpPr>
              <p:cNvPr id="397" name="Google Shape;397;p70"/>
              <p:cNvSpPr/>
              <p:nvPr/>
            </p:nvSpPr>
            <p:spPr>
              <a:xfrm>
                <a:off x="8091714" y="516075"/>
                <a:ext cx="2144400" cy="17244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98" name="Google Shape;398;p70"/>
            <p:cNvSpPr/>
            <p:nvPr/>
          </p:nvSpPr>
          <p:spPr>
            <a:xfrm>
              <a:off x="2573375" y="-5800"/>
              <a:ext cx="453300" cy="25776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99" name="Google Shape;399;p70">
            <a:extLst>
              <a:ext uri="{C183D7F6-B498-43B3-948B-1728B52AA6E4}">
                <adec:decorative xmlns:adec="http://schemas.microsoft.com/office/drawing/2017/decorative" val="1"/>
              </a:ext>
            </a:extLst>
          </p:cNvPr>
          <p:cNvSpPr/>
          <p:nvPr/>
        </p:nvSpPr>
        <p:spPr>
          <a:xfrm rot="-5400000">
            <a:off x="-933344" y="853308"/>
            <a:ext cx="5156136" cy="3417498"/>
          </a:xfrm>
          <a:prstGeom prst="flowChartDocumen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0"/>
          <p:cNvSpPr txBox="1">
            <a:spLocks noGrp="1"/>
          </p:cNvSpPr>
          <p:nvPr>
            <p:ph type="title" idx="4294967295"/>
          </p:nvPr>
        </p:nvSpPr>
        <p:spPr>
          <a:xfrm>
            <a:off x="334300" y="2961938"/>
            <a:ext cx="2177700" cy="166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200" b="0" i="0" u="none" strike="noStrike" kern="0" cap="none" spc="0" normalizeH="0" baseline="0" noProof="0" dirty="0">
                <a:ln>
                  <a:noFill/>
                </a:ln>
                <a:solidFill>
                  <a:schemeClr val="lt1"/>
                </a:solidFill>
                <a:effectLst/>
                <a:uLnTx/>
                <a:uFillTx/>
                <a:latin typeface="Arial"/>
                <a:ea typeface="Arial"/>
                <a:cs typeface="Arial"/>
                <a:sym typeface="Arial"/>
              </a:rPr>
              <a:t>Marya’s story</a:t>
            </a:r>
          </a:p>
        </p:txBody>
      </p:sp>
      <p:sp>
        <p:nvSpPr>
          <p:cNvPr id="400" name="Google Shape;400;p70" descr="click this arrow to play Marya's story on Instagram">
            <a:hlinkClick r:id="rId4"/>
            <a:extLst>
              <a:ext uri="{C183D7F6-B498-43B3-948B-1728B52AA6E4}">
                <adec:decorative xmlns:adec="http://schemas.microsoft.com/office/drawing/2017/decorative" val="0"/>
              </a:ext>
            </a:extLst>
          </p:cNvPr>
          <p:cNvSpPr/>
          <p:nvPr/>
        </p:nvSpPr>
        <p:spPr>
          <a:xfrm rot="5400000">
            <a:off x="425175" y="4420375"/>
            <a:ext cx="470700" cy="4011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1"/>
          <p:cNvSpPr txBox="1">
            <a:spLocks noGrp="1"/>
          </p:cNvSpPr>
          <p:nvPr>
            <p:ph type="title"/>
          </p:nvPr>
        </p:nvSpPr>
        <p:spPr>
          <a:xfrm>
            <a:off x="311700" y="5339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Holland </a:t>
            </a:r>
            <a:r>
              <a:rPr lang="en" b="1" dirty="0" err="1">
                <a:solidFill>
                  <a:schemeClr val="dk2"/>
                </a:solidFill>
              </a:rPr>
              <a:t>Bloorview</a:t>
            </a:r>
            <a:r>
              <a:rPr lang="en" b="1" dirty="0">
                <a:solidFill>
                  <a:schemeClr val="dk2"/>
                </a:solidFill>
              </a:rPr>
              <a:t> employment pathway</a:t>
            </a:r>
            <a:endParaRPr b="1" dirty="0">
              <a:solidFill>
                <a:schemeClr val="dk2"/>
              </a:solidFill>
            </a:endParaRPr>
          </a:p>
        </p:txBody>
      </p:sp>
      <p:pic>
        <p:nvPicPr>
          <p:cNvPr id="407" name="Google Shape;407;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15500" y="4556725"/>
            <a:ext cx="3443951" cy="482250"/>
          </a:xfrm>
          <a:prstGeom prst="rect">
            <a:avLst/>
          </a:prstGeom>
          <a:noFill/>
          <a:ln>
            <a:noFill/>
          </a:ln>
        </p:spPr>
      </p:pic>
      <p:pic>
        <p:nvPicPr>
          <p:cNvPr id="408" name="Google Shape;408;p71" descr="A group of people with a light bulb above them"/>
          <p:cNvPicPr preferRelativeResize="0"/>
          <p:nvPr/>
        </p:nvPicPr>
        <p:blipFill>
          <a:blip r:embed="rId4">
            <a:alphaModFix/>
          </a:blip>
          <a:stretch>
            <a:fillRect/>
          </a:stretch>
        </p:blipFill>
        <p:spPr>
          <a:xfrm>
            <a:off x="2964850" y="1163488"/>
            <a:ext cx="3214276" cy="3214276"/>
          </a:xfrm>
          <a:prstGeom prst="rect">
            <a:avLst/>
          </a:prstGeom>
          <a:noFill/>
          <a:ln>
            <a:noFill/>
          </a:ln>
        </p:spPr>
      </p:pic>
      <p:pic>
        <p:nvPicPr>
          <p:cNvPr id="409" name="Google Shape;409;p7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40187" y="4428286"/>
            <a:ext cx="984276" cy="811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2"/>
          <p:cNvSpPr txBox="1">
            <a:spLocks noGrp="1"/>
          </p:cNvSpPr>
          <p:nvPr>
            <p:ph type="title"/>
          </p:nvPr>
        </p:nvSpPr>
        <p:spPr>
          <a:xfrm>
            <a:off x="311700" y="5339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Holland </a:t>
            </a:r>
            <a:r>
              <a:rPr lang="en" b="1" dirty="0" err="1">
                <a:solidFill>
                  <a:schemeClr val="dk2"/>
                </a:solidFill>
              </a:rPr>
              <a:t>Bloorview</a:t>
            </a:r>
            <a:r>
              <a:rPr lang="en" b="1" dirty="0">
                <a:solidFill>
                  <a:schemeClr val="dk2"/>
                </a:solidFill>
              </a:rPr>
              <a:t> employment pathway</a:t>
            </a:r>
            <a:endParaRPr b="1" dirty="0">
              <a:solidFill>
                <a:schemeClr val="dk2"/>
              </a:solidFill>
            </a:endParaRPr>
          </a:p>
        </p:txBody>
      </p:sp>
      <p:pic>
        <p:nvPicPr>
          <p:cNvPr id="415" name="Google Shape;415;p72" descr="A depiction of the Holland Bloorview employment pathway of programs.&#10;&#10;Youth enter the pathway at either the Youth at work program in the summer time or the Volunteerable program in the fall, winter or spring. They can then progress to the Employment action coaching program in the fall, or can directly enter the pathway at this time. They then go to either our ready to work program in the summer or start their own personal job search."/>
          <p:cNvPicPr preferRelativeResize="0"/>
          <p:nvPr/>
        </p:nvPicPr>
        <p:blipFill>
          <a:blip r:embed="rId3">
            <a:alphaModFix/>
          </a:blip>
          <a:stretch>
            <a:fillRect/>
          </a:stretch>
        </p:blipFill>
        <p:spPr>
          <a:xfrm>
            <a:off x="1199425" y="1284423"/>
            <a:ext cx="6745150" cy="3372575"/>
          </a:xfrm>
          <a:prstGeom prst="rect">
            <a:avLst/>
          </a:prstGeom>
          <a:noFill/>
          <a:ln>
            <a:noFill/>
          </a:ln>
        </p:spPr>
      </p:pic>
      <p:pic>
        <p:nvPicPr>
          <p:cNvPr id="416" name="Google Shape;416;p7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15500" y="4556725"/>
            <a:ext cx="3443951" cy="482250"/>
          </a:xfrm>
          <a:prstGeom prst="rect">
            <a:avLst/>
          </a:prstGeom>
          <a:noFill/>
          <a:ln>
            <a:noFill/>
          </a:ln>
        </p:spPr>
      </p:pic>
      <p:pic>
        <p:nvPicPr>
          <p:cNvPr id="417" name="Google Shape;417;p7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5400000">
            <a:off x="8355112" y="3236386"/>
            <a:ext cx="984276" cy="8116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Title 1">
            <a:extLst>
              <a:ext uri="{FF2B5EF4-FFF2-40B4-BE49-F238E27FC236}">
                <a16:creationId xmlns:a16="http://schemas.microsoft.com/office/drawing/2014/main" id="{9DF8A383-EAF6-FEA1-E8B5-06C4D7A678E8}"/>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Land Acknowledgement</a:t>
            </a:r>
          </a:p>
        </p:txBody>
      </p:sp>
      <p:sp>
        <p:nvSpPr>
          <p:cNvPr id="223" name="Google Shape;223;p55" descr="Image of the painting &quot;New Climate Landscape (Northwest Coast Climate Change)&quot;, by Lawrence Paul Yuxweluptun, 2019"/>
          <p:cNvSpPr txBox="1"/>
          <p:nvPr/>
        </p:nvSpPr>
        <p:spPr>
          <a:xfrm>
            <a:off x="4917325" y="4555625"/>
            <a:ext cx="4317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i="1" dirty="0">
                <a:highlight>
                  <a:srgbClr val="EBEBEB"/>
                </a:highlight>
              </a:rPr>
              <a:t>New Climate Landscape (Northwest Coast Climate Change), </a:t>
            </a:r>
            <a:r>
              <a:rPr lang="en" sz="1050" dirty="0">
                <a:highlight>
                  <a:srgbClr val="EBEBEB"/>
                </a:highlight>
              </a:rPr>
              <a:t>Lawrence Paul Yuxweluptun, 2019</a:t>
            </a:r>
            <a:endParaRPr sz="1700" dirty="0"/>
          </a:p>
        </p:txBody>
      </p:sp>
      <p:pic>
        <p:nvPicPr>
          <p:cNvPr id="220" name="Google Shape;220;p55" descr="New Climate Landscape (Northwest Coast Climate Change), Lawrence Paul Yuxweluptun, 2019&#10;"/>
          <p:cNvPicPr preferRelativeResize="0"/>
          <p:nvPr/>
        </p:nvPicPr>
        <p:blipFill>
          <a:blip r:embed="rId3">
            <a:alphaModFix/>
          </a:blip>
          <a:stretch>
            <a:fillRect/>
          </a:stretch>
        </p:blipFill>
        <p:spPr>
          <a:xfrm>
            <a:off x="2616716" y="0"/>
            <a:ext cx="6527284" cy="5143500"/>
          </a:xfrm>
          <a:prstGeom prst="rect">
            <a:avLst/>
          </a:prstGeom>
          <a:noFill/>
          <a:ln>
            <a:noFill/>
          </a:ln>
        </p:spPr>
      </p:pic>
      <p:pic>
        <p:nvPicPr>
          <p:cNvPr id="221" name="Google Shape;221;p55">
            <a:extLst>
              <a:ext uri="{C183D7F6-B498-43B3-948B-1728B52AA6E4}">
                <adec:decorative xmlns:adec="http://schemas.microsoft.com/office/drawing/2017/decorative" val="1"/>
              </a:ext>
            </a:extLst>
          </p:cNvPr>
          <p:cNvPicPr preferRelativeResize="0"/>
          <p:nvPr/>
        </p:nvPicPr>
        <p:blipFill rotWithShape="1">
          <a:blip r:embed="rId4">
            <a:alphaModFix/>
          </a:blip>
          <a:srcRect r="45477"/>
          <a:stretch/>
        </p:blipFill>
        <p:spPr>
          <a:xfrm>
            <a:off x="-404250" y="0"/>
            <a:ext cx="4985471" cy="5143501"/>
          </a:xfrm>
          <a:prstGeom prst="rect">
            <a:avLst/>
          </a:prstGeom>
          <a:noFill/>
          <a:ln>
            <a:noFill/>
          </a:ln>
        </p:spPr>
      </p:pic>
      <p:sp>
        <p:nvSpPr>
          <p:cNvPr id="222" name="Google Shape;222;p55"/>
          <p:cNvSpPr txBox="1"/>
          <p:nvPr/>
        </p:nvSpPr>
        <p:spPr>
          <a:xfrm>
            <a:off x="399377" y="884350"/>
            <a:ext cx="3488700" cy="3216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800" b="1">
                <a:solidFill>
                  <a:schemeClr val="lt1"/>
                </a:solidFill>
              </a:rPr>
              <a:t>Acknowledgement of the land</a:t>
            </a:r>
            <a:endParaRPr sz="2400" b="1">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3"/>
          <p:cNvSpPr txBox="1">
            <a:spLocks noGrp="1"/>
          </p:cNvSpPr>
          <p:nvPr>
            <p:ph type="title"/>
          </p:nvPr>
        </p:nvSpPr>
        <p:spPr>
          <a:xfrm>
            <a:off x="311700" y="5339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Holland </a:t>
            </a:r>
            <a:r>
              <a:rPr lang="en" b="1" dirty="0" err="1">
                <a:solidFill>
                  <a:schemeClr val="dk2"/>
                </a:solidFill>
              </a:rPr>
              <a:t>Bloorview</a:t>
            </a:r>
            <a:r>
              <a:rPr lang="en" b="1" dirty="0">
                <a:solidFill>
                  <a:schemeClr val="dk2"/>
                </a:solidFill>
              </a:rPr>
              <a:t> employment pathway</a:t>
            </a:r>
            <a:endParaRPr b="1" dirty="0">
              <a:solidFill>
                <a:schemeClr val="dk2"/>
              </a:solidFill>
            </a:endParaRPr>
          </a:p>
        </p:txBody>
      </p:sp>
      <p:grpSp>
        <p:nvGrpSpPr>
          <p:cNvPr id="428" name="Google Shape;428;p73">
            <a:extLst>
              <a:ext uri="{C183D7F6-B498-43B3-948B-1728B52AA6E4}">
                <adec:decorative xmlns:adec="http://schemas.microsoft.com/office/drawing/2017/decorative" val="1"/>
              </a:ext>
            </a:extLst>
          </p:cNvPr>
          <p:cNvGrpSpPr/>
          <p:nvPr/>
        </p:nvGrpSpPr>
        <p:grpSpPr>
          <a:xfrm>
            <a:off x="258923" y="1382875"/>
            <a:ext cx="2209702" cy="3211650"/>
            <a:chOff x="4962446" y="2873136"/>
            <a:chExt cx="2823900" cy="3211650"/>
          </a:xfrm>
        </p:grpSpPr>
        <p:pic>
          <p:nvPicPr>
            <p:cNvPr id="429" name="Google Shape;429;p73"/>
            <p:cNvPicPr preferRelativeResize="0"/>
            <p:nvPr/>
          </p:nvPicPr>
          <p:blipFill rotWithShape="1">
            <a:blip r:embed="rId3">
              <a:alphaModFix/>
            </a:blip>
            <a:srcRect l="25882" r="24732" b="72585"/>
            <a:stretch/>
          </p:blipFill>
          <p:spPr>
            <a:xfrm>
              <a:off x="5505387" y="2873136"/>
              <a:ext cx="1874696" cy="841350"/>
            </a:xfrm>
            <a:prstGeom prst="rect">
              <a:avLst/>
            </a:prstGeom>
            <a:noFill/>
            <a:ln>
              <a:noFill/>
            </a:ln>
          </p:spPr>
        </p:pic>
        <p:sp>
          <p:nvSpPr>
            <p:cNvPr id="430" name="Google Shape;430;p73" descr="100% report of change in preparedness for workforce after participation &#10;(Sep 2023-Aug 2024)&#10;"/>
            <p:cNvSpPr txBox="1"/>
            <p:nvPr/>
          </p:nvSpPr>
          <p:spPr>
            <a:xfrm>
              <a:off x="4962446" y="3714486"/>
              <a:ext cx="2823900" cy="237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chemeClr val="accent1"/>
                  </a:solidFill>
                </a:rPr>
                <a:t>100% </a:t>
              </a:r>
              <a:endParaRPr sz="3200" b="1" dirty="0">
                <a:solidFill>
                  <a:schemeClr val="accent1"/>
                </a:solidFill>
              </a:endParaRPr>
            </a:p>
            <a:p>
              <a:pPr marL="0" lvl="0" indent="0" algn="ctr" rtl="0">
                <a:spcBef>
                  <a:spcPts val="0"/>
                </a:spcBef>
                <a:spcAft>
                  <a:spcPts val="0"/>
                </a:spcAft>
                <a:buNone/>
              </a:pPr>
              <a:r>
                <a:rPr lang="en" sz="1900" dirty="0">
                  <a:solidFill>
                    <a:schemeClr val="accent1"/>
                  </a:solidFill>
                </a:rPr>
                <a:t>Change in preparedness for workforce after participation </a:t>
              </a:r>
              <a:endParaRPr sz="1900" dirty="0">
                <a:solidFill>
                  <a:schemeClr val="accent1"/>
                </a:solidFill>
              </a:endParaRPr>
            </a:p>
            <a:p>
              <a:pPr marL="0" lvl="0" indent="0" algn="ctr" rtl="0">
                <a:spcBef>
                  <a:spcPts val="0"/>
                </a:spcBef>
                <a:spcAft>
                  <a:spcPts val="0"/>
                </a:spcAft>
                <a:buNone/>
              </a:pPr>
              <a:r>
                <a:rPr lang="en" sz="1700" dirty="0">
                  <a:solidFill>
                    <a:schemeClr val="dk1"/>
                  </a:solidFill>
                </a:rPr>
                <a:t>(Sep 2023-Aug 2024)</a:t>
              </a:r>
              <a:endParaRPr sz="1700" dirty="0">
                <a:solidFill>
                  <a:schemeClr val="dk1"/>
                </a:solidFill>
              </a:endParaRPr>
            </a:p>
          </p:txBody>
        </p:sp>
      </p:grpSp>
      <p:grpSp>
        <p:nvGrpSpPr>
          <p:cNvPr id="431" name="Google Shape;431;p73">
            <a:extLst>
              <a:ext uri="{C183D7F6-B498-43B3-948B-1728B52AA6E4}">
                <adec:decorative xmlns:adec="http://schemas.microsoft.com/office/drawing/2017/decorative" val="1"/>
              </a:ext>
            </a:extLst>
          </p:cNvPr>
          <p:cNvGrpSpPr/>
          <p:nvPr/>
        </p:nvGrpSpPr>
        <p:grpSpPr>
          <a:xfrm>
            <a:off x="2773500" y="1030425"/>
            <a:ext cx="3532350" cy="3820975"/>
            <a:chOff x="5809738" y="3265125"/>
            <a:chExt cx="3532350" cy="3820975"/>
          </a:xfrm>
        </p:grpSpPr>
        <p:pic>
          <p:nvPicPr>
            <p:cNvPr id="432" name="Google Shape;432;p73"/>
            <p:cNvPicPr preferRelativeResize="0"/>
            <p:nvPr/>
          </p:nvPicPr>
          <p:blipFill rotWithShape="1">
            <a:blip r:embed="rId4">
              <a:alphaModFix/>
            </a:blip>
            <a:srcRect b="64721"/>
            <a:stretch/>
          </p:blipFill>
          <p:spPr>
            <a:xfrm>
              <a:off x="5809738" y="3265125"/>
              <a:ext cx="3532350" cy="1193800"/>
            </a:xfrm>
            <a:prstGeom prst="rect">
              <a:avLst/>
            </a:prstGeom>
            <a:noFill/>
            <a:ln>
              <a:noFill/>
            </a:ln>
          </p:spPr>
        </p:pic>
        <p:sp>
          <p:nvSpPr>
            <p:cNvPr id="433" name="Google Shape;433;p73" descr="100% of ‘Ready to Work’ participants got paid summer job experience - average of 150 hours &#10;(Summer 2024)"/>
            <p:cNvSpPr txBox="1"/>
            <p:nvPr/>
          </p:nvSpPr>
          <p:spPr>
            <a:xfrm>
              <a:off x="6497561" y="4392400"/>
              <a:ext cx="2156700" cy="2693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chemeClr val="dk2"/>
                  </a:solidFill>
                </a:rPr>
                <a:t>100% </a:t>
              </a:r>
              <a:endParaRPr sz="3200" b="1" dirty="0">
                <a:solidFill>
                  <a:schemeClr val="dk2"/>
                </a:solidFill>
              </a:endParaRPr>
            </a:p>
            <a:p>
              <a:pPr marL="0" lvl="0" indent="0" algn="ctr" rtl="0">
                <a:spcBef>
                  <a:spcPts val="0"/>
                </a:spcBef>
                <a:spcAft>
                  <a:spcPts val="0"/>
                </a:spcAft>
                <a:buNone/>
              </a:pPr>
              <a:r>
                <a:rPr lang="en" sz="1900" dirty="0">
                  <a:solidFill>
                    <a:srgbClr val="222222"/>
                  </a:solidFill>
                </a:rPr>
                <a:t>‘Ready to Work’ participants got </a:t>
              </a:r>
              <a:r>
                <a:rPr lang="en" sz="1900" b="1" dirty="0">
                  <a:solidFill>
                    <a:schemeClr val="dk2"/>
                  </a:solidFill>
                </a:rPr>
                <a:t>paid summer job experience - average of 150 hours </a:t>
              </a:r>
              <a:endParaRPr sz="1900" b="1" dirty="0">
                <a:solidFill>
                  <a:schemeClr val="dk2"/>
                </a:solidFill>
              </a:endParaRPr>
            </a:p>
            <a:p>
              <a:pPr marL="0" lvl="0" indent="0" algn="ctr" rtl="0">
                <a:spcBef>
                  <a:spcPts val="0"/>
                </a:spcBef>
                <a:spcAft>
                  <a:spcPts val="0"/>
                </a:spcAft>
                <a:buNone/>
              </a:pPr>
              <a:r>
                <a:rPr lang="en" sz="1700" dirty="0">
                  <a:solidFill>
                    <a:schemeClr val="dk1"/>
                  </a:solidFill>
                </a:rPr>
                <a:t>(Summer 2024)</a:t>
              </a:r>
              <a:endParaRPr sz="1700" dirty="0">
                <a:solidFill>
                  <a:schemeClr val="dk1"/>
                </a:solidFill>
              </a:endParaRPr>
            </a:p>
          </p:txBody>
        </p:sp>
      </p:grpSp>
      <p:grpSp>
        <p:nvGrpSpPr>
          <p:cNvPr id="423" name="Google Shape;423;p73">
            <a:extLst>
              <a:ext uri="{C183D7F6-B498-43B3-948B-1728B52AA6E4}">
                <adec:decorative xmlns:adec="http://schemas.microsoft.com/office/drawing/2017/decorative" val="1"/>
              </a:ext>
            </a:extLst>
          </p:cNvPr>
          <p:cNvGrpSpPr/>
          <p:nvPr/>
        </p:nvGrpSpPr>
        <p:grpSpPr>
          <a:xfrm>
            <a:off x="6381576" y="1239150"/>
            <a:ext cx="2349750" cy="3433650"/>
            <a:chOff x="-5799" y="2918600"/>
            <a:chExt cx="2349750" cy="3433650"/>
          </a:xfrm>
        </p:grpSpPr>
        <p:grpSp>
          <p:nvGrpSpPr>
            <p:cNvPr id="424" name="Google Shape;424;p73"/>
            <p:cNvGrpSpPr/>
            <p:nvPr/>
          </p:nvGrpSpPr>
          <p:grpSpPr>
            <a:xfrm>
              <a:off x="-5799" y="2918600"/>
              <a:ext cx="2349750" cy="904013"/>
              <a:chOff x="6186826" y="1379850"/>
              <a:chExt cx="2349750" cy="904013"/>
            </a:xfrm>
          </p:grpSpPr>
          <p:sp>
            <p:nvSpPr>
              <p:cNvPr id="425" name="Google Shape;425;p73"/>
              <p:cNvSpPr txBox="1"/>
              <p:nvPr/>
            </p:nvSpPr>
            <p:spPr>
              <a:xfrm>
                <a:off x="6733876" y="1406663"/>
                <a:ext cx="1802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accent2"/>
                    </a:solidFill>
                  </a:rPr>
                  <a:t>2.8</a:t>
                </a:r>
                <a:r>
                  <a:rPr lang="en" sz="2100">
                    <a:solidFill>
                      <a:schemeClr val="accent2"/>
                    </a:solidFill>
                  </a:rPr>
                  <a:t> </a:t>
                </a:r>
                <a:endParaRPr sz="2100">
                  <a:solidFill>
                    <a:schemeClr val="accent2"/>
                  </a:solidFill>
                </a:endParaRPr>
              </a:p>
              <a:p>
                <a:pPr marL="0" lvl="0" indent="0" algn="l" rtl="0">
                  <a:spcBef>
                    <a:spcPts val="0"/>
                  </a:spcBef>
                  <a:spcAft>
                    <a:spcPts val="0"/>
                  </a:spcAft>
                  <a:buNone/>
                </a:pPr>
                <a:r>
                  <a:rPr lang="en" sz="1300">
                    <a:solidFill>
                      <a:schemeClr val="accent2"/>
                    </a:solidFill>
                  </a:rPr>
                  <a:t>points change</a:t>
                </a:r>
                <a:endParaRPr sz="1300">
                  <a:solidFill>
                    <a:schemeClr val="accent2"/>
                  </a:solidFill>
                </a:endParaRPr>
              </a:p>
            </p:txBody>
          </p:sp>
          <p:pic>
            <p:nvPicPr>
              <p:cNvPr id="426" name="Google Shape;426;p73"/>
              <p:cNvPicPr preferRelativeResize="0"/>
              <p:nvPr/>
            </p:nvPicPr>
            <p:blipFill rotWithShape="1">
              <a:blip r:embed="rId5">
                <a:alphaModFix/>
              </a:blip>
              <a:srcRect l="4820" t="4501" r="77788" b="60220"/>
              <a:stretch/>
            </p:blipFill>
            <p:spPr>
              <a:xfrm>
                <a:off x="6186826" y="1379850"/>
                <a:ext cx="648648" cy="877200"/>
              </a:xfrm>
              <a:prstGeom prst="rect">
                <a:avLst/>
              </a:prstGeom>
              <a:noFill/>
              <a:ln>
                <a:noFill/>
              </a:ln>
            </p:spPr>
          </p:pic>
        </p:grpSp>
        <p:sp>
          <p:nvSpPr>
            <p:cNvPr id="427" name="Google Shape;427;p73" descr="increase in 2.8 change points&#10;&#10;“I know what helps me do my best work” &#10;(10 point scale, 2=clinical significance) &#10;(April 2023-March 2024)&#10;"/>
            <p:cNvSpPr txBox="1"/>
            <p:nvPr/>
          </p:nvSpPr>
          <p:spPr>
            <a:xfrm>
              <a:off x="0" y="3981950"/>
              <a:ext cx="2223300" cy="237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dirty="0">
                  <a:solidFill>
                    <a:schemeClr val="accent2"/>
                  </a:solidFill>
                </a:rPr>
                <a:t>“I know what helps me do my </a:t>
              </a:r>
              <a:br>
                <a:rPr lang="en" sz="1900" dirty="0">
                  <a:solidFill>
                    <a:schemeClr val="accent2"/>
                  </a:solidFill>
                </a:rPr>
              </a:br>
              <a:r>
                <a:rPr lang="en" sz="1900" b="1" dirty="0">
                  <a:solidFill>
                    <a:schemeClr val="accent2"/>
                  </a:solidFill>
                </a:rPr>
                <a:t>best work</a:t>
              </a:r>
              <a:r>
                <a:rPr lang="en" sz="1900" dirty="0">
                  <a:solidFill>
                    <a:schemeClr val="accent2"/>
                  </a:solidFill>
                </a:rPr>
                <a:t>” </a:t>
              </a:r>
              <a:endParaRPr sz="1900" dirty="0">
                <a:solidFill>
                  <a:schemeClr val="accent2"/>
                </a:solidFill>
              </a:endParaRPr>
            </a:p>
            <a:p>
              <a:pPr marL="0" lvl="0" indent="0" algn="ctr" rtl="0">
                <a:spcBef>
                  <a:spcPts val="0"/>
                </a:spcBef>
                <a:spcAft>
                  <a:spcPts val="0"/>
                </a:spcAft>
                <a:buNone/>
              </a:pPr>
              <a:r>
                <a:rPr lang="en" sz="1700" dirty="0">
                  <a:solidFill>
                    <a:schemeClr val="dk1"/>
                  </a:solidFill>
                </a:rPr>
                <a:t>(10 point scale, 2=clinical significance) </a:t>
              </a:r>
              <a:endParaRPr sz="1700" dirty="0">
                <a:solidFill>
                  <a:schemeClr val="dk1"/>
                </a:solidFill>
              </a:endParaRPr>
            </a:p>
            <a:p>
              <a:pPr marL="0" lvl="0" indent="0" algn="ctr" rtl="0">
                <a:spcBef>
                  <a:spcPts val="0"/>
                </a:spcBef>
                <a:spcAft>
                  <a:spcPts val="0"/>
                </a:spcAft>
                <a:buNone/>
              </a:pPr>
              <a:r>
                <a:rPr lang="en" sz="1700" dirty="0">
                  <a:solidFill>
                    <a:schemeClr val="dk1"/>
                  </a:solidFill>
                </a:rPr>
                <a:t>(April 2023-March 2024)</a:t>
              </a:r>
              <a:endParaRPr sz="1700" dirty="0">
                <a:solidFill>
                  <a:schemeClr val="dk1"/>
                </a:solidFill>
              </a:endParaRPr>
            </a:p>
          </p:txBody>
        </p:sp>
      </p:grpSp>
      <p:sp>
        <p:nvSpPr>
          <p:cNvPr id="434" name="Google Shape;434;p73"/>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
        <p:nvSpPr>
          <p:cNvPr id="435" name="Google Shape;435;p73"/>
          <p:cNvSpPr txBox="1"/>
          <p:nvPr/>
        </p:nvSpPr>
        <p:spPr>
          <a:xfrm>
            <a:off x="7453950" y="4805325"/>
            <a:ext cx="1689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rPr>
              <a:t>*Clinical Data</a:t>
            </a:r>
            <a:endParaRPr sz="11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Google Shape;441;p74"/>
          <p:cNvSpPr txBox="1">
            <a:spLocks noGrp="1"/>
          </p:cNvSpPr>
          <p:nvPr>
            <p:ph type="title"/>
          </p:nvPr>
        </p:nvSpPr>
        <p:spPr>
          <a:xfrm>
            <a:off x="311700" y="5339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What is ‘Ready to Work’?</a:t>
            </a:r>
            <a:endParaRPr b="1" dirty="0">
              <a:solidFill>
                <a:schemeClr val="dk2"/>
              </a:solidFill>
            </a:endParaRPr>
          </a:p>
        </p:txBody>
      </p:sp>
      <p:pic>
        <p:nvPicPr>
          <p:cNvPr id="440" name="Google Shape;440;p74" descr="What is ready to work?&#10;&#10;diagram depicting by connecting talented young workers and employers through the program, we see an increase in experience, skills, confidence, and networks for youth, and an increase in the diverse workforce, engagement, and innovation for employers. &#10;&#10;This is accomplished when Holland Bloorview's occupational Therapists and job coaches support youth and employers, then gradually fade their roles"/>
          <p:cNvPicPr preferRelativeResize="0"/>
          <p:nvPr/>
        </p:nvPicPr>
        <p:blipFill rotWithShape="1">
          <a:blip r:embed="rId3">
            <a:alphaModFix/>
          </a:blip>
          <a:srcRect t="24705" b="17504"/>
          <a:stretch/>
        </p:blipFill>
        <p:spPr>
          <a:xfrm>
            <a:off x="152400" y="1347750"/>
            <a:ext cx="8602125" cy="2796400"/>
          </a:xfrm>
          <a:prstGeom prst="rect">
            <a:avLst/>
          </a:prstGeom>
          <a:noFill/>
          <a:ln>
            <a:noFill/>
          </a:ln>
        </p:spPr>
      </p:pic>
      <p:pic>
        <p:nvPicPr>
          <p:cNvPr id="442" name="Google Shape;442;p7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15500" y="4556725"/>
            <a:ext cx="3443951" cy="482250"/>
          </a:xfrm>
          <a:prstGeom prst="rect">
            <a:avLst/>
          </a:prstGeom>
          <a:noFill/>
          <a:ln>
            <a:noFill/>
          </a:ln>
        </p:spPr>
      </p:pic>
      <p:pic>
        <p:nvPicPr>
          <p:cNvPr id="443" name="Google Shape;443;p7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5400000">
            <a:off x="-162388" y="3969861"/>
            <a:ext cx="984276" cy="8116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itle 2">
            <a:extLst>
              <a:ext uri="{FF2B5EF4-FFF2-40B4-BE49-F238E27FC236}">
                <a16:creationId xmlns:a16="http://schemas.microsoft.com/office/drawing/2014/main" id="{42D5AB3D-1664-5E53-D017-EF25998F29AF}"/>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Individual and program level: takeaways</a:t>
            </a:r>
          </a:p>
        </p:txBody>
      </p:sp>
      <p:sp>
        <p:nvSpPr>
          <p:cNvPr id="448" name="Google Shape;448;p75"/>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a:t>Individual &amp; program level: Takeaways</a:t>
            </a:r>
            <a:endParaRPr/>
          </a:p>
          <a:p>
            <a:pPr marL="0" lvl="0" indent="0" algn="l" rtl="0">
              <a:spcBef>
                <a:spcPts val="800"/>
              </a:spcBef>
              <a:spcAft>
                <a:spcPts val="0"/>
              </a:spcAft>
              <a:buNone/>
            </a:pPr>
            <a:endParaRPr/>
          </a:p>
          <a:p>
            <a:pPr marL="457200" lvl="0" indent="-406400" algn="l" rtl="0">
              <a:spcBef>
                <a:spcPts val="800"/>
              </a:spcBef>
              <a:spcAft>
                <a:spcPts val="0"/>
              </a:spcAft>
              <a:buSzPts val="2800"/>
              <a:buChar char="✓"/>
            </a:pPr>
            <a:r>
              <a:rPr lang="en" b="0"/>
              <a:t>Personalized </a:t>
            </a:r>
            <a:endParaRPr b="0"/>
          </a:p>
          <a:p>
            <a:pPr marL="457200" lvl="0" indent="-406400" algn="l" rtl="0">
              <a:spcBef>
                <a:spcPts val="0"/>
              </a:spcBef>
              <a:spcAft>
                <a:spcPts val="0"/>
              </a:spcAft>
              <a:buSzPts val="2800"/>
              <a:buChar char="✓"/>
            </a:pPr>
            <a:r>
              <a:rPr lang="en" b="0"/>
              <a:t>Progressive</a:t>
            </a:r>
            <a:endParaRPr b="0"/>
          </a:p>
          <a:p>
            <a:pPr marL="457200" lvl="0" indent="-406400" algn="l" rtl="0">
              <a:spcBef>
                <a:spcPts val="0"/>
              </a:spcBef>
              <a:spcAft>
                <a:spcPts val="0"/>
              </a:spcAft>
              <a:buSzPts val="2800"/>
              <a:buChar char="✓"/>
            </a:pPr>
            <a:r>
              <a:rPr lang="en" b="0"/>
              <a:t>Supported</a:t>
            </a:r>
            <a:endParaRPr b="0"/>
          </a:p>
        </p:txBody>
      </p:sp>
      <p:pic>
        <p:nvPicPr>
          <p:cNvPr id="451" name="Google Shape;451;p75" descr="Picture of a woman (Marya) in a power wheelchair"/>
          <p:cNvPicPr preferRelativeResize="0"/>
          <p:nvPr/>
        </p:nvPicPr>
        <p:blipFill>
          <a:blip r:embed="rId3">
            <a:alphaModFix/>
          </a:blip>
          <a:stretch>
            <a:fillRect/>
          </a:stretch>
        </p:blipFill>
        <p:spPr>
          <a:xfrm>
            <a:off x="4764350" y="763838"/>
            <a:ext cx="3886200" cy="3514725"/>
          </a:xfrm>
          <a:prstGeom prst="rect">
            <a:avLst/>
          </a:prstGeom>
          <a:noFill/>
          <a:ln>
            <a:noFill/>
          </a:ln>
        </p:spPr>
      </p:pic>
      <p:sp>
        <p:nvSpPr>
          <p:cNvPr id="449" name="Google Shape;449;p75">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50" name="Google Shape;450;p7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2" name="Title 1">
            <a:extLst>
              <a:ext uri="{FF2B5EF4-FFF2-40B4-BE49-F238E27FC236}">
                <a16:creationId xmlns:a16="http://schemas.microsoft.com/office/drawing/2014/main" id="{CF09470B-067C-3856-7179-3B9E7156FB75}"/>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Community and business level</a:t>
            </a:r>
          </a:p>
        </p:txBody>
      </p:sp>
      <p:sp>
        <p:nvSpPr>
          <p:cNvPr id="456" name="Google Shape;456;p76"/>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a:t>Community &amp; business level</a:t>
            </a:r>
            <a:endParaRPr/>
          </a:p>
          <a:p>
            <a:pPr marL="0" lvl="0" indent="0" algn="l" rtl="0">
              <a:spcBef>
                <a:spcPts val="800"/>
              </a:spcBef>
              <a:spcAft>
                <a:spcPts val="0"/>
              </a:spcAft>
              <a:buNone/>
            </a:pPr>
            <a:endParaRPr b="0"/>
          </a:p>
          <a:p>
            <a:pPr marL="0" lvl="0" indent="0" algn="l" rtl="0">
              <a:spcBef>
                <a:spcPts val="800"/>
              </a:spcBef>
              <a:spcAft>
                <a:spcPts val="0"/>
              </a:spcAft>
              <a:buNone/>
            </a:pPr>
            <a:endParaRPr b="0"/>
          </a:p>
          <a:p>
            <a:pPr marL="0" lvl="0" indent="0" algn="l" rtl="0">
              <a:spcBef>
                <a:spcPts val="800"/>
              </a:spcBef>
              <a:spcAft>
                <a:spcPts val="0"/>
              </a:spcAft>
              <a:buNone/>
            </a:pPr>
            <a:r>
              <a:rPr lang="en" b="0"/>
              <a:t>Project SEARCH</a:t>
            </a:r>
            <a:endParaRPr b="0"/>
          </a:p>
        </p:txBody>
      </p:sp>
      <p:pic>
        <p:nvPicPr>
          <p:cNvPr id="459" name="Google Shape;459;p76" descr="A picture of the Project SEARCH students"/>
          <p:cNvPicPr preferRelativeResize="0"/>
          <p:nvPr/>
        </p:nvPicPr>
        <p:blipFill>
          <a:blip r:embed="rId3">
            <a:alphaModFix/>
          </a:blip>
          <a:stretch>
            <a:fillRect/>
          </a:stretch>
        </p:blipFill>
        <p:spPr>
          <a:xfrm>
            <a:off x="4429700" y="880375"/>
            <a:ext cx="4255200" cy="3183150"/>
          </a:xfrm>
          <a:prstGeom prst="rect">
            <a:avLst/>
          </a:prstGeom>
          <a:noFill/>
          <a:ln>
            <a:noFill/>
          </a:ln>
        </p:spPr>
      </p:pic>
      <p:sp>
        <p:nvSpPr>
          <p:cNvPr id="457" name="Google Shape;457;p76">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58" name="Google Shape;458;p7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7" descr="A photo of Mackenzie in scrubs and a UHN lanyard in front of University Health Network's Toronto Rehabilitation Institute."/>
          <p:cNvPicPr preferRelativeResize="0"/>
          <p:nvPr/>
        </p:nvPicPr>
        <p:blipFill rotWithShape="1">
          <a:blip r:embed="rId3">
            <a:alphaModFix/>
          </a:blip>
          <a:srcRect l="19701" t="16972" r="19567" b="15836"/>
          <a:stretch/>
        </p:blipFill>
        <p:spPr>
          <a:xfrm>
            <a:off x="2944766" y="-16000"/>
            <a:ext cx="6199235" cy="5143500"/>
          </a:xfrm>
          <a:prstGeom prst="rect">
            <a:avLst/>
          </a:prstGeom>
          <a:noFill/>
          <a:ln>
            <a:noFill/>
          </a:ln>
        </p:spPr>
      </p:pic>
      <p:sp>
        <p:nvSpPr>
          <p:cNvPr id="465" name="Google Shape;465;p77">
            <a:extLst>
              <a:ext uri="{C183D7F6-B498-43B3-948B-1728B52AA6E4}">
                <adec:decorative xmlns:adec="http://schemas.microsoft.com/office/drawing/2017/decorative" val="1"/>
              </a:ext>
            </a:extLst>
          </p:cNvPr>
          <p:cNvSpPr/>
          <p:nvPr/>
        </p:nvSpPr>
        <p:spPr>
          <a:xfrm rot="-5400000">
            <a:off x="-752309" y="672273"/>
            <a:ext cx="5156136" cy="3779568"/>
          </a:xfrm>
          <a:prstGeom prst="flowChartDocumen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7"/>
          <p:cNvSpPr txBox="1">
            <a:spLocks noGrp="1"/>
          </p:cNvSpPr>
          <p:nvPr>
            <p:ph type="title" idx="4294967295"/>
          </p:nvPr>
        </p:nvSpPr>
        <p:spPr>
          <a:xfrm>
            <a:off x="257450" y="3001025"/>
            <a:ext cx="3180900" cy="166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200" b="0" i="0" u="none" strike="noStrike" kern="0" cap="none" spc="0" normalizeH="0" baseline="0" noProof="0" dirty="0">
                <a:ln>
                  <a:noFill/>
                </a:ln>
                <a:solidFill>
                  <a:schemeClr val="lt1"/>
                </a:solidFill>
                <a:effectLst/>
                <a:uLnTx/>
                <a:uFillTx/>
                <a:latin typeface="Arial"/>
                <a:ea typeface="Arial"/>
                <a:cs typeface="Arial"/>
                <a:sym typeface="Arial"/>
              </a:rPr>
              <a:t>Mackenzie’s story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8"/>
          <p:cNvSpPr txBox="1">
            <a:spLocks noGrp="1"/>
          </p:cNvSpPr>
          <p:nvPr>
            <p:ph type="title" idx="4294967295"/>
          </p:nvPr>
        </p:nvSpPr>
        <p:spPr>
          <a:xfrm>
            <a:off x="311700" y="30437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2370" b="1" dirty="0">
                <a:solidFill>
                  <a:schemeClr val="dk2"/>
                </a:solidFill>
              </a:rPr>
              <a:t>Those farthest from employment</a:t>
            </a:r>
            <a:endParaRPr sz="2370" b="1" dirty="0">
              <a:solidFill>
                <a:schemeClr val="dk2"/>
              </a:solidFill>
            </a:endParaRPr>
          </a:p>
        </p:txBody>
      </p:sp>
      <p:pic>
        <p:nvPicPr>
          <p:cNvPr id="473" name="Google Shape;473;p78" descr="green hands"/>
          <p:cNvPicPr preferRelativeResize="0"/>
          <p:nvPr/>
        </p:nvPicPr>
        <p:blipFill rotWithShape="1">
          <a:blip r:embed="rId3">
            <a:alphaModFix/>
          </a:blip>
          <a:srcRect t="18003" b="19356"/>
          <a:stretch/>
        </p:blipFill>
        <p:spPr>
          <a:xfrm>
            <a:off x="2771700" y="1659500"/>
            <a:ext cx="3600599" cy="2255426"/>
          </a:xfrm>
          <a:prstGeom prst="rect">
            <a:avLst/>
          </a:prstGeom>
          <a:noFill/>
          <a:ln>
            <a:noFill/>
          </a:ln>
        </p:spPr>
      </p:pic>
      <p:pic>
        <p:nvPicPr>
          <p:cNvPr id="474" name="Google Shape;474;p7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10800000">
            <a:off x="7731662" y="-64264"/>
            <a:ext cx="984276" cy="811651"/>
          </a:xfrm>
          <a:prstGeom prst="rect">
            <a:avLst/>
          </a:prstGeom>
          <a:noFill/>
          <a:ln>
            <a:noFill/>
          </a:ln>
        </p:spPr>
      </p:pic>
      <p:pic>
        <p:nvPicPr>
          <p:cNvPr id="475" name="Google Shape;475;p7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615500" y="4556725"/>
            <a:ext cx="3443951" cy="482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0"/>
          <p:cNvSpPr txBox="1">
            <a:spLocks noGrp="1"/>
          </p:cNvSpPr>
          <p:nvPr>
            <p:ph type="title" idx="4294967295"/>
          </p:nvPr>
        </p:nvSpPr>
        <p:spPr>
          <a:xfrm>
            <a:off x="241600" y="241575"/>
            <a:ext cx="7987500" cy="513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CA" sz="2370" b="1" i="0" u="none" strike="noStrike" kern="0" cap="none" spc="0" normalizeH="0" baseline="0" noProof="0" dirty="0">
                <a:ln>
                  <a:noFill/>
                </a:ln>
                <a:solidFill>
                  <a:srgbClr val="00B050"/>
                </a:solidFill>
                <a:effectLst/>
                <a:uLnTx/>
                <a:uFillTx/>
                <a:latin typeface="Arial"/>
                <a:ea typeface="Arial"/>
                <a:cs typeface="Arial"/>
                <a:sym typeface="Arial"/>
              </a:rPr>
              <a:t>Project SEARCH: international model</a:t>
            </a:r>
          </a:p>
        </p:txBody>
      </p:sp>
      <p:grpSp>
        <p:nvGrpSpPr>
          <p:cNvPr id="510" name="Google Shape;510;p80">
            <a:extLst>
              <a:ext uri="{C183D7F6-B498-43B3-948B-1728B52AA6E4}">
                <adec:decorative xmlns:adec="http://schemas.microsoft.com/office/drawing/2017/decorative" val="1"/>
              </a:ext>
            </a:extLst>
          </p:cNvPr>
          <p:cNvGrpSpPr/>
          <p:nvPr/>
        </p:nvGrpSpPr>
        <p:grpSpPr>
          <a:xfrm>
            <a:off x="888652" y="754583"/>
            <a:ext cx="8081791" cy="3774569"/>
            <a:chOff x="901289" y="921672"/>
            <a:chExt cx="8081791" cy="3774569"/>
          </a:xfrm>
        </p:grpSpPr>
        <p:sp>
          <p:nvSpPr>
            <p:cNvPr id="511" name="Google Shape;511;p80"/>
            <p:cNvSpPr txBox="1"/>
            <p:nvPr/>
          </p:nvSpPr>
          <p:spPr>
            <a:xfrm>
              <a:off x="4377813" y="2018182"/>
              <a:ext cx="2400300" cy="1785600"/>
            </a:xfrm>
            <a:prstGeom prst="rect">
              <a:avLst/>
            </a:prstGeom>
            <a:solidFill>
              <a:srgbClr val="FFD96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 sz="1700" b="1" i="0" u="none" strike="noStrike" cap="none" dirty="0">
                  <a:solidFill>
                    <a:schemeClr val="dk1"/>
                  </a:solidFill>
                  <a:latin typeface="Arial"/>
                  <a:ea typeface="Arial"/>
                  <a:cs typeface="Arial"/>
                  <a:sym typeface="Arial"/>
                </a:rPr>
                <a:t>Transition to employment support</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 sz="1400" b="0" i="0" u="none" strike="noStrike" cap="none" dirty="0">
                  <a:solidFill>
                    <a:schemeClr val="dk1"/>
                  </a:solidFill>
                  <a:latin typeface="Arial"/>
                  <a:ea typeface="Arial"/>
                  <a:cs typeface="Arial"/>
                  <a:sym typeface="Arial"/>
                </a:rPr>
                <a:t>Community employment agency provides coaching &amp; consultation employment support for graduate &amp; employer </a:t>
              </a:r>
              <a:endParaRPr sz="1200" b="0" i="0" u="none" strike="noStrike" cap="none" dirty="0">
                <a:solidFill>
                  <a:srgbClr val="000000"/>
                </a:solidFill>
                <a:latin typeface="Arial"/>
                <a:ea typeface="Arial"/>
                <a:cs typeface="Arial"/>
                <a:sym typeface="Arial"/>
              </a:endParaRPr>
            </a:p>
          </p:txBody>
        </p:sp>
        <p:grpSp>
          <p:nvGrpSpPr>
            <p:cNvPr id="512" name="Google Shape;512;p80"/>
            <p:cNvGrpSpPr/>
            <p:nvPr/>
          </p:nvGrpSpPr>
          <p:grpSpPr>
            <a:xfrm>
              <a:off x="901289" y="921672"/>
              <a:ext cx="6954394" cy="3774569"/>
              <a:chOff x="1405264" y="1074059"/>
              <a:chExt cx="6954394" cy="3774569"/>
            </a:xfrm>
          </p:grpSpPr>
          <p:sp>
            <p:nvSpPr>
              <p:cNvPr id="513" name="Google Shape;513;p80"/>
              <p:cNvSpPr txBox="1"/>
              <p:nvPr/>
            </p:nvSpPr>
            <p:spPr>
              <a:xfrm>
                <a:off x="1405264" y="2776702"/>
                <a:ext cx="3031500" cy="538800"/>
              </a:xfrm>
              <a:prstGeom prst="rect">
                <a:avLst/>
              </a:prstGeom>
              <a:solidFill>
                <a:srgbClr val="9FC5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Job coaching</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On the job progressive skills training</a:t>
                </a:r>
                <a:endParaRPr sz="900" b="0" i="0" u="none" strike="noStrike" cap="none">
                  <a:solidFill>
                    <a:srgbClr val="000000"/>
                  </a:solidFill>
                  <a:latin typeface="Arial"/>
                  <a:ea typeface="Arial"/>
                  <a:cs typeface="Arial"/>
                  <a:sym typeface="Arial"/>
                </a:endParaRPr>
              </a:p>
            </p:txBody>
          </p:sp>
          <p:sp>
            <p:nvSpPr>
              <p:cNvPr id="514" name="Google Shape;514;p80"/>
              <p:cNvSpPr txBox="1"/>
              <p:nvPr/>
            </p:nvSpPr>
            <p:spPr>
              <a:xfrm>
                <a:off x="1405264" y="2135930"/>
                <a:ext cx="3031500" cy="677100"/>
              </a:xfrm>
              <a:prstGeom prst="rect">
                <a:avLst/>
              </a:prstGeom>
              <a:solidFill>
                <a:srgbClr val="8E7CC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Experiences </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Arial"/>
                    <a:ea typeface="Arial"/>
                    <a:cs typeface="Arial"/>
                    <a:sym typeface="Arial"/>
                  </a:rPr>
                  <a:t>700+ hours, 3 training “internships”  immersed at host business</a:t>
                </a:r>
                <a:endParaRPr sz="900" b="0" i="0" u="none" strike="noStrike" cap="none" dirty="0">
                  <a:solidFill>
                    <a:srgbClr val="000000"/>
                  </a:solidFill>
                  <a:latin typeface="Arial"/>
                  <a:ea typeface="Arial"/>
                  <a:cs typeface="Arial"/>
                  <a:sym typeface="Arial"/>
                </a:endParaRPr>
              </a:p>
            </p:txBody>
          </p:sp>
          <p:sp>
            <p:nvSpPr>
              <p:cNvPr id="515" name="Google Shape;515;p80"/>
              <p:cNvSpPr txBox="1"/>
              <p:nvPr/>
            </p:nvSpPr>
            <p:spPr>
              <a:xfrm>
                <a:off x="1405264" y="3316696"/>
                <a:ext cx="3031500" cy="538800"/>
              </a:xfrm>
              <a:prstGeom prst="rect">
                <a:avLst/>
              </a:prstGeom>
              <a:solidFill>
                <a:srgbClr val="9EE75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Employability &amp; life skills training</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Evidence-informed curriculum </a:t>
                </a:r>
                <a:endParaRPr sz="900" b="0" i="0" u="none" strike="noStrike" cap="none">
                  <a:solidFill>
                    <a:srgbClr val="000000"/>
                  </a:solidFill>
                  <a:latin typeface="Arial"/>
                  <a:ea typeface="Arial"/>
                  <a:cs typeface="Arial"/>
                  <a:sym typeface="Arial"/>
                </a:endParaRPr>
              </a:p>
            </p:txBody>
          </p:sp>
          <p:sp>
            <p:nvSpPr>
              <p:cNvPr id="516" name="Google Shape;516;p80"/>
              <p:cNvSpPr txBox="1"/>
              <p:nvPr/>
            </p:nvSpPr>
            <p:spPr>
              <a:xfrm>
                <a:off x="1405273" y="4094428"/>
                <a:ext cx="3469500" cy="754200"/>
              </a:xfrm>
              <a:prstGeom prst="rect">
                <a:avLst/>
              </a:prstGeom>
              <a:solidFill>
                <a:srgbClr val="D5A6B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Student-focused employment &amp; future planning. Community connections </a:t>
                </a:r>
                <a:r>
                  <a:rPr lang="en" sz="900" b="0" i="0" u="none" strike="noStrike" cap="none" dirty="0">
                    <a:solidFill>
                      <a:srgbClr val="000000"/>
                    </a:solidFill>
                    <a:latin typeface="Arial"/>
                    <a:ea typeface="Arial"/>
                    <a:cs typeface="Arial"/>
                    <a:sym typeface="Arial"/>
                  </a:rPr>
                  <a:t>Student  |  Engaged family |  Partners</a:t>
                </a:r>
                <a:endParaRPr sz="900" b="0" i="0" u="none" strike="noStrike" cap="none" dirty="0">
                  <a:solidFill>
                    <a:srgbClr val="000000"/>
                  </a:solidFill>
                  <a:latin typeface="Arial"/>
                  <a:ea typeface="Arial"/>
                  <a:cs typeface="Arial"/>
                  <a:sym typeface="Arial"/>
                </a:endParaRPr>
              </a:p>
            </p:txBody>
          </p:sp>
          <p:sp>
            <p:nvSpPr>
              <p:cNvPr id="517" name="Google Shape;517;p80"/>
              <p:cNvSpPr txBox="1"/>
              <p:nvPr/>
            </p:nvSpPr>
            <p:spPr>
              <a:xfrm>
                <a:off x="1410158" y="1074059"/>
                <a:ext cx="6949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300" b="1" i="0" u="none" strike="noStrike" cap="none" dirty="0">
                    <a:solidFill>
                      <a:srgbClr val="0000FF"/>
                    </a:solidFill>
                    <a:latin typeface="Open Sans"/>
                    <a:ea typeface="Open Sans"/>
                    <a:cs typeface="Open Sans"/>
                    <a:sym typeface="Open Sans"/>
                  </a:rPr>
                  <a:t>FINAL YEAR OF HIGH SCHOOL</a:t>
                </a:r>
                <a:r>
                  <a:rPr lang="en" sz="1300" b="1" i="0" u="none" strike="noStrike" cap="none" dirty="0">
                    <a:solidFill>
                      <a:schemeClr val="dk1"/>
                    </a:solidFill>
                    <a:latin typeface="Open Sans"/>
                    <a:ea typeface="Open Sans"/>
                    <a:cs typeface="Open Sans"/>
                    <a:sym typeface="Open Sans"/>
                  </a:rPr>
                  <a:t> </a:t>
                </a:r>
                <a:r>
                  <a:rPr lang="en" sz="3300" b="0" i="0" u="none" strike="noStrike" cap="none" dirty="0">
                    <a:solidFill>
                      <a:schemeClr val="dk1"/>
                    </a:solidFill>
                    <a:latin typeface="Open Sans"/>
                    <a:ea typeface="Open Sans"/>
                    <a:cs typeface="Open Sans"/>
                    <a:sym typeface="Open Sans"/>
                  </a:rPr>
                  <a:t>⇒</a:t>
                </a:r>
                <a:r>
                  <a:rPr lang="en" sz="1300" b="0" i="0" u="none" strike="noStrike" cap="none" dirty="0">
                    <a:solidFill>
                      <a:schemeClr val="dk1"/>
                    </a:solidFill>
                    <a:latin typeface="Open Sans"/>
                    <a:ea typeface="Open Sans"/>
                    <a:cs typeface="Open Sans"/>
                    <a:sym typeface="Open Sans"/>
                  </a:rPr>
                  <a:t> </a:t>
                </a:r>
                <a:r>
                  <a:rPr lang="en" sz="1300" b="1" i="0" u="none" strike="noStrike" cap="none" dirty="0">
                    <a:solidFill>
                      <a:srgbClr val="FF0000"/>
                    </a:solidFill>
                    <a:latin typeface="Open Sans"/>
                    <a:ea typeface="Open Sans"/>
                    <a:cs typeface="Open Sans"/>
                    <a:sym typeface="Open Sans"/>
                  </a:rPr>
                  <a:t>WORK</a:t>
                </a:r>
                <a:endParaRPr sz="1700" b="1" i="0" u="none" strike="noStrike" cap="none" dirty="0">
                  <a:solidFill>
                    <a:srgbClr val="000000"/>
                  </a:solidFill>
                  <a:latin typeface="Arial"/>
                  <a:ea typeface="Arial"/>
                  <a:cs typeface="Arial"/>
                  <a:sym typeface="Arial"/>
                </a:endParaRPr>
              </a:p>
            </p:txBody>
          </p:sp>
        </p:grpSp>
        <p:sp>
          <p:nvSpPr>
            <p:cNvPr id="518" name="Google Shape;518;p80"/>
            <p:cNvSpPr txBox="1"/>
            <p:nvPr/>
          </p:nvSpPr>
          <p:spPr>
            <a:xfrm>
              <a:off x="3875638" y="2209575"/>
              <a:ext cx="7464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 sz="4200" b="0" i="0" u="none" strike="noStrike" cap="none">
                  <a:solidFill>
                    <a:srgbClr val="000000"/>
                  </a:solidFill>
                  <a:latin typeface="Arial"/>
                  <a:ea typeface="Arial"/>
                  <a:cs typeface="Arial"/>
                  <a:sym typeface="Arial"/>
                </a:rPr>
                <a:t>+</a:t>
              </a:r>
              <a:endParaRPr sz="4200" b="0" i="0" u="none" strike="noStrike" cap="none">
                <a:solidFill>
                  <a:srgbClr val="000000"/>
                </a:solidFill>
                <a:latin typeface="Arial"/>
                <a:ea typeface="Arial"/>
                <a:cs typeface="Arial"/>
                <a:sym typeface="Arial"/>
              </a:endParaRPr>
            </a:p>
          </p:txBody>
        </p:sp>
        <p:sp>
          <p:nvSpPr>
            <p:cNvPr id="519" name="Google Shape;519;p80"/>
            <p:cNvSpPr txBox="1"/>
            <p:nvPr/>
          </p:nvSpPr>
          <p:spPr>
            <a:xfrm>
              <a:off x="6755738" y="2193184"/>
              <a:ext cx="7464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 sz="4200" b="0" i="0" u="none" strike="noStrike" cap="none">
                  <a:solidFill>
                    <a:srgbClr val="000000"/>
                  </a:solidFill>
                  <a:latin typeface="Arial"/>
                  <a:ea typeface="Arial"/>
                  <a:cs typeface="Arial"/>
                  <a:sym typeface="Arial"/>
                </a:rPr>
                <a:t>=</a:t>
              </a:r>
              <a:endParaRPr sz="4200" b="0" i="0" u="none" strike="noStrike" cap="none">
                <a:solidFill>
                  <a:srgbClr val="000000"/>
                </a:solidFill>
                <a:latin typeface="Arial"/>
                <a:ea typeface="Arial"/>
                <a:cs typeface="Arial"/>
                <a:sym typeface="Arial"/>
              </a:endParaRPr>
            </a:p>
          </p:txBody>
        </p:sp>
        <p:sp>
          <p:nvSpPr>
            <p:cNvPr id="520" name="Google Shape;520;p80"/>
            <p:cNvSpPr/>
            <p:nvPr/>
          </p:nvSpPr>
          <p:spPr>
            <a:xfrm>
              <a:off x="7216380" y="1937184"/>
              <a:ext cx="1766700" cy="1812600"/>
            </a:xfrm>
            <a:prstGeom prst="ellipse">
              <a:avLst/>
            </a:prstGeom>
            <a:solidFill>
              <a:schemeClr val="accent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1" i="0" u="none" strike="noStrike" cap="none" dirty="0">
                  <a:solidFill>
                    <a:schemeClr val="dk1"/>
                  </a:solidFill>
                  <a:latin typeface="Open Sans"/>
                  <a:ea typeface="Open Sans"/>
                  <a:cs typeface="Open Sans"/>
                  <a:sym typeface="Open Sans"/>
                </a:rPr>
                <a:t>70% + </a:t>
              </a:r>
              <a:r>
                <a:rPr lang="en" sz="1500" b="0" i="0" u="none" strike="noStrike" cap="none" dirty="0">
                  <a:solidFill>
                    <a:schemeClr val="dk1"/>
                  </a:solidFill>
                  <a:latin typeface="Arial"/>
                  <a:ea typeface="Arial"/>
                  <a:cs typeface="Arial"/>
                  <a:sym typeface="Arial"/>
                </a:rPr>
                <a:t>employment rate of graduates in community</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400" b="0" i="0" u="none" strike="noStrike" cap="none" dirty="0">
                <a:solidFill>
                  <a:schemeClr val="dk1"/>
                </a:solidFill>
                <a:latin typeface="Arial"/>
                <a:ea typeface="Arial"/>
                <a:cs typeface="Arial"/>
                <a:sym typeface="Arial"/>
              </a:endParaRPr>
            </a:p>
          </p:txBody>
        </p:sp>
      </p:grpSp>
      <p:pic>
        <p:nvPicPr>
          <p:cNvPr id="521" name="Google Shape;521;p80">
            <a:extLst>
              <a:ext uri="{C183D7F6-B498-43B3-948B-1728B52AA6E4}">
                <adec:decorative xmlns:adec="http://schemas.microsoft.com/office/drawing/2017/decorative" val="1"/>
              </a:ext>
            </a:extLst>
          </p:cNvPr>
          <p:cNvPicPr preferRelativeResize="0"/>
          <p:nvPr/>
        </p:nvPicPr>
        <p:blipFill rotWithShape="1">
          <a:blip r:embed="rId3">
            <a:alphaModFix/>
          </a:blip>
          <a:srcRect r="33070" b="21470"/>
          <a:stretch/>
        </p:blipFill>
        <p:spPr>
          <a:xfrm>
            <a:off x="5574863" y="840319"/>
            <a:ext cx="1066762" cy="738900"/>
          </a:xfrm>
          <a:prstGeom prst="rect">
            <a:avLst/>
          </a:prstGeom>
          <a:noFill/>
          <a:ln>
            <a:noFill/>
          </a:ln>
        </p:spPr>
      </p:pic>
      <p:sp>
        <p:nvSpPr>
          <p:cNvPr id="522" name="Google Shape;522;p80"/>
          <p:cNvSpPr txBox="1"/>
          <p:nvPr/>
        </p:nvSpPr>
        <p:spPr>
          <a:xfrm>
            <a:off x="897263" y="1435219"/>
            <a:ext cx="3057600" cy="4002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dk1"/>
                </a:solidFill>
                <a:latin typeface="Arial"/>
                <a:ea typeface="Arial"/>
                <a:cs typeface="Arial"/>
                <a:sym typeface="Arial"/>
              </a:rPr>
              <a:t>10-month training program</a:t>
            </a:r>
            <a:endParaRPr sz="1100" b="0" i="0" u="none" strike="noStrike" cap="none">
              <a:solidFill>
                <a:srgbClr val="000000"/>
              </a:solidFill>
              <a:latin typeface="Arial"/>
              <a:ea typeface="Arial"/>
              <a:cs typeface="Arial"/>
              <a:sym typeface="Arial"/>
            </a:endParaRPr>
          </a:p>
        </p:txBody>
      </p:sp>
      <p:pic>
        <p:nvPicPr>
          <p:cNvPr id="523" name="Google Shape;523;p80">
            <a:extLst>
              <a:ext uri="{C183D7F6-B498-43B3-948B-1728B52AA6E4}">
                <adec:decorative xmlns:adec="http://schemas.microsoft.com/office/drawing/2017/decorative" val="1"/>
              </a:ext>
            </a:extLst>
          </p:cNvPr>
          <p:cNvPicPr preferRelativeResize="0"/>
          <p:nvPr/>
        </p:nvPicPr>
        <p:blipFill rotWithShape="1">
          <a:blip r:embed="rId4">
            <a:alphaModFix/>
          </a:blip>
          <a:srcRect r="14059" b="15002"/>
          <a:stretch/>
        </p:blipFill>
        <p:spPr>
          <a:xfrm>
            <a:off x="4365900" y="839756"/>
            <a:ext cx="1004231" cy="799762"/>
          </a:xfrm>
          <a:prstGeom prst="rect">
            <a:avLst/>
          </a:prstGeom>
          <a:noFill/>
          <a:ln>
            <a:noFill/>
          </a:ln>
        </p:spPr>
      </p:pic>
      <p:pic>
        <p:nvPicPr>
          <p:cNvPr id="524" name="Google Shape;524;p8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32853" y="792773"/>
            <a:ext cx="921990" cy="738900"/>
          </a:xfrm>
          <a:prstGeom prst="rect">
            <a:avLst/>
          </a:prstGeom>
          <a:noFill/>
          <a:ln>
            <a:noFill/>
          </a:ln>
        </p:spPr>
      </p:pic>
      <p:sp>
        <p:nvSpPr>
          <p:cNvPr id="525" name="Google Shape;525;p80"/>
          <p:cNvSpPr txBox="1"/>
          <p:nvPr/>
        </p:nvSpPr>
        <p:spPr>
          <a:xfrm>
            <a:off x="4365900" y="1487306"/>
            <a:ext cx="1174200" cy="237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F0000"/>
                </a:solidFill>
                <a:latin typeface="Arial"/>
                <a:ea typeface="Arial"/>
                <a:cs typeface="Arial"/>
                <a:sym typeface="Arial"/>
              </a:rPr>
              <a:t>Host business</a:t>
            </a:r>
            <a:endParaRPr sz="1100" b="1" i="0" u="none" strike="noStrike" cap="none">
              <a:solidFill>
                <a:srgbClr val="FF0000"/>
              </a:solidFill>
              <a:latin typeface="Arial"/>
              <a:ea typeface="Arial"/>
              <a:cs typeface="Arial"/>
              <a:sym typeface="Arial"/>
            </a:endParaRPr>
          </a:p>
        </p:txBody>
      </p:sp>
      <p:sp>
        <p:nvSpPr>
          <p:cNvPr id="526" name="Google Shape;526;p80"/>
          <p:cNvSpPr txBox="1"/>
          <p:nvPr/>
        </p:nvSpPr>
        <p:spPr>
          <a:xfrm>
            <a:off x="5566050" y="1487306"/>
            <a:ext cx="1352400" cy="237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FF"/>
                </a:solidFill>
                <a:latin typeface="Arial"/>
                <a:ea typeface="Arial"/>
                <a:cs typeface="Arial"/>
                <a:sym typeface="Arial"/>
              </a:rPr>
              <a:t>Education partner</a:t>
            </a:r>
            <a:endParaRPr sz="1100" b="1" i="0" u="none" strike="noStrike" cap="none">
              <a:solidFill>
                <a:srgbClr val="0000FF"/>
              </a:solidFill>
              <a:latin typeface="Arial"/>
              <a:ea typeface="Arial"/>
              <a:cs typeface="Arial"/>
              <a:sym typeface="Arial"/>
            </a:endParaRPr>
          </a:p>
        </p:txBody>
      </p:sp>
      <p:sp>
        <p:nvSpPr>
          <p:cNvPr id="527" name="Google Shape;527;p80"/>
          <p:cNvSpPr txBox="1"/>
          <p:nvPr/>
        </p:nvSpPr>
        <p:spPr>
          <a:xfrm>
            <a:off x="6937650" y="1487306"/>
            <a:ext cx="2097600" cy="237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9900FF"/>
                </a:solidFill>
                <a:latin typeface="Arial"/>
                <a:ea typeface="Arial"/>
                <a:cs typeface="Arial"/>
                <a:sym typeface="Arial"/>
              </a:rPr>
              <a:t>Employment agency partner</a:t>
            </a:r>
            <a:endParaRPr sz="1100" b="1" i="0" u="none" strike="noStrike" cap="none">
              <a:solidFill>
                <a:srgbClr val="9900FF"/>
              </a:solidFill>
              <a:latin typeface="Arial"/>
              <a:ea typeface="Arial"/>
              <a:cs typeface="Arial"/>
              <a:sym typeface="Arial"/>
            </a:endParaRPr>
          </a:p>
        </p:txBody>
      </p:sp>
      <p:sp>
        <p:nvSpPr>
          <p:cNvPr id="528" name="Google Shape;528;p80"/>
          <p:cNvSpPr txBox="1"/>
          <p:nvPr/>
        </p:nvSpPr>
        <p:spPr>
          <a:xfrm>
            <a:off x="7439550" y="4717300"/>
            <a:ext cx="160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Wehman et al., (2020)</a:t>
            </a:r>
            <a:endParaRPr sz="11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8" name="Google Shape;538;p81"/>
          <p:cNvSpPr txBox="1">
            <a:spLocks noGrp="1"/>
          </p:cNvSpPr>
          <p:nvPr>
            <p:ph type="title" idx="4294967295"/>
          </p:nvPr>
        </p:nvSpPr>
        <p:spPr>
          <a:xfrm>
            <a:off x="246375" y="196250"/>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2600" b="1">
                <a:solidFill>
                  <a:schemeClr val="dk2"/>
                </a:solidFill>
              </a:rPr>
              <a:t>Mackenzie’s training for employment</a:t>
            </a:r>
            <a:endParaRPr sz="2600" b="1">
              <a:solidFill>
                <a:schemeClr val="dk2"/>
              </a:solidFill>
            </a:endParaRPr>
          </a:p>
        </p:txBody>
      </p:sp>
      <p:sp>
        <p:nvSpPr>
          <p:cNvPr id="535" name="Google Shape;535;p81"/>
          <p:cNvSpPr txBox="1"/>
          <p:nvPr/>
        </p:nvSpPr>
        <p:spPr>
          <a:xfrm>
            <a:off x="393225" y="711425"/>
            <a:ext cx="6368100" cy="100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dirty="0"/>
              <a:t>As she started the Project SEARCH program, Mackenzie knew she liked helping people. </a:t>
            </a:r>
            <a:endParaRPr sz="1000" dirty="0"/>
          </a:p>
          <a:p>
            <a:pPr marL="0" lvl="0" indent="0" algn="l" rtl="0">
              <a:lnSpc>
                <a:spcPct val="115000"/>
              </a:lnSpc>
              <a:spcBef>
                <a:spcPts val="1200"/>
              </a:spcBef>
              <a:spcAft>
                <a:spcPts val="0"/>
              </a:spcAft>
              <a:buNone/>
            </a:pPr>
            <a:r>
              <a:rPr lang="en" sz="1000" dirty="0"/>
              <a:t>She learns well through repetition as her intellectual disability affects her reading and writing skills.</a:t>
            </a:r>
            <a:endParaRPr sz="1000" dirty="0"/>
          </a:p>
          <a:p>
            <a:pPr marL="0" lvl="0" indent="0" algn="l" rtl="0">
              <a:lnSpc>
                <a:spcPct val="115000"/>
              </a:lnSpc>
              <a:spcBef>
                <a:spcPts val="1200"/>
              </a:spcBef>
              <a:spcAft>
                <a:spcPts val="800"/>
              </a:spcAft>
              <a:buNone/>
            </a:pPr>
            <a:r>
              <a:rPr lang="en" sz="1000" dirty="0"/>
              <a:t>She progressively built marketable skills across 3 internships.</a:t>
            </a:r>
            <a:endParaRPr sz="2000" dirty="0">
              <a:solidFill>
                <a:schemeClr val="dk1"/>
              </a:solidFill>
            </a:endParaRPr>
          </a:p>
        </p:txBody>
      </p:sp>
      <p:pic>
        <p:nvPicPr>
          <p:cNvPr id="536" name="Google Shape;536;p81" descr="The photo shows Mackenzie (right) in hospital scrubs with her skills trainer Declan (left) also in scrubs."/>
          <p:cNvPicPr preferRelativeResize="0"/>
          <p:nvPr/>
        </p:nvPicPr>
        <p:blipFill>
          <a:blip r:embed="rId3">
            <a:alphaModFix/>
          </a:blip>
          <a:stretch>
            <a:fillRect/>
          </a:stretch>
        </p:blipFill>
        <p:spPr>
          <a:xfrm>
            <a:off x="6589950" y="121250"/>
            <a:ext cx="2554050" cy="1825150"/>
          </a:xfrm>
          <a:prstGeom prst="rect">
            <a:avLst/>
          </a:prstGeom>
          <a:noFill/>
          <a:ln>
            <a:noFill/>
          </a:ln>
        </p:spPr>
      </p:pic>
      <p:sp>
        <p:nvSpPr>
          <p:cNvPr id="2" name="Google Shape;505;p80">
            <a:extLst>
              <a:ext uri="{FF2B5EF4-FFF2-40B4-BE49-F238E27FC236}">
                <a16:creationId xmlns:a16="http://schemas.microsoft.com/office/drawing/2014/main" id="{989BACB8-B394-E389-64FB-7872AAAA353C}"/>
              </a:ext>
              <a:ext uri="{C183D7F6-B498-43B3-948B-1728B52AA6E4}">
                <adec:decorative xmlns:adec="http://schemas.microsoft.com/office/drawing/2017/decorative" val="1"/>
              </a:ext>
            </a:extLst>
          </p:cNvPr>
          <p:cNvSpPr/>
          <p:nvPr/>
        </p:nvSpPr>
        <p:spPr>
          <a:xfrm>
            <a:off x="8088267" y="2128240"/>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506;p80">
            <a:extLst>
              <a:ext uri="{FF2B5EF4-FFF2-40B4-BE49-F238E27FC236}">
                <a16:creationId xmlns:a16="http://schemas.microsoft.com/office/drawing/2014/main" id="{B4B1AF74-11B9-C313-5D41-68AEC703F4F0}"/>
              </a:ext>
              <a:ext uri="{C183D7F6-B498-43B3-948B-1728B52AA6E4}">
                <adec:decorative xmlns:adec="http://schemas.microsoft.com/office/drawing/2017/decorative" val="1"/>
              </a:ext>
            </a:extLst>
          </p:cNvPr>
          <p:cNvSpPr/>
          <p:nvPr/>
        </p:nvSpPr>
        <p:spPr>
          <a:xfrm>
            <a:off x="7972677" y="1989028"/>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Google Shape;507;p80">
            <a:extLst>
              <a:ext uri="{FF2B5EF4-FFF2-40B4-BE49-F238E27FC236}">
                <a16:creationId xmlns:a16="http://schemas.microsoft.com/office/drawing/2014/main" id="{E226942D-4881-35EB-7635-D434293BCA96}"/>
              </a:ext>
              <a:ext uri="{C183D7F6-B498-43B3-948B-1728B52AA6E4}">
                <adec:decorative xmlns:adec="http://schemas.microsoft.com/office/drawing/2017/decorative" val="1"/>
              </a:ext>
            </a:extLst>
          </p:cNvPr>
          <p:cNvSpPr/>
          <p:nvPr/>
        </p:nvSpPr>
        <p:spPr>
          <a:xfrm>
            <a:off x="7337102" y="2057978"/>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508;p80">
            <a:extLst>
              <a:ext uri="{FF2B5EF4-FFF2-40B4-BE49-F238E27FC236}">
                <a16:creationId xmlns:a16="http://schemas.microsoft.com/office/drawing/2014/main" id="{39FE56F2-8DCD-4864-2F38-AFBC3ED4AFC0}"/>
              </a:ext>
              <a:ext uri="{C183D7F6-B498-43B3-948B-1728B52AA6E4}">
                <adec:decorative xmlns:adec="http://schemas.microsoft.com/office/drawing/2017/decorative" val="1"/>
              </a:ext>
            </a:extLst>
          </p:cNvPr>
          <p:cNvSpPr/>
          <p:nvPr/>
        </p:nvSpPr>
        <p:spPr>
          <a:xfrm>
            <a:off x="8484104" y="3667603"/>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509;p80">
            <a:extLst>
              <a:ext uri="{FF2B5EF4-FFF2-40B4-BE49-F238E27FC236}">
                <a16:creationId xmlns:a16="http://schemas.microsoft.com/office/drawing/2014/main" id="{464F35E6-8BD0-7631-CDF0-A4CFD303AAD2}"/>
              </a:ext>
              <a:ext uri="{C183D7F6-B498-43B3-948B-1728B52AA6E4}">
                <adec:decorative xmlns:adec="http://schemas.microsoft.com/office/drawing/2017/decorative" val="1"/>
              </a:ext>
            </a:extLst>
          </p:cNvPr>
          <p:cNvSpPr/>
          <p:nvPr/>
        </p:nvSpPr>
        <p:spPr>
          <a:xfrm>
            <a:off x="8090551" y="2256047"/>
            <a:ext cx="455400" cy="4485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514;p80">
            <a:extLst>
              <a:ext uri="{FF2B5EF4-FFF2-40B4-BE49-F238E27FC236}">
                <a16:creationId xmlns:a16="http://schemas.microsoft.com/office/drawing/2014/main" id="{8BCC37DB-1005-E452-2050-07A310A25E51}"/>
              </a:ext>
              <a:ext uri="{C183D7F6-B498-43B3-948B-1728B52AA6E4}">
                <adec:decorative xmlns:adec="http://schemas.microsoft.com/office/drawing/2017/decorative" val="1"/>
              </a:ext>
            </a:extLst>
          </p:cNvPr>
          <p:cNvSpPr/>
          <p:nvPr/>
        </p:nvSpPr>
        <p:spPr>
          <a:xfrm>
            <a:off x="1978301" y="3296028"/>
            <a:ext cx="455400" cy="4485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515;p80">
            <a:extLst>
              <a:ext uri="{FF2B5EF4-FFF2-40B4-BE49-F238E27FC236}">
                <a16:creationId xmlns:a16="http://schemas.microsoft.com/office/drawing/2014/main" id="{D1C7C36E-4342-45C1-8084-43F15959F74E}"/>
              </a:ext>
              <a:ext uri="{C183D7F6-B498-43B3-948B-1728B52AA6E4}">
                <adec:decorative xmlns:adec="http://schemas.microsoft.com/office/drawing/2017/decorative" val="1"/>
              </a:ext>
            </a:extLst>
          </p:cNvPr>
          <p:cNvSpPr/>
          <p:nvPr/>
        </p:nvSpPr>
        <p:spPr>
          <a:xfrm>
            <a:off x="611324" y="2002514"/>
            <a:ext cx="455400" cy="4485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516;p80">
            <a:extLst>
              <a:ext uri="{FF2B5EF4-FFF2-40B4-BE49-F238E27FC236}">
                <a16:creationId xmlns:a16="http://schemas.microsoft.com/office/drawing/2014/main" id="{4B2653B3-97D9-8891-CCF8-5F6ACF1369E1}"/>
              </a:ext>
            </a:extLst>
          </p:cNvPr>
          <p:cNvSpPr/>
          <p:nvPr/>
        </p:nvSpPr>
        <p:spPr>
          <a:xfrm>
            <a:off x="572637" y="2390271"/>
            <a:ext cx="1406100" cy="13542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Internship 1: Hospital Daycare</a:t>
            </a:r>
            <a:endParaRPr/>
          </a:p>
        </p:txBody>
      </p:sp>
      <p:sp>
        <p:nvSpPr>
          <p:cNvPr id="63" name="Google Shape;570;p80">
            <a:extLst>
              <a:ext uri="{FF2B5EF4-FFF2-40B4-BE49-F238E27FC236}">
                <a16:creationId xmlns:a16="http://schemas.microsoft.com/office/drawing/2014/main" id="{6B34F797-2647-5722-220B-8F321259FCC7}"/>
              </a:ext>
            </a:extLst>
          </p:cNvPr>
          <p:cNvSpPr txBox="1"/>
          <p:nvPr/>
        </p:nvSpPr>
        <p:spPr>
          <a:xfrm>
            <a:off x="152400" y="3915878"/>
            <a:ext cx="1656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Job coaching</a:t>
            </a:r>
            <a:endParaRPr sz="1000">
              <a:solidFill>
                <a:schemeClr val="dk1"/>
              </a:solidFill>
            </a:endParaRPr>
          </a:p>
          <a:p>
            <a:pPr marL="0" lvl="0" indent="0" algn="l" rtl="0">
              <a:spcBef>
                <a:spcPts val="0"/>
              </a:spcBef>
              <a:spcAft>
                <a:spcPts val="0"/>
              </a:spcAft>
              <a:buNone/>
            </a:pPr>
            <a:r>
              <a:rPr lang="en" sz="1000">
                <a:solidFill>
                  <a:schemeClr val="dk1"/>
                </a:solidFill>
              </a:rPr>
              <a:t>Mentorship</a:t>
            </a:r>
            <a:endParaRPr sz="1000">
              <a:solidFill>
                <a:schemeClr val="dk1"/>
              </a:solidFill>
            </a:endParaRPr>
          </a:p>
          <a:p>
            <a:pPr marL="0" lvl="0" indent="0" algn="l" rtl="0">
              <a:spcBef>
                <a:spcPts val="0"/>
              </a:spcBef>
              <a:spcAft>
                <a:spcPts val="0"/>
              </a:spcAft>
              <a:buNone/>
            </a:pPr>
            <a:r>
              <a:rPr lang="en" sz="1000">
                <a:solidFill>
                  <a:schemeClr val="dk1"/>
                </a:solidFill>
              </a:rPr>
              <a:t>Early employment skills</a:t>
            </a:r>
            <a:endParaRPr sz="1000">
              <a:solidFill>
                <a:schemeClr val="dk1"/>
              </a:solidFill>
            </a:endParaRPr>
          </a:p>
          <a:p>
            <a:pPr marL="0" lvl="0" indent="0" algn="l" rtl="0">
              <a:spcBef>
                <a:spcPts val="0"/>
              </a:spcBef>
              <a:spcAft>
                <a:spcPts val="0"/>
              </a:spcAft>
              <a:buNone/>
            </a:pPr>
            <a:r>
              <a:rPr lang="en" sz="1000">
                <a:solidFill>
                  <a:schemeClr val="dk1"/>
                </a:solidFill>
              </a:rPr>
              <a:t>Reflection</a:t>
            </a:r>
            <a:endParaRPr sz="1000">
              <a:solidFill>
                <a:schemeClr val="dk1"/>
              </a:solidFill>
            </a:endParaRPr>
          </a:p>
        </p:txBody>
      </p:sp>
      <p:sp>
        <p:nvSpPr>
          <p:cNvPr id="10" name="Google Shape;517;p80">
            <a:extLst>
              <a:ext uri="{FF2B5EF4-FFF2-40B4-BE49-F238E27FC236}">
                <a16:creationId xmlns:a16="http://schemas.microsoft.com/office/drawing/2014/main" id="{FA26EF7F-FCA0-CA7B-F975-6A83837333F1}"/>
              </a:ext>
              <a:ext uri="{C183D7F6-B498-43B3-948B-1728B52AA6E4}">
                <adec:decorative xmlns:adec="http://schemas.microsoft.com/office/drawing/2017/decorative" val="1"/>
              </a:ext>
            </a:extLst>
          </p:cNvPr>
          <p:cNvSpPr/>
          <p:nvPr/>
        </p:nvSpPr>
        <p:spPr>
          <a:xfrm>
            <a:off x="1808270" y="2390271"/>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518;p80">
            <a:extLst>
              <a:ext uri="{FF2B5EF4-FFF2-40B4-BE49-F238E27FC236}">
                <a16:creationId xmlns:a16="http://schemas.microsoft.com/office/drawing/2014/main" id="{9D7E3DBA-AC71-633F-EB88-1E2A38A966B0}"/>
              </a:ext>
              <a:ext uri="{C183D7F6-B498-43B3-948B-1728B52AA6E4}">
                <adec:decorative xmlns:adec="http://schemas.microsoft.com/office/drawing/2017/decorative" val="1"/>
              </a:ext>
            </a:extLst>
          </p:cNvPr>
          <p:cNvSpPr/>
          <p:nvPr/>
        </p:nvSpPr>
        <p:spPr>
          <a:xfrm>
            <a:off x="1330869" y="2179515"/>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519;p80">
            <a:extLst>
              <a:ext uri="{FF2B5EF4-FFF2-40B4-BE49-F238E27FC236}">
                <a16:creationId xmlns:a16="http://schemas.microsoft.com/office/drawing/2014/main" id="{F7EA6995-045C-5E7F-244F-8312432BCDDB}"/>
              </a:ext>
              <a:ext uri="{C183D7F6-B498-43B3-948B-1728B52AA6E4}">
                <adec:decorative xmlns:adec="http://schemas.microsoft.com/office/drawing/2017/decorative" val="1"/>
              </a:ext>
            </a:extLst>
          </p:cNvPr>
          <p:cNvSpPr/>
          <p:nvPr/>
        </p:nvSpPr>
        <p:spPr>
          <a:xfrm>
            <a:off x="1600490" y="3639358"/>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520;p80">
            <a:extLst>
              <a:ext uri="{FF2B5EF4-FFF2-40B4-BE49-F238E27FC236}">
                <a16:creationId xmlns:a16="http://schemas.microsoft.com/office/drawing/2014/main" id="{2E202C3A-F227-7D17-A977-C5EDE7CAA918}"/>
              </a:ext>
              <a:ext uri="{C183D7F6-B498-43B3-948B-1728B52AA6E4}">
                <adec:decorative xmlns:adec="http://schemas.microsoft.com/office/drawing/2017/decorative" val="1"/>
              </a:ext>
            </a:extLst>
          </p:cNvPr>
          <p:cNvSpPr/>
          <p:nvPr/>
        </p:nvSpPr>
        <p:spPr>
          <a:xfrm>
            <a:off x="673103" y="2562856"/>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521;p80">
            <a:extLst>
              <a:ext uri="{FF2B5EF4-FFF2-40B4-BE49-F238E27FC236}">
                <a16:creationId xmlns:a16="http://schemas.microsoft.com/office/drawing/2014/main" id="{D58EA88F-0130-9D13-F547-148CA6A95E2B}"/>
              </a:ext>
              <a:ext uri="{C183D7F6-B498-43B3-948B-1728B52AA6E4}">
                <adec:decorative xmlns:adec="http://schemas.microsoft.com/office/drawing/2017/decorative" val="1"/>
              </a:ext>
            </a:extLst>
          </p:cNvPr>
          <p:cNvSpPr/>
          <p:nvPr/>
        </p:nvSpPr>
        <p:spPr>
          <a:xfrm>
            <a:off x="3825003" y="3231846"/>
            <a:ext cx="455400" cy="4485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522;p80">
            <a:extLst>
              <a:ext uri="{FF2B5EF4-FFF2-40B4-BE49-F238E27FC236}">
                <a16:creationId xmlns:a16="http://schemas.microsoft.com/office/drawing/2014/main" id="{57311254-03B8-40A2-950E-67D49A2EB422}"/>
              </a:ext>
            </a:extLst>
          </p:cNvPr>
          <p:cNvSpPr/>
          <p:nvPr/>
        </p:nvSpPr>
        <p:spPr>
          <a:xfrm>
            <a:off x="2710443" y="2431290"/>
            <a:ext cx="1406100" cy="13542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Internship 2: Hospital School</a:t>
            </a:r>
            <a:endParaRPr/>
          </a:p>
        </p:txBody>
      </p:sp>
      <p:sp>
        <p:nvSpPr>
          <p:cNvPr id="513" name="Google Shape;572;p80">
            <a:extLst>
              <a:ext uri="{FF2B5EF4-FFF2-40B4-BE49-F238E27FC236}">
                <a16:creationId xmlns:a16="http://schemas.microsoft.com/office/drawing/2014/main" id="{E39526CE-04A1-C545-C690-1A799A0861BF}"/>
              </a:ext>
            </a:extLst>
          </p:cNvPr>
          <p:cNvSpPr txBox="1"/>
          <p:nvPr/>
        </p:nvSpPr>
        <p:spPr>
          <a:xfrm>
            <a:off x="2311201" y="3963128"/>
            <a:ext cx="1656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Job coaching</a:t>
            </a:r>
            <a:endParaRPr sz="1000">
              <a:solidFill>
                <a:schemeClr val="dk1"/>
              </a:solidFill>
            </a:endParaRPr>
          </a:p>
          <a:p>
            <a:pPr marL="0" lvl="0" indent="0" algn="l" rtl="0">
              <a:spcBef>
                <a:spcPts val="0"/>
              </a:spcBef>
              <a:spcAft>
                <a:spcPts val="0"/>
              </a:spcAft>
              <a:buNone/>
            </a:pPr>
            <a:r>
              <a:rPr lang="en" sz="1000">
                <a:solidFill>
                  <a:schemeClr val="dk1"/>
                </a:solidFill>
              </a:rPr>
              <a:t>Mentorship</a:t>
            </a:r>
            <a:endParaRPr sz="1000">
              <a:solidFill>
                <a:schemeClr val="dk1"/>
              </a:solidFill>
            </a:endParaRPr>
          </a:p>
          <a:p>
            <a:pPr marL="0" lvl="0" indent="0" algn="l" rtl="0">
              <a:spcBef>
                <a:spcPts val="0"/>
              </a:spcBef>
              <a:spcAft>
                <a:spcPts val="0"/>
              </a:spcAft>
              <a:buNone/>
            </a:pPr>
            <a:r>
              <a:rPr lang="en" sz="1000">
                <a:solidFill>
                  <a:schemeClr val="dk1"/>
                </a:solidFill>
              </a:rPr>
              <a:t>Early employment skills</a:t>
            </a:r>
            <a:endParaRPr sz="1000">
              <a:solidFill>
                <a:schemeClr val="dk1"/>
              </a:solidFill>
            </a:endParaRPr>
          </a:p>
          <a:p>
            <a:pPr marL="0" lvl="0" indent="0" algn="l" rtl="0">
              <a:spcBef>
                <a:spcPts val="0"/>
              </a:spcBef>
              <a:spcAft>
                <a:spcPts val="0"/>
              </a:spcAft>
              <a:buNone/>
            </a:pPr>
            <a:r>
              <a:rPr lang="en" sz="1000">
                <a:solidFill>
                  <a:schemeClr val="dk1"/>
                </a:solidFill>
              </a:rPr>
              <a:t>Reflection</a:t>
            </a:r>
            <a:endParaRPr sz="1000">
              <a:solidFill>
                <a:schemeClr val="dk1"/>
              </a:solidFill>
            </a:endParaRPr>
          </a:p>
          <a:p>
            <a:pPr marL="0" lvl="0" indent="0" algn="l" rtl="0">
              <a:spcBef>
                <a:spcPts val="0"/>
              </a:spcBef>
              <a:spcAft>
                <a:spcPts val="0"/>
              </a:spcAft>
              <a:buNone/>
            </a:pPr>
            <a:r>
              <a:rPr lang="en" sz="1000">
                <a:solidFill>
                  <a:schemeClr val="dk1"/>
                </a:solidFill>
              </a:rPr>
              <a:t>Generalization</a:t>
            </a:r>
            <a:endParaRPr sz="1000">
              <a:solidFill>
                <a:schemeClr val="dk1"/>
              </a:solidFill>
            </a:endParaRPr>
          </a:p>
        </p:txBody>
      </p:sp>
      <p:sp>
        <p:nvSpPr>
          <p:cNvPr id="16" name="Google Shape;523;p80">
            <a:extLst>
              <a:ext uri="{FF2B5EF4-FFF2-40B4-BE49-F238E27FC236}">
                <a16:creationId xmlns:a16="http://schemas.microsoft.com/office/drawing/2014/main" id="{46038F04-D7AD-F2F0-0CDB-D0FF24D474CE}"/>
              </a:ext>
              <a:ext uri="{C183D7F6-B498-43B3-948B-1728B52AA6E4}">
                <adec:decorative xmlns:adec="http://schemas.microsoft.com/office/drawing/2017/decorative" val="1"/>
              </a:ext>
            </a:extLst>
          </p:cNvPr>
          <p:cNvSpPr/>
          <p:nvPr/>
        </p:nvSpPr>
        <p:spPr>
          <a:xfrm>
            <a:off x="3524768" y="1949003"/>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524;p80">
            <a:extLst>
              <a:ext uri="{FF2B5EF4-FFF2-40B4-BE49-F238E27FC236}">
                <a16:creationId xmlns:a16="http://schemas.microsoft.com/office/drawing/2014/main" id="{F726AE0C-3C68-3481-C353-0C297ABFBB08}"/>
              </a:ext>
              <a:ext uri="{C183D7F6-B498-43B3-948B-1728B52AA6E4}">
                <adec:decorative xmlns:adec="http://schemas.microsoft.com/office/drawing/2017/decorative" val="1"/>
              </a:ext>
            </a:extLst>
          </p:cNvPr>
          <p:cNvSpPr/>
          <p:nvPr/>
        </p:nvSpPr>
        <p:spPr>
          <a:xfrm>
            <a:off x="2710443" y="3627571"/>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525;p80">
            <a:extLst>
              <a:ext uri="{FF2B5EF4-FFF2-40B4-BE49-F238E27FC236}">
                <a16:creationId xmlns:a16="http://schemas.microsoft.com/office/drawing/2014/main" id="{8C0C8961-0AFC-57BB-6FA8-2B1A8D83BB64}"/>
              </a:ext>
              <a:ext uri="{C183D7F6-B498-43B3-948B-1728B52AA6E4}">
                <adec:decorative xmlns:adec="http://schemas.microsoft.com/office/drawing/2017/decorative" val="1"/>
              </a:ext>
            </a:extLst>
          </p:cNvPr>
          <p:cNvSpPr/>
          <p:nvPr/>
        </p:nvSpPr>
        <p:spPr>
          <a:xfrm>
            <a:off x="3902579" y="2487660"/>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526;p80">
            <a:extLst>
              <a:ext uri="{FF2B5EF4-FFF2-40B4-BE49-F238E27FC236}">
                <a16:creationId xmlns:a16="http://schemas.microsoft.com/office/drawing/2014/main" id="{A4F9F06D-6A15-99DD-DF2C-090276960137}"/>
              </a:ext>
              <a:ext uri="{C183D7F6-B498-43B3-948B-1728B52AA6E4}">
                <adec:decorative xmlns:adec="http://schemas.microsoft.com/office/drawing/2017/decorative" val="1"/>
              </a:ext>
            </a:extLst>
          </p:cNvPr>
          <p:cNvSpPr/>
          <p:nvPr/>
        </p:nvSpPr>
        <p:spPr>
          <a:xfrm>
            <a:off x="3468675" y="2220535"/>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527;p80">
            <a:extLst>
              <a:ext uri="{FF2B5EF4-FFF2-40B4-BE49-F238E27FC236}">
                <a16:creationId xmlns:a16="http://schemas.microsoft.com/office/drawing/2014/main" id="{F9ACF017-7D4B-F0A9-AD7C-C889B758D3B7}"/>
              </a:ext>
              <a:ext uri="{C183D7F6-B498-43B3-948B-1728B52AA6E4}">
                <adec:decorative xmlns:adec="http://schemas.microsoft.com/office/drawing/2017/decorative" val="1"/>
              </a:ext>
            </a:extLst>
          </p:cNvPr>
          <p:cNvSpPr/>
          <p:nvPr/>
        </p:nvSpPr>
        <p:spPr>
          <a:xfrm>
            <a:off x="3137295" y="1832778"/>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528;p80">
            <a:extLst>
              <a:ext uri="{FF2B5EF4-FFF2-40B4-BE49-F238E27FC236}">
                <a16:creationId xmlns:a16="http://schemas.microsoft.com/office/drawing/2014/main" id="{665775FF-F227-D3F9-648C-3B2F84624326}"/>
              </a:ext>
              <a:ext uri="{C183D7F6-B498-43B3-948B-1728B52AA6E4}">
                <adec:decorative xmlns:adec="http://schemas.microsoft.com/office/drawing/2017/decorative" val="1"/>
              </a:ext>
            </a:extLst>
          </p:cNvPr>
          <p:cNvSpPr/>
          <p:nvPr/>
        </p:nvSpPr>
        <p:spPr>
          <a:xfrm>
            <a:off x="3738296" y="3680378"/>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529;p80">
            <a:extLst>
              <a:ext uri="{FF2B5EF4-FFF2-40B4-BE49-F238E27FC236}">
                <a16:creationId xmlns:a16="http://schemas.microsoft.com/office/drawing/2014/main" id="{73E04B8B-3A2E-A774-1F21-692EA53ED598}"/>
              </a:ext>
              <a:ext uri="{C183D7F6-B498-43B3-948B-1728B52AA6E4}">
                <adec:decorative xmlns:adec="http://schemas.microsoft.com/office/drawing/2017/decorative" val="1"/>
              </a:ext>
            </a:extLst>
          </p:cNvPr>
          <p:cNvSpPr/>
          <p:nvPr/>
        </p:nvSpPr>
        <p:spPr>
          <a:xfrm>
            <a:off x="2810909" y="2603876"/>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530;p80">
            <a:extLst>
              <a:ext uri="{FF2B5EF4-FFF2-40B4-BE49-F238E27FC236}">
                <a16:creationId xmlns:a16="http://schemas.microsoft.com/office/drawing/2014/main" id="{BA127D32-7578-9FD1-C234-E978C66E700E}"/>
              </a:ext>
              <a:ext uri="{C183D7F6-B498-43B3-948B-1728B52AA6E4}">
                <adec:decorative xmlns:adec="http://schemas.microsoft.com/office/drawing/2017/decorative" val="1"/>
              </a:ext>
            </a:extLst>
          </p:cNvPr>
          <p:cNvSpPr/>
          <p:nvPr/>
        </p:nvSpPr>
        <p:spPr>
          <a:xfrm>
            <a:off x="2803592" y="2159759"/>
            <a:ext cx="455400" cy="4485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531;p80">
            <a:extLst>
              <a:ext uri="{FF2B5EF4-FFF2-40B4-BE49-F238E27FC236}">
                <a16:creationId xmlns:a16="http://schemas.microsoft.com/office/drawing/2014/main" id="{C74FD4DA-C128-0B4C-E9C9-B2CBBA14679A}"/>
              </a:ext>
              <a:ext uri="{C183D7F6-B498-43B3-948B-1728B52AA6E4}">
                <adec:decorative xmlns:adec="http://schemas.microsoft.com/office/drawing/2017/decorative" val="1"/>
              </a:ext>
            </a:extLst>
          </p:cNvPr>
          <p:cNvSpPr/>
          <p:nvPr/>
        </p:nvSpPr>
        <p:spPr>
          <a:xfrm>
            <a:off x="5919312" y="3231846"/>
            <a:ext cx="455400" cy="4485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532;p80">
            <a:extLst>
              <a:ext uri="{FF2B5EF4-FFF2-40B4-BE49-F238E27FC236}">
                <a16:creationId xmlns:a16="http://schemas.microsoft.com/office/drawing/2014/main" id="{76C97DBF-1065-5AA2-2707-62D703F1C765}"/>
              </a:ext>
            </a:extLst>
          </p:cNvPr>
          <p:cNvSpPr/>
          <p:nvPr/>
        </p:nvSpPr>
        <p:spPr>
          <a:xfrm>
            <a:off x="4804753" y="2431290"/>
            <a:ext cx="1406100" cy="13542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Internship 3: Hospital Patient Transport</a:t>
            </a:r>
            <a:endParaRPr/>
          </a:p>
        </p:txBody>
      </p:sp>
      <p:sp>
        <p:nvSpPr>
          <p:cNvPr id="515" name="Google Shape;574;p80">
            <a:extLst>
              <a:ext uri="{FF2B5EF4-FFF2-40B4-BE49-F238E27FC236}">
                <a16:creationId xmlns:a16="http://schemas.microsoft.com/office/drawing/2014/main" id="{217AD0C6-ACFA-3AE3-757C-361748E4C708}"/>
              </a:ext>
            </a:extLst>
          </p:cNvPr>
          <p:cNvSpPr txBox="1"/>
          <p:nvPr/>
        </p:nvSpPr>
        <p:spPr>
          <a:xfrm>
            <a:off x="4291676" y="3954053"/>
            <a:ext cx="1656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Job coaching</a:t>
            </a:r>
            <a:endParaRPr sz="1000">
              <a:solidFill>
                <a:schemeClr val="dk1"/>
              </a:solidFill>
            </a:endParaRPr>
          </a:p>
          <a:p>
            <a:pPr marL="0" lvl="0" indent="0" algn="l" rtl="0">
              <a:spcBef>
                <a:spcPts val="0"/>
              </a:spcBef>
              <a:spcAft>
                <a:spcPts val="0"/>
              </a:spcAft>
              <a:buNone/>
            </a:pPr>
            <a:r>
              <a:rPr lang="en" sz="1000">
                <a:solidFill>
                  <a:schemeClr val="dk1"/>
                </a:solidFill>
              </a:rPr>
              <a:t>Mentorship</a:t>
            </a:r>
            <a:endParaRPr sz="1000">
              <a:solidFill>
                <a:schemeClr val="dk1"/>
              </a:solidFill>
            </a:endParaRPr>
          </a:p>
          <a:p>
            <a:pPr marL="0" lvl="0" indent="0" algn="l" rtl="0">
              <a:spcBef>
                <a:spcPts val="0"/>
              </a:spcBef>
              <a:spcAft>
                <a:spcPts val="0"/>
              </a:spcAft>
              <a:buNone/>
            </a:pPr>
            <a:r>
              <a:rPr lang="en" sz="1000">
                <a:solidFill>
                  <a:schemeClr val="dk1"/>
                </a:solidFill>
              </a:rPr>
              <a:t>Reflection</a:t>
            </a:r>
            <a:endParaRPr sz="1000">
              <a:solidFill>
                <a:schemeClr val="dk1"/>
              </a:solidFill>
            </a:endParaRPr>
          </a:p>
          <a:p>
            <a:pPr marL="0" lvl="0" indent="0" algn="l" rtl="0">
              <a:spcBef>
                <a:spcPts val="0"/>
              </a:spcBef>
              <a:spcAft>
                <a:spcPts val="0"/>
              </a:spcAft>
              <a:buNone/>
            </a:pPr>
            <a:r>
              <a:rPr lang="en" sz="1000">
                <a:solidFill>
                  <a:schemeClr val="dk1"/>
                </a:solidFill>
              </a:rPr>
              <a:t>Generalization</a:t>
            </a:r>
            <a:endParaRPr sz="1000">
              <a:solidFill>
                <a:schemeClr val="dk1"/>
              </a:solidFill>
            </a:endParaRPr>
          </a:p>
          <a:p>
            <a:pPr marL="0" lvl="0" indent="0" algn="l" rtl="0">
              <a:spcBef>
                <a:spcPts val="0"/>
              </a:spcBef>
              <a:spcAft>
                <a:spcPts val="0"/>
              </a:spcAft>
              <a:buNone/>
            </a:pPr>
            <a:r>
              <a:rPr lang="en" sz="1000">
                <a:solidFill>
                  <a:schemeClr val="dk1"/>
                </a:solidFill>
              </a:rPr>
              <a:t>Employment Supports</a:t>
            </a:r>
            <a:endParaRPr sz="1000">
              <a:solidFill>
                <a:schemeClr val="dk1"/>
              </a:solidFill>
            </a:endParaRPr>
          </a:p>
        </p:txBody>
      </p:sp>
      <p:sp>
        <p:nvSpPr>
          <p:cNvPr id="26" name="Google Shape;533;p80">
            <a:extLst>
              <a:ext uri="{FF2B5EF4-FFF2-40B4-BE49-F238E27FC236}">
                <a16:creationId xmlns:a16="http://schemas.microsoft.com/office/drawing/2014/main" id="{D58BEAC2-C827-7AE7-8A5E-1959E4491DB3}"/>
              </a:ext>
              <a:ext uri="{C183D7F6-B498-43B3-948B-1728B52AA6E4}">
                <adec:decorative xmlns:adec="http://schemas.microsoft.com/office/drawing/2017/decorative" val="1"/>
              </a:ext>
            </a:extLst>
          </p:cNvPr>
          <p:cNvSpPr/>
          <p:nvPr/>
        </p:nvSpPr>
        <p:spPr>
          <a:xfrm>
            <a:off x="5619077" y="1949003"/>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 name="Google Shape;534;p80">
            <a:extLst>
              <a:ext uri="{FF2B5EF4-FFF2-40B4-BE49-F238E27FC236}">
                <a16:creationId xmlns:a16="http://schemas.microsoft.com/office/drawing/2014/main" id="{9EA168A3-DB95-D42F-9A5E-B54520C29B17}"/>
              </a:ext>
              <a:ext uri="{C183D7F6-B498-43B3-948B-1728B52AA6E4}">
                <adec:decorative xmlns:adec="http://schemas.microsoft.com/office/drawing/2017/decorative" val="1"/>
              </a:ext>
            </a:extLst>
          </p:cNvPr>
          <p:cNvSpPr/>
          <p:nvPr/>
        </p:nvSpPr>
        <p:spPr>
          <a:xfrm>
            <a:off x="4804753" y="3627571"/>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 name="Google Shape;535;p80">
            <a:extLst>
              <a:ext uri="{FF2B5EF4-FFF2-40B4-BE49-F238E27FC236}">
                <a16:creationId xmlns:a16="http://schemas.microsoft.com/office/drawing/2014/main" id="{CD4FD526-134F-6F7B-2BED-214E34C79826}"/>
              </a:ext>
              <a:ext uri="{C183D7F6-B498-43B3-948B-1728B52AA6E4}">
                <adec:decorative xmlns:adec="http://schemas.microsoft.com/office/drawing/2017/decorative" val="1"/>
              </a:ext>
            </a:extLst>
          </p:cNvPr>
          <p:cNvSpPr/>
          <p:nvPr/>
        </p:nvSpPr>
        <p:spPr>
          <a:xfrm>
            <a:off x="5996888" y="2487660"/>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 name="Google Shape;536;p80">
            <a:extLst>
              <a:ext uri="{FF2B5EF4-FFF2-40B4-BE49-F238E27FC236}">
                <a16:creationId xmlns:a16="http://schemas.microsoft.com/office/drawing/2014/main" id="{39C09E18-9F26-4FB7-63DD-161E76D2AD21}"/>
              </a:ext>
              <a:ext uri="{C183D7F6-B498-43B3-948B-1728B52AA6E4}">
                <adec:decorative xmlns:adec="http://schemas.microsoft.com/office/drawing/2017/decorative" val="1"/>
              </a:ext>
            </a:extLst>
          </p:cNvPr>
          <p:cNvSpPr/>
          <p:nvPr/>
        </p:nvSpPr>
        <p:spPr>
          <a:xfrm>
            <a:off x="5562984" y="2220535"/>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 name="Google Shape;537;p80">
            <a:extLst>
              <a:ext uri="{FF2B5EF4-FFF2-40B4-BE49-F238E27FC236}">
                <a16:creationId xmlns:a16="http://schemas.microsoft.com/office/drawing/2014/main" id="{C93D324C-309D-B71B-4282-84FC26B1BCEB}"/>
              </a:ext>
              <a:ext uri="{C183D7F6-B498-43B3-948B-1728B52AA6E4}">
                <adec:decorative xmlns:adec="http://schemas.microsoft.com/office/drawing/2017/decorative" val="1"/>
              </a:ext>
            </a:extLst>
          </p:cNvPr>
          <p:cNvSpPr/>
          <p:nvPr/>
        </p:nvSpPr>
        <p:spPr>
          <a:xfrm>
            <a:off x="5231604" y="1832778"/>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538;p80">
            <a:extLst>
              <a:ext uri="{FF2B5EF4-FFF2-40B4-BE49-F238E27FC236}">
                <a16:creationId xmlns:a16="http://schemas.microsoft.com/office/drawing/2014/main" id="{F64943A7-5055-8AEE-08A0-7AD75B1F661F}"/>
              </a:ext>
              <a:ext uri="{C183D7F6-B498-43B3-948B-1728B52AA6E4}">
                <adec:decorative xmlns:adec="http://schemas.microsoft.com/office/drawing/2017/decorative" val="1"/>
              </a:ext>
            </a:extLst>
          </p:cNvPr>
          <p:cNvSpPr/>
          <p:nvPr/>
        </p:nvSpPr>
        <p:spPr>
          <a:xfrm>
            <a:off x="5832605" y="3680378"/>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 name="Google Shape;539;p80">
            <a:extLst>
              <a:ext uri="{FF2B5EF4-FFF2-40B4-BE49-F238E27FC236}">
                <a16:creationId xmlns:a16="http://schemas.microsoft.com/office/drawing/2014/main" id="{394D9D7A-CEA9-7F9F-1423-3E0F2E0A159E}"/>
              </a:ext>
              <a:ext uri="{C183D7F6-B498-43B3-948B-1728B52AA6E4}">
                <adec:decorative xmlns:adec="http://schemas.microsoft.com/office/drawing/2017/decorative" val="1"/>
              </a:ext>
            </a:extLst>
          </p:cNvPr>
          <p:cNvSpPr/>
          <p:nvPr/>
        </p:nvSpPr>
        <p:spPr>
          <a:xfrm>
            <a:off x="4905218" y="2603876"/>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 name="Google Shape;540;p80">
            <a:extLst>
              <a:ext uri="{FF2B5EF4-FFF2-40B4-BE49-F238E27FC236}">
                <a16:creationId xmlns:a16="http://schemas.microsoft.com/office/drawing/2014/main" id="{539416B6-997B-D2AB-7039-E44EA54C9D37}"/>
              </a:ext>
              <a:ext uri="{C183D7F6-B498-43B3-948B-1728B52AA6E4}">
                <adec:decorative xmlns:adec="http://schemas.microsoft.com/office/drawing/2017/decorative" val="1"/>
              </a:ext>
            </a:extLst>
          </p:cNvPr>
          <p:cNvSpPr/>
          <p:nvPr/>
        </p:nvSpPr>
        <p:spPr>
          <a:xfrm>
            <a:off x="4897901" y="2159759"/>
            <a:ext cx="455400" cy="4485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541;p80">
            <a:extLst>
              <a:ext uri="{FF2B5EF4-FFF2-40B4-BE49-F238E27FC236}">
                <a16:creationId xmlns:a16="http://schemas.microsoft.com/office/drawing/2014/main" id="{102DD431-FB02-96CB-95A0-81DE489C32EC}"/>
              </a:ext>
              <a:ext uri="{C183D7F6-B498-43B3-948B-1728B52AA6E4}">
                <adec:decorative xmlns:adec="http://schemas.microsoft.com/office/drawing/2017/decorative" val="1"/>
              </a:ext>
            </a:extLst>
          </p:cNvPr>
          <p:cNvSpPr/>
          <p:nvPr/>
        </p:nvSpPr>
        <p:spPr>
          <a:xfrm>
            <a:off x="4910946" y="3533804"/>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542;p80">
            <a:extLst>
              <a:ext uri="{FF2B5EF4-FFF2-40B4-BE49-F238E27FC236}">
                <a16:creationId xmlns:a16="http://schemas.microsoft.com/office/drawing/2014/main" id="{AFD17FD6-712E-DAE7-B107-8BCD1E1CBBAE}"/>
              </a:ext>
              <a:ext uri="{C183D7F6-B498-43B3-948B-1728B52AA6E4}">
                <adec:decorative xmlns:adec="http://schemas.microsoft.com/office/drawing/2017/decorative" val="1"/>
              </a:ext>
            </a:extLst>
          </p:cNvPr>
          <p:cNvSpPr/>
          <p:nvPr/>
        </p:nvSpPr>
        <p:spPr>
          <a:xfrm>
            <a:off x="5948194" y="3627571"/>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 name="Google Shape;543;p80">
            <a:extLst>
              <a:ext uri="{FF2B5EF4-FFF2-40B4-BE49-F238E27FC236}">
                <a16:creationId xmlns:a16="http://schemas.microsoft.com/office/drawing/2014/main" id="{8B9BC0A8-385D-0F46-25BC-26E5C4B10E55}"/>
              </a:ext>
              <a:ext uri="{C183D7F6-B498-43B3-948B-1728B52AA6E4}">
                <adec:decorative xmlns:adec="http://schemas.microsoft.com/office/drawing/2017/decorative" val="1"/>
              </a:ext>
            </a:extLst>
          </p:cNvPr>
          <p:cNvSpPr/>
          <p:nvPr/>
        </p:nvSpPr>
        <p:spPr>
          <a:xfrm>
            <a:off x="5140046" y="2013362"/>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 name="Google Shape;544;p80">
            <a:extLst>
              <a:ext uri="{FF2B5EF4-FFF2-40B4-BE49-F238E27FC236}">
                <a16:creationId xmlns:a16="http://schemas.microsoft.com/office/drawing/2014/main" id="{88107851-E856-F762-AE5E-FB30F43E8B61}"/>
              </a:ext>
              <a:ext uri="{C183D7F6-B498-43B3-948B-1728B52AA6E4}">
                <adec:decorative xmlns:adec="http://schemas.microsoft.com/office/drawing/2017/decorative" val="1"/>
              </a:ext>
            </a:extLst>
          </p:cNvPr>
          <p:cNvSpPr/>
          <p:nvPr/>
        </p:nvSpPr>
        <p:spPr>
          <a:xfrm>
            <a:off x="5734667" y="2088215"/>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 name="Google Shape;545;p80">
            <a:extLst>
              <a:ext uri="{FF2B5EF4-FFF2-40B4-BE49-F238E27FC236}">
                <a16:creationId xmlns:a16="http://schemas.microsoft.com/office/drawing/2014/main" id="{BB4215FE-4E99-151D-D5ED-91C4EAC2CD71}"/>
              </a:ext>
              <a:ext uri="{C183D7F6-B498-43B3-948B-1728B52AA6E4}">
                <adec:decorative xmlns:adec="http://schemas.microsoft.com/office/drawing/2017/decorative" val="1"/>
              </a:ext>
            </a:extLst>
          </p:cNvPr>
          <p:cNvSpPr/>
          <p:nvPr/>
        </p:nvSpPr>
        <p:spPr>
          <a:xfrm>
            <a:off x="4528100" y="3046642"/>
            <a:ext cx="455400" cy="4485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546;p80">
            <a:extLst>
              <a:ext uri="{FF2B5EF4-FFF2-40B4-BE49-F238E27FC236}">
                <a16:creationId xmlns:a16="http://schemas.microsoft.com/office/drawing/2014/main" id="{077C849C-6621-C438-52FF-64F9B559361D}"/>
              </a:ext>
              <a:ext uri="{C183D7F6-B498-43B3-948B-1728B52AA6E4}">
                <adec:decorative xmlns:adec="http://schemas.microsoft.com/office/drawing/2017/decorative" val="1"/>
              </a:ext>
            </a:extLst>
          </p:cNvPr>
          <p:cNvSpPr/>
          <p:nvPr/>
        </p:nvSpPr>
        <p:spPr>
          <a:xfrm>
            <a:off x="2233043" y="2850316"/>
            <a:ext cx="455400" cy="448500"/>
          </a:xfrm>
          <a:prstGeom prst="mathPlus">
            <a:avLst>
              <a:gd name="adj1" fmla="val 23520"/>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 name="Google Shape;547;p80">
            <a:extLst>
              <a:ext uri="{FF2B5EF4-FFF2-40B4-BE49-F238E27FC236}">
                <a16:creationId xmlns:a16="http://schemas.microsoft.com/office/drawing/2014/main" id="{5E7512B9-6DC2-4A38-822C-2889605618AB}"/>
              </a:ext>
              <a:ext uri="{C183D7F6-B498-43B3-948B-1728B52AA6E4}">
                <adec:decorative xmlns:adec="http://schemas.microsoft.com/office/drawing/2017/decorative" val="1"/>
              </a:ext>
            </a:extLst>
          </p:cNvPr>
          <p:cNvSpPr/>
          <p:nvPr/>
        </p:nvSpPr>
        <p:spPr>
          <a:xfrm>
            <a:off x="4137835" y="2843150"/>
            <a:ext cx="455400" cy="448500"/>
          </a:xfrm>
          <a:prstGeom prst="mathPlus">
            <a:avLst>
              <a:gd name="adj1" fmla="val 23520"/>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 name="Google Shape;548;p80">
            <a:extLst>
              <a:ext uri="{FF2B5EF4-FFF2-40B4-BE49-F238E27FC236}">
                <a16:creationId xmlns:a16="http://schemas.microsoft.com/office/drawing/2014/main" id="{D965066E-FE04-5744-56EE-666606AA1010}"/>
              </a:ext>
              <a:ext uri="{C183D7F6-B498-43B3-948B-1728B52AA6E4}">
                <adec:decorative xmlns:adec="http://schemas.microsoft.com/office/drawing/2017/decorative" val="1"/>
              </a:ext>
            </a:extLst>
          </p:cNvPr>
          <p:cNvSpPr/>
          <p:nvPr/>
        </p:nvSpPr>
        <p:spPr>
          <a:xfrm>
            <a:off x="6501724" y="2954167"/>
            <a:ext cx="393900" cy="311700"/>
          </a:xfrm>
          <a:prstGeom prst="rightArrow">
            <a:avLst>
              <a:gd name="adj1" fmla="val 50000"/>
              <a:gd name="adj2" fmla="val 50000"/>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 name="Google Shape;549;p80">
            <a:extLst>
              <a:ext uri="{FF2B5EF4-FFF2-40B4-BE49-F238E27FC236}">
                <a16:creationId xmlns:a16="http://schemas.microsoft.com/office/drawing/2014/main" id="{65EE1292-E3BE-614A-33DB-D572FA6916DE}"/>
              </a:ext>
              <a:ext uri="{C183D7F6-B498-43B3-948B-1728B52AA6E4}">
                <adec:decorative xmlns:adec="http://schemas.microsoft.com/office/drawing/2017/decorative" val="1"/>
              </a:ext>
            </a:extLst>
          </p:cNvPr>
          <p:cNvSpPr/>
          <p:nvPr/>
        </p:nvSpPr>
        <p:spPr>
          <a:xfrm>
            <a:off x="8272912" y="3271871"/>
            <a:ext cx="455400" cy="4485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 name="Google Shape;550;p80">
            <a:extLst>
              <a:ext uri="{FF2B5EF4-FFF2-40B4-BE49-F238E27FC236}">
                <a16:creationId xmlns:a16="http://schemas.microsoft.com/office/drawing/2014/main" id="{AADBC584-0ABC-6B52-9E62-034E15D2856F}"/>
              </a:ext>
            </a:extLst>
          </p:cNvPr>
          <p:cNvSpPr/>
          <p:nvPr/>
        </p:nvSpPr>
        <p:spPr>
          <a:xfrm>
            <a:off x="7158353" y="2471315"/>
            <a:ext cx="1406100" cy="13542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Paid Work: Hospital Patient Transport</a:t>
            </a:r>
            <a:endParaRPr/>
          </a:p>
        </p:txBody>
      </p:sp>
      <p:sp>
        <p:nvSpPr>
          <p:cNvPr id="61" name="Google Shape;568;p80">
            <a:extLst>
              <a:ext uri="{FF2B5EF4-FFF2-40B4-BE49-F238E27FC236}">
                <a16:creationId xmlns:a16="http://schemas.microsoft.com/office/drawing/2014/main" id="{6641C459-073F-6B62-4BF0-67DE69194011}"/>
              </a:ext>
            </a:extLst>
          </p:cNvPr>
          <p:cNvSpPr txBox="1"/>
          <p:nvPr/>
        </p:nvSpPr>
        <p:spPr>
          <a:xfrm>
            <a:off x="6649375" y="3931328"/>
            <a:ext cx="2859900" cy="923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en" sz="1200">
                <a:solidFill>
                  <a:schemeClr val="dk1"/>
                </a:solidFill>
              </a:rPr>
              <a:t>Average of 25 hours/week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Part of a union</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Earns above min wage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In hospital pension plan</a:t>
            </a:r>
            <a:endParaRPr sz="1200">
              <a:solidFill>
                <a:schemeClr val="dk1"/>
              </a:solidFill>
            </a:endParaRPr>
          </a:p>
        </p:txBody>
      </p:sp>
      <p:sp>
        <p:nvSpPr>
          <p:cNvPr id="44" name="Google Shape;551;p80">
            <a:extLst>
              <a:ext uri="{FF2B5EF4-FFF2-40B4-BE49-F238E27FC236}">
                <a16:creationId xmlns:a16="http://schemas.microsoft.com/office/drawing/2014/main" id="{804117B4-3F08-D551-38E8-768664951BF9}"/>
              </a:ext>
              <a:ext uri="{C183D7F6-B498-43B3-948B-1728B52AA6E4}">
                <adec:decorative xmlns:adec="http://schemas.microsoft.com/office/drawing/2017/decorative" val="1"/>
              </a:ext>
            </a:extLst>
          </p:cNvPr>
          <p:cNvSpPr/>
          <p:nvPr/>
        </p:nvSpPr>
        <p:spPr>
          <a:xfrm>
            <a:off x="7158353" y="3667596"/>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 name="Google Shape;552;p80">
            <a:extLst>
              <a:ext uri="{FF2B5EF4-FFF2-40B4-BE49-F238E27FC236}">
                <a16:creationId xmlns:a16="http://schemas.microsoft.com/office/drawing/2014/main" id="{F9F6EC79-1953-AA49-CE1C-9093998B5742}"/>
              </a:ext>
              <a:ext uri="{C183D7F6-B498-43B3-948B-1728B52AA6E4}">
                <adec:decorative xmlns:adec="http://schemas.microsoft.com/office/drawing/2017/decorative" val="1"/>
              </a:ext>
            </a:extLst>
          </p:cNvPr>
          <p:cNvSpPr/>
          <p:nvPr/>
        </p:nvSpPr>
        <p:spPr>
          <a:xfrm>
            <a:off x="8350488" y="2527685"/>
            <a:ext cx="213300" cy="2109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 name="Google Shape;553;p80">
            <a:extLst>
              <a:ext uri="{FF2B5EF4-FFF2-40B4-BE49-F238E27FC236}">
                <a16:creationId xmlns:a16="http://schemas.microsoft.com/office/drawing/2014/main" id="{164D7C86-65D7-6936-A300-E8D3E5E574DC}"/>
              </a:ext>
              <a:ext uri="{C183D7F6-B498-43B3-948B-1728B52AA6E4}">
                <adec:decorative xmlns:adec="http://schemas.microsoft.com/office/drawing/2017/decorative" val="1"/>
              </a:ext>
            </a:extLst>
          </p:cNvPr>
          <p:cNvSpPr/>
          <p:nvPr/>
        </p:nvSpPr>
        <p:spPr>
          <a:xfrm>
            <a:off x="7916584" y="2260560"/>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 name="Google Shape;554;p80">
            <a:extLst>
              <a:ext uri="{FF2B5EF4-FFF2-40B4-BE49-F238E27FC236}">
                <a16:creationId xmlns:a16="http://schemas.microsoft.com/office/drawing/2014/main" id="{97F71523-B64A-DA68-D2D9-7D3351044FC7}"/>
              </a:ext>
              <a:ext uri="{C183D7F6-B498-43B3-948B-1728B52AA6E4}">
                <adec:decorative xmlns:adec="http://schemas.microsoft.com/office/drawing/2017/decorative" val="1"/>
              </a:ext>
            </a:extLst>
          </p:cNvPr>
          <p:cNvSpPr/>
          <p:nvPr/>
        </p:nvSpPr>
        <p:spPr>
          <a:xfrm>
            <a:off x="7586917" y="1949003"/>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555;p80">
            <a:extLst>
              <a:ext uri="{FF2B5EF4-FFF2-40B4-BE49-F238E27FC236}">
                <a16:creationId xmlns:a16="http://schemas.microsoft.com/office/drawing/2014/main" id="{F286EAA1-B46E-4601-9070-48857402DE08}"/>
              </a:ext>
              <a:ext uri="{C183D7F6-B498-43B3-948B-1728B52AA6E4}">
                <adec:decorative xmlns:adec="http://schemas.microsoft.com/office/drawing/2017/decorative" val="1"/>
              </a:ext>
            </a:extLst>
          </p:cNvPr>
          <p:cNvSpPr/>
          <p:nvPr/>
        </p:nvSpPr>
        <p:spPr>
          <a:xfrm>
            <a:off x="8186205" y="3720403"/>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 name="Google Shape;556;p80">
            <a:extLst>
              <a:ext uri="{FF2B5EF4-FFF2-40B4-BE49-F238E27FC236}">
                <a16:creationId xmlns:a16="http://schemas.microsoft.com/office/drawing/2014/main" id="{491CFF4D-E60D-8BE8-C297-ADA6D99142A1}"/>
              </a:ext>
              <a:ext uri="{C183D7F6-B498-43B3-948B-1728B52AA6E4}">
                <adec:decorative xmlns:adec="http://schemas.microsoft.com/office/drawing/2017/decorative" val="1"/>
              </a:ext>
            </a:extLst>
          </p:cNvPr>
          <p:cNvSpPr/>
          <p:nvPr/>
        </p:nvSpPr>
        <p:spPr>
          <a:xfrm>
            <a:off x="7258818" y="2643901"/>
            <a:ext cx="213300" cy="210900"/>
          </a:xfrm>
          <a:prstGeom prst="ellipse">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 name="Google Shape;557;p80">
            <a:extLst>
              <a:ext uri="{FF2B5EF4-FFF2-40B4-BE49-F238E27FC236}">
                <a16:creationId xmlns:a16="http://schemas.microsoft.com/office/drawing/2014/main" id="{BE418CC5-24D7-BE43-985C-9FF7CD2B1066}"/>
              </a:ext>
              <a:ext uri="{C183D7F6-B498-43B3-948B-1728B52AA6E4}">
                <adec:decorative xmlns:adec="http://schemas.microsoft.com/office/drawing/2017/decorative" val="1"/>
              </a:ext>
            </a:extLst>
          </p:cNvPr>
          <p:cNvSpPr/>
          <p:nvPr/>
        </p:nvSpPr>
        <p:spPr>
          <a:xfrm>
            <a:off x="7251501" y="2199784"/>
            <a:ext cx="455400" cy="448500"/>
          </a:xfrm>
          <a:prstGeom prst="ellipse">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 name="Google Shape;558;p80">
            <a:extLst>
              <a:ext uri="{FF2B5EF4-FFF2-40B4-BE49-F238E27FC236}">
                <a16:creationId xmlns:a16="http://schemas.microsoft.com/office/drawing/2014/main" id="{EC3CB1F6-B271-94D2-7510-2E4BC3BE64CC}"/>
              </a:ext>
              <a:ext uri="{C183D7F6-B498-43B3-948B-1728B52AA6E4}">
                <adec:decorative xmlns:adec="http://schemas.microsoft.com/office/drawing/2017/decorative" val="1"/>
              </a:ext>
            </a:extLst>
          </p:cNvPr>
          <p:cNvSpPr/>
          <p:nvPr/>
        </p:nvSpPr>
        <p:spPr>
          <a:xfrm>
            <a:off x="7264546" y="3573829"/>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 name="Google Shape;559;p80">
            <a:extLst>
              <a:ext uri="{FF2B5EF4-FFF2-40B4-BE49-F238E27FC236}">
                <a16:creationId xmlns:a16="http://schemas.microsoft.com/office/drawing/2014/main" id="{CC7290E4-0ECA-4B25-7D5E-F14633AB7C69}"/>
              </a:ext>
              <a:ext uri="{C183D7F6-B498-43B3-948B-1728B52AA6E4}">
                <adec:decorative xmlns:adec="http://schemas.microsoft.com/office/drawing/2017/decorative" val="1"/>
              </a:ext>
            </a:extLst>
          </p:cNvPr>
          <p:cNvSpPr/>
          <p:nvPr/>
        </p:nvSpPr>
        <p:spPr>
          <a:xfrm>
            <a:off x="8301794" y="3667596"/>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 name="Google Shape;560;p80">
            <a:extLst>
              <a:ext uri="{FF2B5EF4-FFF2-40B4-BE49-F238E27FC236}">
                <a16:creationId xmlns:a16="http://schemas.microsoft.com/office/drawing/2014/main" id="{5FC42512-840B-70FA-4639-0D2F7A44EFBF}"/>
              </a:ext>
              <a:ext uri="{C183D7F6-B498-43B3-948B-1728B52AA6E4}">
                <adec:decorative xmlns:adec="http://schemas.microsoft.com/office/drawing/2017/decorative" val="1"/>
              </a:ext>
            </a:extLst>
          </p:cNvPr>
          <p:cNvSpPr/>
          <p:nvPr/>
        </p:nvSpPr>
        <p:spPr>
          <a:xfrm>
            <a:off x="7493646" y="2053387"/>
            <a:ext cx="213300" cy="2109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561;p80">
            <a:extLst>
              <a:ext uri="{FF2B5EF4-FFF2-40B4-BE49-F238E27FC236}">
                <a16:creationId xmlns:a16="http://schemas.microsoft.com/office/drawing/2014/main" id="{08842B2D-AC45-D68A-6AEF-0E44B55C731B}"/>
              </a:ext>
              <a:ext uri="{C183D7F6-B498-43B3-948B-1728B52AA6E4}">
                <adec:decorative xmlns:adec="http://schemas.microsoft.com/office/drawing/2017/decorative" val="1"/>
              </a:ext>
            </a:extLst>
          </p:cNvPr>
          <p:cNvSpPr/>
          <p:nvPr/>
        </p:nvSpPr>
        <p:spPr>
          <a:xfrm>
            <a:off x="6881700" y="3086667"/>
            <a:ext cx="455400" cy="448500"/>
          </a:xfrm>
          <a:prstGeom prst="ellipse">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62;p80">
            <a:extLst>
              <a:ext uri="{FF2B5EF4-FFF2-40B4-BE49-F238E27FC236}">
                <a16:creationId xmlns:a16="http://schemas.microsoft.com/office/drawing/2014/main" id="{F1836365-5CB9-A135-A83B-0657CA5A5E3C}"/>
              </a:ext>
              <a:ext uri="{C183D7F6-B498-43B3-948B-1728B52AA6E4}">
                <adec:decorative xmlns:adec="http://schemas.microsoft.com/office/drawing/2017/decorative" val="1"/>
              </a:ext>
            </a:extLst>
          </p:cNvPr>
          <p:cNvSpPr/>
          <p:nvPr/>
        </p:nvSpPr>
        <p:spPr>
          <a:xfrm>
            <a:off x="7132038" y="2486660"/>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3;p80">
            <a:extLst>
              <a:ext uri="{FF2B5EF4-FFF2-40B4-BE49-F238E27FC236}">
                <a16:creationId xmlns:a16="http://schemas.microsoft.com/office/drawing/2014/main" id="{88FF9381-AE90-551D-CD15-DA33C0493D5B}"/>
              </a:ext>
              <a:ext uri="{C183D7F6-B498-43B3-948B-1728B52AA6E4}">
                <adec:decorative xmlns:adec="http://schemas.microsoft.com/office/drawing/2017/decorative" val="1"/>
              </a:ext>
            </a:extLst>
          </p:cNvPr>
          <p:cNvSpPr/>
          <p:nvPr/>
        </p:nvSpPr>
        <p:spPr>
          <a:xfrm>
            <a:off x="7733147" y="2172060"/>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64;p80">
            <a:extLst>
              <a:ext uri="{FF2B5EF4-FFF2-40B4-BE49-F238E27FC236}">
                <a16:creationId xmlns:a16="http://schemas.microsoft.com/office/drawing/2014/main" id="{4533C175-ACA2-82A9-6ADA-B821995DAE5B}"/>
              </a:ext>
              <a:ext uri="{C183D7F6-B498-43B3-948B-1728B52AA6E4}">
                <adec:decorative xmlns:adec="http://schemas.microsoft.com/office/drawing/2017/decorative" val="1"/>
              </a:ext>
            </a:extLst>
          </p:cNvPr>
          <p:cNvSpPr/>
          <p:nvPr/>
        </p:nvSpPr>
        <p:spPr>
          <a:xfrm>
            <a:off x="7836731" y="1989026"/>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65;p80">
            <a:extLst>
              <a:ext uri="{FF2B5EF4-FFF2-40B4-BE49-F238E27FC236}">
                <a16:creationId xmlns:a16="http://schemas.microsoft.com/office/drawing/2014/main" id="{850065B6-CC5A-D115-2F4E-F2D11106D4ED}"/>
              </a:ext>
              <a:ext uri="{C183D7F6-B498-43B3-948B-1728B52AA6E4}">
                <adec:decorative xmlns:adec="http://schemas.microsoft.com/office/drawing/2017/decorative" val="1"/>
              </a:ext>
            </a:extLst>
          </p:cNvPr>
          <p:cNvSpPr/>
          <p:nvPr/>
        </p:nvSpPr>
        <p:spPr>
          <a:xfrm>
            <a:off x="7052746" y="3457612"/>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66;p80">
            <a:extLst>
              <a:ext uri="{FF2B5EF4-FFF2-40B4-BE49-F238E27FC236}">
                <a16:creationId xmlns:a16="http://schemas.microsoft.com/office/drawing/2014/main" id="{C26232DC-7642-BB62-3218-AB56D84314B8}"/>
              </a:ext>
              <a:ext uri="{C183D7F6-B498-43B3-948B-1728B52AA6E4}">
                <adec:decorative xmlns:adec="http://schemas.microsoft.com/office/drawing/2017/decorative" val="1"/>
              </a:ext>
            </a:extLst>
          </p:cNvPr>
          <p:cNvSpPr/>
          <p:nvPr/>
        </p:nvSpPr>
        <p:spPr>
          <a:xfrm>
            <a:off x="7372542" y="3720415"/>
            <a:ext cx="213300" cy="2109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 name="Google Shape;567;p80">
            <a:extLst>
              <a:ext uri="{FF2B5EF4-FFF2-40B4-BE49-F238E27FC236}">
                <a16:creationId xmlns:a16="http://schemas.microsoft.com/office/drawing/2014/main" id="{4AC9D2B7-8DE4-6F51-B73C-E3D5F3E021EB}"/>
              </a:ext>
              <a:ext uri="{C183D7F6-B498-43B3-948B-1728B52AA6E4}">
                <adec:decorative xmlns:adec="http://schemas.microsoft.com/office/drawing/2017/decorative" val="1"/>
              </a:ext>
            </a:extLst>
          </p:cNvPr>
          <p:cNvSpPr/>
          <p:nvPr/>
        </p:nvSpPr>
        <p:spPr>
          <a:xfrm>
            <a:off x="8477575" y="2809567"/>
            <a:ext cx="455400" cy="448500"/>
          </a:xfrm>
          <a:prstGeom prst="ellipse">
            <a:avLst/>
          </a:prstGeom>
          <a:solidFill>
            <a:srgbClr val="B4A7D6"/>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569;p80">
            <a:extLst>
              <a:ext uri="{FF2B5EF4-FFF2-40B4-BE49-F238E27FC236}">
                <a16:creationId xmlns:a16="http://schemas.microsoft.com/office/drawing/2014/main" id="{2E717EB8-2E1D-EBEA-D840-11E57CF206B7}"/>
              </a:ext>
              <a:ext uri="{C183D7F6-B498-43B3-948B-1728B52AA6E4}">
                <adec:decorative xmlns:adec="http://schemas.microsoft.com/office/drawing/2017/decorative" val="1"/>
              </a:ext>
            </a:extLst>
          </p:cNvPr>
          <p:cNvSpPr/>
          <p:nvPr/>
        </p:nvSpPr>
        <p:spPr>
          <a:xfrm rot="5400000" flipH="1">
            <a:off x="958075" y="3800078"/>
            <a:ext cx="451800" cy="494400"/>
          </a:xfrm>
          <a:prstGeom prst="bentArrow">
            <a:avLst>
              <a:gd name="adj1" fmla="val 25000"/>
              <a:gd name="adj2" fmla="val 25000"/>
              <a:gd name="adj3" fmla="val 25000"/>
              <a:gd name="adj4" fmla="val 87500"/>
            </a:avLst>
          </a:prstGeom>
          <a:solidFill>
            <a:srgbClr val="FFE599"/>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71;p80">
            <a:extLst>
              <a:ext uri="{FF2B5EF4-FFF2-40B4-BE49-F238E27FC236}">
                <a16:creationId xmlns:a16="http://schemas.microsoft.com/office/drawing/2014/main" id="{70D270EB-1249-41CE-D6BA-E00968208D09}"/>
              </a:ext>
              <a:ext uri="{C183D7F6-B498-43B3-948B-1728B52AA6E4}">
                <adec:decorative xmlns:adec="http://schemas.microsoft.com/office/drawing/2017/decorative" val="1"/>
              </a:ext>
            </a:extLst>
          </p:cNvPr>
          <p:cNvSpPr/>
          <p:nvPr/>
        </p:nvSpPr>
        <p:spPr>
          <a:xfrm rot="5400000" flipH="1">
            <a:off x="3116863" y="3847316"/>
            <a:ext cx="451800" cy="494400"/>
          </a:xfrm>
          <a:prstGeom prst="bentArrow">
            <a:avLst>
              <a:gd name="adj1" fmla="val 25000"/>
              <a:gd name="adj2" fmla="val 25000"/>
              <a:gd name="adj3" fmla="val 25000"/>
              <a:gd name="adj4" fmla="val 87500"/>
            </a:avLst>
          </a:prstGeom>
          <a:solidFill>
            <a:srgbClr val="B6D7A8"/>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 name="Google Shape;573;p80">
            <a:extLst>
              <a:ext uri="{FF2B5EF4-FFF2-40B4-BE49-F238E27FC236}">
                <a16:creationId xmlns:a16="http://schemas.microsoft.com/office/drawing/2014/main" id="{F807F240-05B7-BFAC-B147-192E7E8C7471}"/>
              </a:ext>
              <a:ext uri="{C183D7F6-B498-43B3-948B-1728B52AA6E4}">
                <adec:decorative xmlns:adec="http://schemas.microsoft.com/office/drawing/2017/decorative" val="1"/>
              </a:ext>
            </a:extLst>
          </p:cNvPr>
          <p:cNvSpPr/>
          <p:nvPr/>
        </p:nvSpPr>
        <p:spPr>
          <a:xfrm rot="5400000" flipH="1">
            <a:off x="5097338" y="3838241"/>
            <a:ext cx="451800" cy="494400"/>
          </a:xfrm>
          <a:prstGeom prst="bentArrow">
            <a:avLst>
              <a:gd name="adj1" fmla="val 25000"/>
              <a:gd name="adj2" fmla="val 25000"/>
              <a:gd name="adj3" fmla="val 25000"/>
              <a:gd name="adj4" fmla="val 87500"/>
            </a:avLst>
          </a:prstGeom>
          <a:solidFill>
            <a:srgbClr val="A4C2F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7" name="Google Shape;537;p81"/>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504" name="Google Shape;504;p79"/>
          <p:cNvSpPr txBox="1">
            <a:spLocks noGrp="1"/>
          </p:cNvSpPr>
          <p:nvPr>
            <p:ph type="title"/>
          </p:nvPr>
        </p:nvSpPr>
        <p:spPr>
          <a:xfrm>
            <a:off x="311700" y="30437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370" b="1" dirty="0">
                <a:solidFill>
                  <a:schemeClr val="dk2"/>
                </a:solidFill>
              </a:rPr>
              <a:t>Braided, sustainable expertise &amp; funding needed</a:t>
            </a:r>
            <a:endParaRPr sz="2370" b="1" dirty="0">
              <a:solidFill>
                <a:schemeClr val="dk2"/>
              </a:solidFill>
            </a:endParaRPr>
          </a:p>
        </p:txBody>
      </p:sp>
      <p:sp>
        <p:nvSpPr>
          <p:cNvPr id="480" name="Google Shape;480;p79"/>
          <p:cNvSpPr txBox="1"/>
          <p:nvPr/>
        </p:nvSpPr>
        <p:spPr>
          <a:xfrm>
            <a:off x="268300" y="835963"/>
            <a:ext cx="754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rPr>
              <a:t>Youth with significant disabilities left behind in current system - inter-sectorial/agency expertise key to success   </a:t>
            </a:r>
            <a:endParaRPr sz="2100">
              <a:solidFill>
                <a:schemeClr val="dk1"/>
              </a:solidFill>
            </a:endParaRPr>
          </a:p>
        </p:txBody>
      </p:sp>
      <p:grpSp>
        <p:nvGrpSpPr>
          <p:cNvPr id="481" name="Google Shape;481;p79">
            <a:extLst>
              <a:ext uri="{C183D7F6-B498-43B3-948B-1728B52AA6E4}">
                <adec:decorative xmlns:adec="http://schemas.microsoft.com/office/drawing/2017/decorative" val="1"/>
              </a:ext>
            </a:extLst>
          </p:cNvPr>
          <p:cNvGrpSpPr/>
          <p:nvPr/>
        </p:nvGrpSpPr>
        <p:grpSpPr>
          <a:xfrm>
            <a:off x="254550" y="1673375"/>
            <a:ext cx="8575500" cy="906900"/>
            <a:chOff x="254550" y="1901975"/>
            <a:chExt cx="8575500" cy="906900"/>
          </a:xfrm>
        </p:grpSpPr>
        <p:sp>
          <p:nvSpPr>
            <p:cNvPr id="482" name="Google Shape;482;p79"/>
            <p:cNvSpPr txBox="1"/>
            <p:nvPr/>
          </p:nvSpPr>
          <p:spPr>
            <a:xfrm>
              <a:off x="254550" y="2018575"/>
              <a:ext cx="1049400" cy="5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Current state</a:t>
              </a:r>
              <a:endParaRPr b="1" dirty="0">
                <a:solidFill>
                  <a:schemeClr val="dk1"/>
                </a:solidFill>
              </a:endParaRPr>
            </a:p>
          </p:txBody>
        </p:sp>
        <p:grpSp>
          <p:nvGrpSpPr>
            <p:cNvPr id="483" name="Google Shape;483;p79"/>
            <p:cNvGrpSpPr/>
            <p:nvPr/>
          </p:nvGrpSpPr>
          <p:grpSpPr>
            <a:xfrm>
              <a:off x="1458300" y="1901975"/>
              <a:ext cx="7371750" cy="906900"/>
              <a:chOff x="1610700" y="2054375"/>
              <a:chExt cx="7371750" cy="906900"/>
            </a:xfrm>
          </p:grpSpPr>
          <p:sp>
            <p:nvSpPr>
              <p:cNvPr id="484" name="Google Shape;484;p79"/>
              <p:cNvSpPr/>
              <p:nvPr/>
            </p:nvSpPr>
            <p:spPr>
              <a:xfrm>
                <a:off x="1610700" y="2175800"/>
                <a:ext cx="1599300" cy="667800"/>
              </a:xfrm>
              <a:prstGeom prst="roundRect">
                <a:avLst>
                  <a:gd name="adj" fmla="val 16667"/>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Education system</a:t>
                </a:r>
                <a:endParaRPr dirty="0">
                  <a:solidFill>
                    <a:schemeClr val="dk1"/>
                  </a:solidFill>
                </a:endParaRPr>
              </a:p>
            </p:txBody>
          </p:sp>
          <p:sp>
            <p:nvSpPr>
              <p:cNvPr id="485" name="Google Shape;485;p79"/>
              <p:cNvSpPr/>
              <p:nvPr/>
            </p:nvSpPr>
            <p:spPr>
              <a:xfrm>
                <a:off x="3976600" y="2175800"/>
                <a:ext cx="1627800" cy="6678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Employment support system</a:t>
                </a:r>
                <a:endParaRPr dirty="0">
                  <a:solidFill>
                    <a:schemeClr val="dk1"/>
                  </a:solidFill>
                </a:endParaRPr>
              </a:p>
            </p:txBody>
          </p:sp>
          <p:sp>
            <p:nvSpPr>
              <p:cNvPr id="486" name="Google Shape;486;p79"/>
              <p:cNvSpPr/>
              <p:nvPr/>
            </p:nvSpPr>
            <p:spPr>
              <a:xfrm>
                <a:off x="6338800" y="2175800"/>
                <a:ext cx="1627800" cy="6678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Developmental disability system</a:t>
                </a:r>
                <a:endParaRPr dirty="0">
                  <a:solidFill>
                    <a:schemeClr val="lt1"/>
                  </a:solidFill>
                </a:endParaRPr>
              </a:p>
            </p:txBody>
          </p:sp>
          <p:sp>
            <p:nvSpPr>
              <p:cNvPr id="487" name="Google Shape;487;p79"/>
              <p:cNvSpPr/>
              <p:nvPr/>
            </p:nvSpPr>
            <p:spPr>
              <a:xfrm>
                <a:off x="3386800" y="2417150"/>
                <a:ext cx="440400" cy="233100"/>
              </a:xfrm>
              <a:prstGeom prst="right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8" name="Google Shape;488;p79"/>
              <p:cNvSpPr/>
              <p:nvPr/>
            </p:nvSpPr>
            <p:spPr>
              <a:xfrm>
                <a:off x="5749000" y="2417150"/>
                <a:ext cx="440400" cy="233100"/>
              </a:xfrm>
              <a:prstGeom prst="right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9" name="Google Shape;489;p79"/>
              <p:cNvSpPr txBox="1"/>
              <p:nvPr/>
            </p:nvSpPr>
            <p:spPr>
              <a:xfrm>
                <a:off x="8542050" y="2054375"/>
                <a:ext cx="4404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solidFill>
                      <a:srgbClr val="FF0000"/>
                    </a:solidFill>
                  </a:rPr>
                  <a:t>X</a:t>
                </a:r>
                <a:endParaRPr sz="4800" b="1" dirty="0">
                  <a:solidFill>
                    <a:srgbClr val="FF0000"/>
                  </a:solidFill>
                </a:endParaRPr>
              </a:p>
            </p:txBody>
          </p:sp>
          <p:sp>
            <p:nvSpPr>
              <p:cNvPr id="490" name="Google Shape;490;p79"/>
              <p:cNvSpPr/>
              <p:nvPr/>
            </p:nvSpPr>
            <p:spPr>
              <a:xfrm>
                <a:off x="8111200" y="2417150"/>
                <a:ext cx="440400" cy="233100"/>
              </a:xfrm>
              <a:prstGeom prst="right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nvGrpSpPr>
          <p:cNvPr id="491" name="Google Shape;491;p79">
            <a:extLst>
              <a:ext uri="{C183D7F6-B498-43B3-948B-1728B52AA6E4}">
                <adec:decorative xmlns:adec="http://schemas.microsoft.com/office/drawing/2017/decorative" val="1"/>
              </a:ext>
            </a:extLst>
          </p:cNvPr>
          <p:cNvGrpSpPr/>
          <p:nvPr/>
        </p:nvGrpSpPr>
        <p:grpSpPr>
          <a:xfrm>
            <a:off x="254550" y="2653738"/>
            <a:ext cx="8737200" cy="2162086"/>
            <a:chOff x="254550" y="2882338"/>
            <a:chExt cx="8737200" cy="2162086"/>
          </a:xfrm>
        </p:grpSpPr>
        <p:cxnSp>
          <p:nvCxnSpPr>
            <p:cNvPr id="492" name="Google Shape;492;p79"/>
            <p:cNvCxnSpPr/>
            <p:nvPr/>
          </p:nvCxnSpPr>
          <p:spPr>
            <a:xfrm rot="10800000" flipH="1">
              <a:off x="2802250" y="4047775"/>
              <a:ext cx="2241300" cy="864600"/>
            </a:xfrm>
            <a:prstGeom prst="straightConnector1">
              <a:avLst/>
            </a:prstGeom>
            <a:noFill/>
            <a:ln w="114300" cap="flat" cmpd="sng">
              <a:solidFill>
                <a:srgbClr val="6AA84F"/>
              </a:solidFill>
              <a:prstDash val="solid"/>
              <a:round/>
              <a:headEnd type="none" w="med" len="med"/>
              <a:tailEnd type="none" w="med" len="med"/>
            </a:ln>
          </p:spPr>
        </p:cxnSp>
        <p:sp>
          <p:nvSpPr>
            <p:cNvPr id="493" name="Google Shape;493;p79"/>
            <p:cNvSpPr txBox="1"/>
            <p:nvPr/>
          </p:nvSpPr>
          <p:spPr>
            <a:xfrm>
              <a:off x="8389650" y="3238650"/>
              <a:ext cx="6021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00B050"/>
                  </a:solidFill>
                </a:rPr>
                <a:t>✔</a:t>
              </a:r>
              <a:endParaRPr sz="4800" b="1">
                <a:solidFill>
                  <a:srgbClr val="00B050"/>
                </a:solidFill>
              </a:endParaRPr>
            </a:p>
          </p:txBody>
        </p:sp>
        <p:sp>
          <p:nvSpPr>
            <p:cNvPr id="494" name="Google Shape;494;p79"/>
            <p:cNvSpPr/>
            <p:nvPr/>
          </p:nvSpPr>
          <p:spPr>
            <a:xfrm>
              <a:off x="7958800" y="3677625"/>
              <a:ext cx="440400" cy="233100"/>
            </a:xfrm>
            <a:prstGeom prst="right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95" name="Google Shape;495;p79"/>
            <p:cNvCxnSpPr/>
            <p:nvPr/>
          </p:nvCxnSpPr>
          <p:spPr>
            <a:xfrm>
              <a:off x="2065200" y="3217100"/>
              <a:ext cx="2785800" cy="453300"/>
            </a:xfrm>
            <a:prstGeom prst="straightConnector1">
              <a:avLst/>
            </a:prstGeom>
            <a:noFill/>
            <a:ln w="114300" cap="flat" cmpd="sng">
              <a:solidFill>
                <a:srgbClr val="D9EAD3"/>
              </a:solidFill>
              <a:prstDash val="solid"/>
              <a:round/>
              <a:headEnd type="none" w="med" len="med"/>
              <a:tailEnd type="none" w="med" len="med"/>
            </a:ln>
          </p:spPr>
        </p:cxnSp>
        <p:sp>
          <p:nvSpPr>
            <p:cNvPr id="496" name="Google Shape;496;p79"/>
            <p:cNvSpPr/>
            <p:nvPr/>
          </p:nvSpPr>
          <p:spPr>
            <a:xfrm>
              <a:off x="1458300" y="2882338"/>
              <a:ext cx="1627800" cy="667800"/>
            </a:xfrm>
            <a:prstGeom prst="roundRect">
              <a:avLst>
                <a:gd name="adj" fmla="val 16667"/>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Education system</a:t>
              </a:r>
              <a:endParaRPr>
                <a:solidFill>
                  <a:schemeClr val="dk1"/>
                </a:solidFill>
              </a:endParaRPr>
            </a:p>
          </p:txBody>
        </p:sp>
        <p:cxnSp>
          <p:nvCxnSpPr>
            <p:cNvPr id="497" name="Google Shape;497;p79"/>
            <p:cNvCxnSpPr>
              <a:endCxn id="498" idx="1"/>
            </p:cNvCxnSpPr>
            <p:nvPr/>
          </p:nvCxnSpPr>
          <p:spPr>
            <a:xfrm rot="10800000" flipH="1">
              <a:off x="2556000" y="3844500"/>
              <a:ext cx="2257500" cy="355200"/>
            </a:xfrm>
            <a:prstGeom prst="straightConnector1">
              <a:avLst/>
            </a:prstGeom>
            <a:noFill/>
            <a:ln w="114300" cap="flat" cmpd="sng">
              <a:solidFill>
                <a:srgbClr val="FFF2CC"/>
              </a:solidFill>
              <a:prstDash val="solid"/>
              <a:round/>
              <a:headEnd type="none" w="med" len="med"/>
              <a:tailEnd type="none" w="med" len="med"/>
            </a:ln>
          </p:spPr>
        </p:cxnSp>
        <p:sp>
          <p:nvSpPr>
            <p:cNvPr id="499" name="Google Shape;499;p79"/>
            <p:cNvSpPr/>
            <p:nvPr/>
          </p:nvSpPr>
          <p:spPr>
            <a:xfrm>
              <a:off x="1449044" y="3623600"/>
              <a:ext cx="1627800" cy="6678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Employment support system</a:t>
              </a:r>
              <a:endParaRPr>
                <a:solidFill>
                  <a:schemeClr val="dk1"/>
                </a:solidFill>
              </a:endParaRPr>
            </a:p>
          </p:txBody>
        </p:sp>
        <p:sp>
          <p:nvSpPr>
            <p:cNvPr id="500" name="Google Shape;500;p79"/>
            <p:cNvSpPr/>
            <p:nvPr/>
          </p:nvSpPr>
          <p:spPr>
            <a:xfrm>
              <a:off x="1458300" y="4376624"/>
              <a:ext cx="1627800" cy="6678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Developmental disability system</a:t>
              </a:r>
              <a:endParaRPr>
                <a:solidFill>
                  <a:schemeClr val="lt1"/>
                </a:solidFill>
              </a:endParaRPr>
            </a:p>
          </p:txBody>
        </p:sp>
        <p:pic>
          <p:nvPicPr>
            <p:cNvPr id="498" name="Google Shape;498;p79" descr="braid"/>
            <p:cNvPicPr preferRelativeResize="0"/>
            <p:nvPr/>
          </p:nvPicPr>
          <p:blipFill rotWithShape="1">
            <a:blip r:embed="rId3">
              <a:alphaModFix/>
            </a:blip>
            <a:srcRect b="71973"/>
            <a:stretch/>
          </p:blipFill>
          <p:spPr>
            <a:xfrm>
              <a:off x="4813500" y="3522825"/>
              <a:ext cx="3000700" cy="643350"/>
            </a:xfrm>
            <a:prstGeom prst="rect">
              <a:avLst/>
            </a:prstGeom>
            <a:noFill/>
            <a:ln>
              <a:noFill/>
            </a:ln>
          </p:spPr>
        </p:pic>
        <p:sp>
          <p:nvSpPr>
            <p:cNvPr id="501" name="Google Shape;501;p79"/>
            <p:cNvSpPr txBox="1"/>
            <p:nvPr/>
          </p:nvSpPr>
          <p:spPr>
            <a:xfrm>
              <a:off x="254550" y="3046500"/>
              <a:ext cx="1049400" cy="15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Braided expertise &amp; funding needed for success</a:t>
              </a:r>
              <a:endParaRPr b="1">
                <a:solidFill>
                  <a:schemeClr val="dk1"/>
                </a:solidFill>
              </a:endParaRPr>
            </a:p>
          </p:txBody>
        </p:sp>
      </p:grpSp>
      <p:sp>
        <p:nvSpPr>
          <p:cNvPr id="502" name="Google Shape;502;p79"/>
          <p:cNvSpPr txBox="1"/>
          <p:nvPr/>
        </p:nvSpPr>
        <p:spPr>
          <a:xfrm>
            <a:off x="7994200" y="2504075"/>
            <a:ext cx="1163400" cy="4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rPr>
              <a:t>Employment outcome?</a:t>
            </a:r>
            <a:endParaRPr sz="1200" b="1">
              <a:solidFill>
                <a:schemeClr val="dk1"/>
              </a:solidFill>
            </a:endParaRPr>
          </a:p>
        </p:txBody>
      </p:sp>
      <p:sp>
        <p:nvSpPr>
          <p:cNvPr id="503" name="Google Shape;503;p79"/>
          <p:cNvSpPr txBox="1"/>
          <p:nvPr/>
        </p:nvSpPr>
        <p:spPr>
          <a:xfrm>
            <a:off x="7439550" y="4717300"/>
            <a:ext cx="160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Wehman et al., (2020)</a:t>
            </a:r>
            <a:endParaRPr sz="11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51" name="Google Shape;551;p82"/>
          <p:cNvSpPr txBox="1">
            <a:spLocks noGrp="1"/>
          </p:cNvSpPr>
          <p:nvPr>
            <p:ph type="title" idx="4294967295"/>
          </p:nvPr>
        </p:nvSpPr>
        <p:spPr>
          <a:xfrm>
            <a:off x="311700" y="30437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2370" b="1" dirty="0">
                <a:solidFill>
                  <a:schemeClr val="dk2"/>
                </a:solidFill>
              </a:rPr>
              <a:t>Resolve sustainability issues to expand access &amp; impact</a:t>
            </a:r>
            <a:endParaRPr sz="2370" b="1" dirty="0">
              <a:solidFill>
                <a:schemeClr val="dk2"/>
              </a:solidFill>
            </a:endParaRPr>
          </a:p>
        </p:txBody>
      </p:sp>
      <p:pic>
        <p:nvPicPr>
          <p:cNvPr id="544" name="Google Shape;544;p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21850" y="1026950"/>
            <a:ext cx="1536150" cy="1536150"/>
          </a:xfrm>
          <a:prstGeom prst="rect">
            <a:avLst/>
          </a:prstGeom>
          <a:noFill/>
          <a:ln>
            <a:noFill/>
          </a:ln>
        </p:spPr>
      </p:pic>
      <p:sp>
        <p:nvSpPr>
          <p:cNvPr id="545" name="Google Shape;545;p82"/>
          <p:cNvSpPr txBox="1"/>
          <p:nvPr/>
        </p:nvSpPr>
        <p:spPr>
          <a:xfrm>
            <a:off x="321850" y="2478850"/>
            <a:ext cx="2705700" cy="213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000" b="1" i="0" u="none" strike="noStrike" cap="none">
                <a:solidFill>
                  <a:srgbClr val="0000FF"/>
                </a:solidFill>
                <a:latin typeface="Arial"/>
                <a:ea typeface="Arial"/>
                <a:cs typeface="Arial"/>
                <a:sym typeface="Arial"/>
              </a:rPr>
              <a:t>Transforming lives</a:t>
            </a:r>
            <a:endParaRPr sz="20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a:p>
          <a:p>
            <a:pPr marL="0" marR="0" lvl="0" indent="0" algn="l" rtl="0">
              <a:lnSpc>
                <a:spcPct val="100000"/>
              </a:lnSpc>
              <a:spcBef>
                <a:spcPts val="0"/>
              </a:spcBef>
              <a:spcAft>
                <a:spcPts val="0"/>
              </a:spcAft>
              <a:buClr>
                <a:srgbClr val="000000"/>
              </a:buClr>
              <a:buSzPts val="2400"/>
              <a:buFont typeface="Arial"/>
              <a:buNone/>
            </a:pPr>
            <a:r>
              <a:rPr lang="en" b="0" i="0" u="none" strike="noStrike" cap="none">
                <a:solidFill>
                  <a:srgbClr val="000000"/>
                </a:solidFill>
                <a:latin typeface="Arial"/>
                <a:ea typeface="Arial"/>
                <a:cs typeface="Arial"/>
                <a:sym typeface="Arial"/>
              </a:rPr>
              <a:t>Income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b="0" i="0" u="none" strike="noStrike" cap="none">
                <a:solidFill>
                  <a:srgbClr val="000000"/>
                </a:solidFill>
                <a:latin typeface="Arial"/>
                <a:ea typeface="Arial"/>
                <a:cs typeface="Arial"/>
                <a:sym typeface="Arial"/>
              </a:rPr>
              <a:t>Social inclusion</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b="0" i="0" u="none" strike="noStrike" cap="none">
                <a:solidFill>
                  <a:srgbClr val="000000"/>
                </a:solidFill>
                <a:latin typeface="Arial"/>
                <a:ea typeface="Arial"/>
                <a:cs typeface="Arial"/>
                <a:sym typeface="Arial"/>
              </a:rPr>
              <a:t>Health &amp; wellbeing</a:t>
            </a:r>
            <a:endParaRPr b="0" i="0" u="none" strike="noStrike" cap="none">
              <a:solidFill>
                <a:srgbClr val="000000"/>
              </a:solidFill>
              <a:latin typeface="Arial"/>
              <a:ea typeface="Arial"/>
              <a:cs typeface="Arial"/>
              <a:sym typeface="Arial"/>
            </a:endParaRPr>
          </a:p>
        </p:txBody>
      </p:sp>
      <p:pic>
        <p:nvPicPr>
          <p:cNvPr id="546" name="Google Shape;546;p82">
            <a:extLst>
              <a:ext uri="{C183D7F6-B498-43B3-948B-1728B52AA6E4}">
                <adec:decorative xmlns:adec="http://schemas.microsoft.com/office/drawing/2017/decorative" val="1"/>
              </a:ext>
            </a:extLst>
          </p:cNvPr>
          <p:cNvPicPr preferRelativeResize="0"/>
          <p:nvPr/>
        </p:nvPicPr>
        <p:blipFill rotWithShape="1">
          <a:blip r:embed="rId4">
            <a:alphaModFix/>
          </a:blip>
          <a:srcRect r="14059" b="19536"/>
          <a:stretch/>
        </p:blipFill>
        <p:spPr>
          <a:xfrm>
            <a:off x="3260425" y="1069025"/>
            <a:ext cx="1793175" cy="1351875"/>
          </a:xfrm>
          <a:prstGeom prst="rect">
            <a:avLst/>
          </a:prstGeom>
          <a:noFill/>
          <a:ln>
            <a:noFill/>
          </a:ln>
        </p:spPr>
      </p:pic>
      <p:pic>
        <p:nvPicPr>
          <p:cNvPr id="547" name="Google Shape;547;p8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418025" y="1181450"/>
            <a:ext cx="1239450" cy="1239450"/>
          </a:xfrm>
          <a:prstGeom prst="rect">
            <a:avLst/>
          </a:prstGeom>
          <a:noFill/>
          <a:ln>
            <a:noFill/>
          </a:ln>
        </p:spPr>
      </p:pic>
      <p:sp>
        <p:nvSpPr>
          <p:cNvPr id="550" name="Google Shape;550;p82"/>
          <p:cNvSpPr txBox="1"/>
          <p:nvPr/>
        </p:nvSpPr>
        <p:spPr>
          <a:xfrm>
            <a:off x="3369850" y="2478850"/>
            <a:ext cx="2407800" cy="16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000" b="1" i="0" u="none" strike="noStrike" cap="none">
                <a:solidFill>
                  <a:srgbClr val="9900FF"/>
                </a:solidFill>
                <a:latin typeface="Arial"/>
                <a:ea typeface="Arial"/>
                <a:cs typeface="Arial"/>
                <a:sym typeface="Arial"/>
              </a:rPr>
              <a:t>Building disability confidence &amp; inclusive workplaces</a:t>
            </a:r>
            <a:endParaRPr sz="2000" b="1" i="0" u="none" strike="noStrike" cap="none">
              <a:solidFill>
                <a:srgbClr val="9900FF"/>
              </a:solidFill>
              <a:latin typeface="Arial"/>
              <a:ea typeface="Arial"/>
              <a:cs typeface="Arial"/>
              <a:sym typeface="Arial"/>
            </a:endParaRPr>
          </a:p>
          <a:p>
            <a:pPr marL="228600" lvl="0" indent="-228600" algn="l" rtl="0">
              <a:lnSpc>
                <a:spcPct val="100000"/>
              </a:lnSpc>
              <a:spcBef>
                <a:spcPts val="0"/>
              </a:spcBef>
              <a:spcAft>
                <a:spcPts val="0"/>
              </a:spcAft>
              <a:buNone/>
            </a:pPr>
            <a:r>
              <a:rPr lang="en">
                <a:solidFill>
                  <a:schemeClr val="dk1"/>
                </a:solidFill>
              </a:rPr>
              <a:t>Diverse workplace</a:t>
            </a:r>
            <a:endParaRPr>
              <a:solidFill>
                <a:schemeClr val="dk1"/>
              </a:solidFill>
            </a:endParaRPr>
          </a:p>
          <a:p>
            <a:pPr marL="228600" lvl="0" indent="-228600" algn="l" rtl="0">
              <a:lnSpc>
                <a:spcPct val="100000"/>
              </a:lnSpc>
              <a:spcBef>
                <a:spcPts val="0"/>
              </a:spcBef>
              <a:spcAft>
                <a:spcPts val="0"/>
              </a:spcAft>
              <a:buNone/>
            </a:pPr>
            <a:r>
              <a:rPr lang="en">
                <a:solidFill>
                  <a:schemeClr val="dk1"/>
                </a:solidFill>
              </a:rPr>
              <a:t>Unique skills</a:t>
            </a:r>
            <a:endParaRPr>
              <a:solidFill>
                <a:schemeClr val="dk1"/>
              </a:solidFill>
            </a:endParaRPr>
          </a:p>
          <a:p>
            <a:pPr marL="228600" lvl="0" indent="-228600" algn="l" rtl="0">
              <a:lnSpc>
                <a:spcPct val="100000"/>
              </a:lnSpc>
              <a:spcBef>
                <a:spcPts val="0"/>
              </a:spcBef>
              <a:spcAft>
                <a:spcPts val="0"/>
              </a:spcAft>
              <a:buNone/>
            </a:pPr>
            <a:r>
              <a:rPr lang="en">
                <a:solidFill>
                  <a:schemeClr val="dk1"/>
                </a:solidFill>
              </a:rPr>
              <a:t>Reduced labour market shortages</a:t>
            </a:r>
            <a:endParaRPr>
              <a:solidFill>
                <a:schemeClr val="dk1"/>
              </a:solidFill>
            </a:endParaRPr>
          </a:p>
        </p:txBody>
      </p:sp>
      <p:sp>
        <p:nvSpPr>
          <p:cNvPr id="548" name="Google Shape;548;p82"/>
          <p:cNvSpPr txBox="1"/>
          <p:nvPr/>
        </p:nvSpPr>
        <p:spPr>
          <a:xfrm>
            <a:off x="6385925" y="2478850"/>
            <a:ext cx="2354100" cy="233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000" b="1">
                <a:solidFill>
                  <a:schemeClr val="accent3"/>
                </a:solidFill>
              </a:rPr>
              <a:t>Societal cost benefit</a:t>
            </a:r>
            <a:endParaRPr sz="2000" b="1">
              <a:solidFill>
                <a:schemeClr val="accent3"/>
              </a:solidFill>
            </a:endParaRPr>
          </a:p>
          <a:p>
            <a:pPr marL="171450" lvl="0" indent="-171450" algn="l" rtl="0">
              <a:lnSpc>
                <a:spcPct val="115000"/>
              </a:lnSpc>
              <a:spcBef>
                <a:spcPts val="1200"/>
              </a:spcBef>
              <a:spcAft>
                <a:spcPts val="0"/>
              </a:spcAft>
              <a:buNone/>
            </a:pPr>
            <a:r>
              <a:rPr lang="en">
                <a:solidFill>
                  <a:schemeClr val="dk1"/>
                </a:solidFill>
              </a:rPr>
              <a:t>Decrease individual lifetime social assistance costs and increase income tax</a:t>
            </a:r>
            <a:endParaRPr baseline="30000">
              <a:solidFill>
                <a:schemeClr val="dk1"/>
              </a:solidFill>
            </a:endParaRPr>
          </a:p>
          <a:p>
            <a:pPr marL="171450" lvl="0" indent="-171450" algn="l" rtl="0">
              <a:lnSpc>
                <a:spcPct val="115000"/>
              </a:lnSpc>
              <a:spcBef>
                <a:spcPts val="1200"/>
              </a:spcBef>
              <a:spcAft>
                <a:spcPts val="1200"/>
              </a:spcAft>
              <a:buNone/>
            </a:pPr>
            <a:r>
              <a:rPr lang="en">
                <a:solidFill>
                  <a:schemeClr val="dk1"/>
                </a:solidFill>
              </a:rPr>
              <a:t>Diverse and inclusive labour force</a:t>
            </a:r>
            <a:endParaRPr>
              <a:solidFill>
                <a:schemeClr val="dk1"/>
              </a:solidFill>
            </a:endParaRPr>
          </a:p>
        </p:txBody>
      </p:sp>
      <p:sp>
        <p:nvSpPr>
          <p:cNvPr id="549" name="Google Shape;549;p82"/>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56"/>
          <p:cNvSpPr txBox="1">
            <a:spLocks noGrp="1"/>
          </p:cNvSpPr>
          <p:nvPr>
            <p:ph type="title"/>
          </p:nvPr>
        </p:nvSpPr>
        <p:spPr>
          <a:xfrm>
            <a:off x="629999" y="270000"/>
            <a:ext cx="8100000" cy="92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Acknowledgements</a:t>
            </a:r>
            <a:endParaRPr b="1" dirty="0">
              <a:solidFill>
                <a:schemeClr val="dk2"/>
              </a:solidFill>
            </a:endParaRPr>
          </a:p>
        </p:txBody>
      </p:sp>
      <p:pic>
        <p:nvPicPr>
          <p:cNvPr id="230" name="Google Shape;230;p56" descr="Seal indicating this work is supported by donors and the Holland Bloorview foundation"/>
          <p:cNvPicPr preferRelativeResize="0"/>
          <p:nvPr/>
        </p:nvPicPr>
        <p:blipFill rotWithShape="1">
          <a:blip r:embed="rId3">
            <a:alphaModFix/>
          </a:blip>
          <a:srcRect/>
          <a:stretch/>
        </p:blipFill>
        <p:spPr>
          <a:xfrm>
            <a:off x="514975" y="2037275"/>
            <a:ext cx="1622475" cy="1624151"/>
          </a:xfrm>
          <a:prstGeom prst="rect">
            <a:avLst/>
          </a:prstGeom>
          <a:noFill/>
          <a:ln>
            <a:noFill/>
          </a:ln>
        </p:spPr>
      </p:pic>
      <p:sp>
        <p:nvSpPr>
          <p:cNvPr id="228" name="Google Shape;228;p56"/>
          <p:cNvSpPr txBox="1">
            <a:spLocks noGrp="1"/>
          </p:cNvSpPr>
          <p:nvPr>
            <p:ph type="body" idx="1"/>
          </p:nvPr>
        </p:nvSpPr>
        <p:spPr>
          <a:xfrm>
            <a:off x="2434575" y="1260000"/>
            <a:ext cx="6295200" cy="2926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sz="1800"/>
              <a:t>The Employment Pathways clinical work is generously funded by donors to Holland Bloorview Kids Rehabilitation Hospital Foundation including the Azrieli Foundation (2022-2027), the RBC Foundation in support of RBC Future Launch (2021-2026), and the Peter Gilgan Foundation (2016-2023).</a:t>
            </a:r>
            <a:endParaRPr sz="1800"/>
          </a:p>
          <a:p>
            <a:pPr marL="0" lvl="0" indent="0" algn="l" rtl="0">
              <a:spcBef>
                <a:spcPts val="800"/>
              </a:spcBef>
              <a:spcAft>
                <a:spcPts val="0"/>
              </a:spcAft>
              <a:buNone/>
            </a:pPr>
            <a:r>
              <a:rPr lang="en" sz="1800"/>
              <a:t>Our research and evaluation work is generously funded by donors to Holland Bloorview Kids Rehabilitation Hospital Foundation including the Azrieli Foundation, as well as funding from the Government of Ontario. </a:t>
            </a:r>
            <a:endParaRPr sz="1800"/>
          </a:p>
        </p:txBody>
      </p:sp>
      <p:pic>
        <p:nvPicPr>
          <p:cNvPr id="232" name="Google Shape;232;p5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40187" y="4428286"/>
            <a:ext cx="984276" cy="811651"/>
          </a:xfrm>
          <a:prstGeom prst="rect">
            <a:avLst/>
          </a:prstGeom>
          <a:noFill/>
          <a:ln>
            <a:noFill/>
          </a:ln>
        </p:spPr>
      </p:pic>
      <p:pic>
        <p:nvPicPr>
          <p:cNvPr id="231" name="Google Shape;231;p5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807175" y="4476750"/>
            <a:ext cx="3145726" cy="440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2" name="Title 1">
            <a:extLst>
              <a:ext uri="{FF2B5EF4-FFF2-40B4-BE49-F238E27FC236}">
                <a16:creationId xmlns:a16="http://schemas.microsoft.com/office/drawing/2014/main" id="{14FEC8CC-B91F-2164-0EF0-8A070E0C53FF}"/>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fontScale="90000"/>
          </a:bodyPr>
          <a:lstStyle/>
          <a:p>
            <a:r>
              <a:rPr lang="en-US" dirty="0"/>
              <a:t>Community and business level: takeaways</a:t>
            </a:r>
          </a:p>
        </p:txBody>
      </p:sp>
      <p:sp>
        <p:nvSpPr>
          <p:cNvPr id="556" name="Google Shape;556;p83"/>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dirty="0"/>
              <a:t>Community &amp; business level: Takeaways</a:t>
            </a:r>
            <a:br>
              <a:rPr lang="en" dirty="0"/>
            </a:br>
            <a:endParaRPr dirty="0"/>
          </a:p>
          <a:p>
            <a:pPr marL="457200" lvl="0" indent="-393700" algn="l" rtl="0">
              <a:spcBef>
                <a:spcPts val="800"/>
              </a:spcBef>
              <a:spcAft>
                <a:spcPts val="0"/>
              </a:spcAft>
              <a:buSzPts val="2600"/>
              <a:buChar char="✓"/>
            </a:pPr>
            <a:r>
              <a:rPr lang="en" sz="2600" b="0" dirty="0"/>
              <a:t>Collaborative </a:t>
            </a:r>
            <a:endParaRPr sz="2600" b="0" dirty="0"/>
          </a:p>
          <a:p>
            <a:pPr marL="457200" lvl="0" indent="-393700" algn="l" rtl="0">
              <a:spcBef>
                <a:spcPts val="0"/>
              </a:spcBef>
              <a:spcAft>
                <a:spcPts val="0"/>
              </a:spcAft>
              <a:buSzPts val="2600"/>
              <a:buChar char="✓"/>
            </a:pPr>
            <a:r>
              <a:rPr lang="en" sz="2600" b="0" dirty="0"/>
              <a:t>Shared responsibility</a:t>
            </a:r>
            <a:endParaRPr sz="2600" b="0" dirty="0"/>
          </a:p>
          <a:p>
            <a:pPr marL="457200" lvl="0" indent="-393700" algn="l" rtl="0">
              <a:spcBef>
                <a:spcPts val="0"/>
              </a:spcBef>
              <a:spcAft>
                <a:spcPts val="0"/>
              </a:spcAft>
              <a:buSzPts val="2600"/>
              <a:buChar char="✓"/>
            </a:pPr>
            <a:r>
              <a:rPr lang="en" sz="2600" b="0" dirty="0"/>
              <a:t>Pipelines</a:t>
            </a:r>
            <a:endParaRPr sz="2600" b="0" dirty="0"/>
          </a:p>
        </p:txBody>
      </p:sp>
      <p:pic>
        <p:nvPicPr>
          <p:cNvPr id="559" name="Google Shape;559;p83" descr="A picture of the Project SEARCH students"/>
          <p:cNvPicPr preferRelativeResize="0"/>
          <p:nvPr/>
        </p:nvPicPr>
        <p:blipFill>
          <a:blip r:embed="rId3">
            <a:alphaModFix/>
          </a:blip>
          <a:stretch>
            <a:fillRect/>
          </a:stretch>
        </p:blipFill>
        <p:spPr>
          <a:xfrm>
            <a:off x="4429700" y="880375"/>
            <a:ext cx="4255200" cy="3183150"/>
          </a:xfrm>
          <a:prstGeom prst="rect">
            <a:avLst/>
          </a:prstGeom>
          <a:noFill/>
          <a:ln>
            <a:noFill/>
          </a:ln>
        </p:spPr>
      </p:pic>
      <p:sp>
        <p:nvSpPr>
          <p:cNvPr id="557" name="Google Shape;557;p83">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8" name="Google Shape;558;p8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2" name="Title 1">
            <a:extLst>
              <a:ext uri="{FF2B5EF4-FFF2-40B4-BE49-F238E27FC236}">
                <a16:creationId xmlns:a16="http://schemas.microsoft.com/office/drawing/2014/main" id="{2E69AB9B-D51C-02D1-3AAC-37CE67D68604}"/>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Public and policy level</a:t>
            </a:r>
          </a:p>
        </p:txBody>
      </p:sp>
      <p:sp>
        <p:nvSpPr>
          <p:cNvPr id="564" name="Google Shape;564;p84"/>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dirty="0"/>
              <a:t>Public &amp; policy level</a:t>
            </a:r>
            <a:endParaRPr dirty="0"/>
          </a:p>
          <a:p>
            <a:pPr marL="0" lvl="0" indent="0" algn="l" rtl="0">
              <a:spcBef>
                <a:spcPts val="800"/>
              </a:spcBef>
              <a:spcAft>
                <a:spcPts val="0"/>
              </a:spcAft>
              <a:buNone/>
            </a:pPr>
            <a:endParaRPr b="0" dirty="0"/>
          </a:p>
          <a:p>
            <a:pPr marL="0" lvl="0" indent="0" algn="l" rtl="0">
              <a:spcBef>
                <a:spcPts val="800"/>
              </a:spcBef>
              <a:spcAft>
                <a:spcPts val="0"/>
              </a:spcAft>
              <a:buNone/>
            </a:pPr>
            <a:r>
              <a:rPr lang="en" b="0" dirty="0"/>
              <a:t>Theoretical </a:t>
            </a:r>
            <a:br>
              <a:rPr lang="en" b="0" dirty="0"/>
            </a:br>
            <a:r>
              <a:rPr lang="en" b="0" dirty="0"/>
              <a:t>cost-benefit modelling</a:t>
            </a:r>
            <a:endParaRPr b="0" dirty="0"/>
          </a:p>
        </p:txBody>
      </p:sp>
      <p:sp>
        <p:nvSpPr>
          <p:cNvPr id="568" name="Google Shape;568;p84"/>
          <p:cNvSpPr/>
          <p:nvPr/>
        </p:nvSpPr>
        <p:spPr>
          <a:xfrm>
            <a:off x="183350" y="3531981"/>
            <a:ext cx="2727864" cy="1054350"/>
          </a:xfrm>
          <a:prstGeom prst="flowChartTerminator">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Paper:</a:t>
            </a:r>
            <a:endParaRPr b="1" dirty="0"/>
          </a:p>
          <a:p>
            <a:pPr marL="0" lvl="0" indent="0" algn="ctr" rtl="0">
              <a:spcBef>
                <a:spcPts val="0"/>
              </a:spcBef>
              <a:spcAft>
                <a:spcPts val="0"/>
              </a:spcAft>
              <a:buNone/>
            </a:pPr>
            <a:r>
              <a:rPr lang="en" u="sng" dirty="0">
                <a:solidFill>
                  <a:schemeClr val="hlink"/>
                </a:solidFill>
                <a:hlinkClick r:id="rId3"/>
              </a:rPr>
              <a:t>https://www.frontiersin.org/journals/sociology/articles/10.3389/fsoc.2024.1281088/full</a:t>
            </a:r>
            <a:r>
              <a:rPr lang="en" dirty="0"/>
              <a:t> </a:t>
            </a:r>
            <a:endParaRPr dirty="0"/>
          </a:p>
        </p:txBody>
      </p:sp>
      <p:sp>
        <p:nvSpPr>
          <p:cNvPr id="569" name="Google Shape;569;p84"/>
          <p:cNvSpPr/>
          <p:nvPr/>
        </p:nvSpPr>
        <p:spPr>
          <a:xfrm>
            <a:off x="3049625" y="3531975"/>
            <a:ext cx="2727864" cy="1054350"/>
          </a:xfrm>
          <a:prstGeom prst="flowChartTerminator">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Report:</a:t>
            </a:r>
            <a:endParaRPr b="1" dirty="0"/>
          </a:p>
          <a:p>
            <a:pPr marL="0" lvl="0" indent="0" algn="ctr" rtl="0">
              <a:spcBef>
                <a:spcPts val="0"/>
              </a:spcBef>
              <a:spcAft>
                <a:spcPts val="0"/>
              </a:spcAft>
              <a:buNone/>
            </a:pPr>
            <a:endParaRPr dirty="0"/>
          </a:p>
          <a:p>
            <a:pPr marL="0" lvl="0" indent="0" algn="ctr" rtl="0">
              <a:spcBef>
                <a:spcPts val="0"/>
              </a:spcBef>
              <a:spcAft>
                <a:spcPts val="0"/>
              </a:spcAft>
              <a:buNone/>
            </a:pPr>
            <a:r>
              <a:rPr lang="en" dirty="0"/>
              <a:t>Forthcoming</a:t>
            </a:r>
            <a:endParaRPr dirty="0"/>
          </a:p>
          <a:p>
            <a:pPr marL="0" lvl="0" indent="0" algn="ctr" rtl="0">
              <a:spcBef>
                <a:spcPts val="0"/>
              </a:spcBef>
              <a:spcAft>
                <a:spcPts val="0"/>
              </a:spcAft>
              <a:buNone/>
            </a:pPr>
            <a:r>
              <a:rPr lang="en" dirty="0"/>
              <a:t>(October 1, 2024)</a:t>
            </a:r>
            <a:endParaRPr dirty="0"/>
          </a:p>
        </p:txBody>
      </p:sp>
      <p:pic>
        <p:nvPicPr>
          <p:cNvPr id="565" name="Google Shape;565;p84" descr="Cartoon image of a board room table "/>
          <p:cNvPicPr preferRelativeResize="0"/>
          <p:nvPr/>
        </p:nvPicPr>
        <p:blipFill rotWithShape="1">
          <a:blip r:embed="rId4">
            <a:alphaModFix/>
          </a:blip>
          <a:srcRect l="4488" r="5372"/>
          <a:stretch/>
        </p:blipFill>
        <p:spPr>
          <a:xfrm>
            <a:off x="4982250" y="931474"/>
            <a:ext cx="3893827" cy="2261274"/>
          </a:xfrm>
          <a:prstGeom prst="rect">
            <a:avLst/>
          </a:prstGeom>
          <a:noFill/>
          <a:ln>
            <a:noFill/>
          </a:ln>
        </p:spPr>
      </p:pic>
      <p:sp>
        <p:nvSpPr>
          <p:cNvPr id="566" name="Google Shape;566;p84">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7" name="Google Shape;567;p8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pic>
        <p:nvPicPr>
          <p:cNvPr id="575" name="Google Shape;575;p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48225" y="4473825"/>
            <a:ext cx="2727851" cy="381975"/>
          </a:xfrm>
          <a:prstGeom prst="rect">
            <a:avLst/>
          </a:prstGeom>
          <a:noFill/>
          <a:ln>
            <a:noFill/>
          </a:ln>
        </p:spPr>
      </p:pic>
      <p:sp>
        <p:nvSpPr>
          <p:cNvPr id="577" name="Google Shape;577;p85"/>
          <p:cNvSpPr txBox="1"/>
          <p:nvPr/>
        </p:nvSpPr>
        <p:spPr>
          <a:xfrm>
            <a:off x="1054100" y="2438400"/>
            <a:ext cx="1866900" cy="1154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100">
                <a:solidFill>
                  <a:schemeClr val="dk1"/>
                </a:solidFill>
              </a:rPr>
              <a:t>🚫 fund programs without data</a:t>
            </a:r>
            <a:endParaRPr sz="2100">
              <a:solidFill>
                <a:schemeClr val="dk1"/>
              </a:solidFill>
            </a:endParaRPr>
          </a:p>
        </p:txBody>
      </p:sp>
      <p:pic>
        <p:nvPicPr>
          <p:cNvPr id="576" name="Google Shape;576;p85" descr="A green arrows in a circle">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5400000" flipH="1">
            <a:off x="2661525" y="975950"/>
            <a:ext cx="3820975" cy="3938726"/>
          </a:xfrm>
          <a:prstGeom prst="rect">
            <a:avLst/>
          </a:prstGeom>
          <a:noFill/>
          <a:ln>
            <a:noFill/>
          </a:ln>
        </p:spPr>
      </p:pic>
      <p:sp>
        <p:nvSpPr>
          <p:cNvPr id="578" name="Google Shape;578;p85"/>
          <p:cNvSpPr txBox="1"/>
          <p:nvPr/>
        </p:nvSpPr>
        <p:spPr>
          <a:xfrm>
            <a:off x="6210300" y="2438400"/>
            <a:ext cx="18669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rPr>
              <a:t>🚫 get program data without funds</a:t>
            </a:r>
            <a:endParaRPr sz="2100">
              <a:solidFill>
                <a:schemeClr val="dk1"/>
              </a:solidFill>
            </a:endParaRPr>
          </a:p>
        </p:txBody>
      </p:sp>
      <p:pic>
        <p:nvPicPr>
          <p:cNvPr id="579" name="Google Shape;579;p8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0800000">
            <a:off x="7731662" y="-64264"/>
            <a:ext cx="984276" cy="8116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sp>
        <p:nvSpPr>
          <p:cNvPr id="588" name="Google Shape;588;p86"/>
          <p:cNvSpPr txBox="1"/>
          <p:nvPr/>
        </p:nvSpPr>
        <p:spPr>
          <a:xfrm>
            <a:off x="244813" y="1103852"/>
            <a:ext cx="183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rPr>
              <a:t>Theoretical Data</a:t>
            </a:r>
            <a:endParaRPr sz="1800" dirty="0">
              <a:solidFill>
                <a:schemeClr val="dk1"/>
              </a:solidFill>
            </a:endParaRPr>
          </a:p>
        </p:txBody>
      </p:sp>
      <p:pic>
        <p:nvPicPr>
          <p:cNvPr id="589" name="Google Shape;589;p86" descr="arrow intervening in the cycle to insert theoretical data"/>
          <p:cNvPicPr preferRelativeResize="0"/>
          <p:nvPr/>
        </p:nvPicPr>
        <p:blipFill rotWithShape="1">
          <a:blip r:embed="rId3">
            <a:alphaModFix/>
          </a:blip>
          <a:srcRect l="47556" t="41082"/>
          <a:stretch/>
        </p:blipFill>
        <p:spPr>
          <a:xfrm rot="3891500">
            <a:off x="1401118" y="1134213"/>
            <a:ext cx="989155" cy="1270017"/>
          </a:xfrm>
          <a:prstGeom prst="rect">
            <a:avLst/>
          </a:prstGeom>
          <a:noFill/>
          <a:ln>
            <a:noFill/>
          </a:ln>
        </p:spPr>
      </p:pic>
      <p:pic>
        <p:nvPicPr>
          <p:cNvPr id="585" name="Google Shape;585;p86" descr="A green arrows in a circle"/>
          <p:cNvPicPr preferRelativeResize="0"/>
          <p:nvPr/>
        </p:nvPicPr>
        <p:blipFill>
          <a:blip r:embed="rId3">
            <a:alphaModFix/>
          </a:blip>
          <a:stretch>
            <a:fillRect/>
          </a:stretch>
        </p:blipFill>
        <p:spPr>
          <a:xfrm rot="5400000" flipH="1">
            <a:off x="1421308" y="1094190"/>
            <a:ext cx="3304070" cy="3455197"/>
          </a:xfrm>
          <a:prstGeom prst="rect">
            <a:avLst/>
          </a:prstGeom>
          <a:noFill/>
          <a:ln>
            <a:noFill/>
          </a:ln>
        </p:spPr>
      </p:pic>
      <p:sp>
        <p:nvSpPr>
          <p:cNvPr id="586" name="Google Shape;586;p86"/>
          <p:cNvSpPr txBox="1"/>
          <p:nvPr/>
        </p:nvSpPr>
        <p:spPr>
          <a:xfrm>
            <a:off x="-12700" y="2383452"/>
            <a:ext cx="1637700" cy="1015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dirty="0">
                <a:solidFill>
                  <a:schemeClr val="dk1"/>
                </a:solidFill>
              </a:rPr>
              <a:t>🚫 fund programs without data</a:t>
            </a:r>
            <a:endParaRPr sz="1800" dirty="0">
              <a:solidFill>
                <a:schemeClr val="dk1"/>
              </a:solidFill>
            </a:endParaRPr>
          </a:p>
        </p:txBody>
      </p:sp>
      <p:sp>
        <p:nvSpPr>
          <p:cNvPr id="587" name="Google Shape;587;p86"/>
          <p:cNvSpPr txBox="1"/>
          <p:nvPr/>
        </p:nvSpPr>
        <p:spPr>
          <a:xfrm>
            <a:off x="4510511" y="2383452"/>
            <a:ext cx="1637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rPr>
              <a:t>🚫 get program data without funds</a:t>
            </a:r>
            <a:endParaRPr sz="1800" dirty="0">
              <a:solidFill>
                <a:schemeClr val="dk1"/>
              </a:solidFill>
            </a:endParaRPr>
          </a:p>
        </p:txBody>
      </p:sp>
      <p:graphicFrame>
        <p:nvGraphicFramePr>
          <p:cNvPr id="591" name="Google Shape;591;p8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2443453"/>
              </p:ext>
            </p:extLst>
          </p:nvPr>
        </p:nvGraphicFramePr>
        <p:xfrm>
          <a:off x="7484000" y="789125"/>
          <a:ext cx="533400" cy="1112871"/>
        </p:xfrm>
        <a:graphic>
          <a:graphicData uri="http://schemas.openxmlformats.org/drawingml/2006/table">
            <a:tbl>
              <a:tblPr>
                <a:noFill/>
                <a:tableStyleId>{59EF3F5B-3212-4467-A4C4-4067DEE4C39B}</a:tableStyleId>
              </a:tblPr>
              <a:tblGrid>
                <a:gridCol w="533400">
                  <a:extLst>
                    <a:ext uri="{9D8B030D-6E8A-4147-A177-3AD203B41FA5}">
                      <a16:colId xmlns:a16="http://schemas.microsoft.com/office/drawing/2014/main" val="20000"/>
                    </a:ext>
                  </a:extLst>
                </a:gridCol>
              </a:tblGrid>
              <a:tr h="733425">
                <a:tc>
                  <a:txBody>
                    <a:bodyPr/>
                    <a:lstStyle/>
                    <a:p>
                      <a:pPr marL="0" lvl="0" indent="0" algn="l" rtl="0">
                        <a:lnSpc>
                          <a:spcPct val="115000"/>
                        </a:lnSpc>
                        <a:spcBef>
                          <a:spcPts val="1200"/>
                        </a:spcBef>
                        <a:spcAft>
                          <a:spcPts val="1200"/>
                        </a:spcAft>
                        <a:buNone/>
                      </a:pPr>
                      <a:r>
                        <a:rPr lang="en" sz="5800" b="1" dirty="0">
                          <a:solidFill>
                            <a:srgbClr val="53BB50"/>
                          </a:solidFill>
                        </a:rPr>
                        <a:t>$</a:t>
                      </a:r>
                      <a:endParaRPr sz="5800" b="1" dirty="0">
                        <a:solidFill>
                          <a:srgbClr val="53BB50"/>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590" name="Google Shape;590;p86"/>
          <p:cNvGraphicFramePr/>
          <p:nvPr>
            <p:extLst>
              <p:ext uri="{D42A27DB-BD31-4B8C-83A1-F6EECF244321}">
                <p14:modId xmlns:p14="http://schemas.microsoft.com/office/powerpoint/2010/main" val="4110181534"/>
              </p:ext>
            </p:extLst>
          </p:nvPr>
        </p:nvGraphicFramePr>
        <p:xfrm>
          <a:off x="6599925" y="1637525"/>
          <a:ext cx="2453950" cy="2402302"/>
        </p:xfrm>
        <a:graphic>
          <a:graphicData uri="http://schemas.openxmlformats.org/drawingml/2006/table">
            <a:tbl>
              <a:tblPr firstRow="1">
                <a:noFill/>
                <a:tableStyleId>{59EF3F5B-3212-4467-A4C4-4067DEE4C39B}</a:tableStyleId>
              </a:tblPr>
              <a:tblGrid>
                <a:gridCol w="2453950">
                  <a:extLst>
                    <a:ext uri="{9D8B030D-6E8A-4147-A177-3AD203B41FA5}">
                      <a16:colId xmlns:a16="http://schemas.microsoft.com/office/drawing/2014/main" val="20000"/>
                    </a:ext>
                  </a:extLst>
                </a:gridCol>
              </a:tblGrid>
              <a:tr h="2127700">
                <a:tc>
                  <a:txBody>
                    <a:bodyPr/>
                    <a:lstStyle/>
                    <a:p>
                      <a:pPr marL="0" lvl="0" indent="0" algn="ctr" rtl="0">
                        <a:lnSpc>
                          <a:spcPct val="115000"/>
                        </a:lnSpc>
                        <a:spcBef>
                          <a:spcPts val="1200"/>
                        </a:spcBef>
                        <a:spcAft>
                          <a:spcPts val="1200"/>
                        </a:spcAft>
                        <a:buNone/>
                      </a:pPr>
                      <a:r>
                        <a:rPr lang="en" sz="1600" dirty="0"/>
                        <a:t>To promote public funding of stable, equitable "start early" programs, we created a cost-benefit model to show lifetime government return on investment.</a:t>
                      </a:r>
                      <a:endParaRPr sz="1600" dirty="0"/>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592" name="Google Shape;592;p86" descr="Partnership logos: Holland Bloorview Kids Rehabilitation Hospital Employment Pathways, Chronicle Analytics, Ontario Disability Employment Network"/>
          <p:cNvPicPr preferRelativeResize="0"/>
          <p:nvPr/>
        </p:nvPicPr>
        <p:blipFill>
          <a:blip r:embed="rId4">
            <a:alphaModFix/>
          </a:blip>
          <a:stretch>
            <a:fillRect/>
          </a:stretch>
        </p:blipFill>
        <p:spPr>
          <a:xfrm>
            <a:off x="1662888" y="4713300"/>
            <a:ext cx="5818223" cy="354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8" name="Google Shape;598;p87"/>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sp>
        <p:nvSpPr>
          <p:cNvPr id="597" name="Google Shape;597;p87"/>
          <p:cNvSpPr/>
          <p:nvPr/>
        </p:nvSpPr>
        <p:spPr>
          <a:xfrm>
            <a:off x="889325" y="1393525"/>
            <a:ext cx="3850794" cy="981018"/>
          </a:xfrm>
          <a:prstGeom prst="flowChartTerminator">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rPr>
              <a:t>Baseline</a:t>
            </a:r>
            <a:endParaRPr sz="2300" b="1">
              <a:solidFill>
                <a:schemeClr val="lt1"/>
              </a:solidFill>
            </a:endParaRPr>
          </a:p>
        </p:txBody>
      </p:sp>
      <p:sp>
        <p:nvSpPr>
          <p:cNvPr id="600" name="Google Shape;600;p87"/>
          <p:cNvSpPr/>
          <p:nvPr/>
        </p:nvSpPr>
        <p:spPr>
          <a:xfrm>
            <a:off x="889325" y="2441575"/>
            <a:ext cx="3850794" cy="981018"/>
          </a:xfrm>
          <a:prstGeom prst="flowChartTerminator">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rPr>
              <a:t>Intervention/Program</a:t>
            </a:r>
            <a:endParaRPr sz="2300" b="1">
              <a:solidFill>
                <a:schemeClr val="lt1"/>
              </a:solidFill>
            </a:endParaRPr>
          </a:p>
        </p:txBody>
      </p:sp>
      <p:sp>
        <p:nvSpPr>
          <p:cNvPr id="601" name="Google Shape;601;p87"/>
          <p:cNvSpPr/>
          <p:nvPr/>
        </p:nvSpPr>
        <p:spPr>
          <a:xfrm>
            <a:off x="889325" y="3477988"/>
            <a:ext cx="3850794" cy="981018"/>
          </a:xfrm>
          <a:prstGeom prst="flowChartTerminator">
            <a:avLst/>
          </a:prstGeom>
          <a:solidFill>
            <a:srgbClr val="9EE75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Intervention/Program +</a:t>
            </a:r>
            <a:endParaRPr sz="2300" b="1"/>
          </a:p>
        </p:txBody>
      </p:sp>
      <p:sp>
        <p:nvSpPr>
          <p:cNvPr id="602" name="Google Shape;602;p87" descr="The three types of modelling scenarios are all applied to the inputs"/>
          <p:cNvSpPr/>
          <p:nvPr/>
        </p:nvSpPr>
        <p:spPr>
          <a:xfrm>
            <a:off x="5143500" y="1356925"/>
            <a:ext cx="605100" cy="30438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3" name="Google Shape;603;p87"/>
          <p:cNvSpPr txBox="1"/>
          <p:nvPr/>
        </p:nvSpPr>
        <p:spPr>
          <a:xfrm>
            <a:off x="5968650" y="2218775"/>
            <a:ext cx="2695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rPr>
              <a:t>Global inputs</a:t>
            </a:r>
            <a:endParaRPr sz="2100">
              <a:solidFill>
                <a:schemeClr val="dk1"/>
              </a:solidFill>
            </a:endParaRPr>
          </a:p>
          <a:p>
            <a:pPr marL="0" lvl="0" indent="0" algn="l" rtl="0">
              <a:spcBef>
                <a:spcPts val="0"/>
              </a:spcBef>
              <a:spcAft>
                <a:spcPts val="0"/>
              </a:spcAft>
              <a:buNone/>
            </a:pPr>
            <a:r>
              <a:rPr lang="en" sz="2100">
                <a:solidFill>
                  <a:schemeClr val="dk1"/>
                </a:solidFill>
              </a:rPr>
              <a:t>Local context inputs</a:t>
            </a:r>
            <a:endParaRPr sz="2100">
              <a:solidFill>
                <a:schemeClr val="dk1"/>
              </a:solidFill>
            </a:endParaRPr>
          </a:p>
          <a:p>
            <a:pPr marL="0" lvl="0" indent="0" algn="l" rtl="0">
              <a:spcBef>
                <a:spcPts val="0"/>
              </a:spcBef>
              <a:spcAft>
                <a:spcPts val="0"/>
              </a:spcAft>
              <a:buNone/>
            </a:pPr>
            <a:r>
              <a:rPr lang="en" sz="2100">
                <a:solidFill>
                  <a:schemeClr val="dk1"/>
                </a:solidFill>
              </a:rPr>
              <a:t>Persona inputs</a:t>
            </a:r>
            <a:endParaRPr sz="2100">
              <a:solidFill>
                <a:schemeClr val="dk1"/>
              </a:solidFill>
            </a:endParaRPr>
          </a:p>
        </p:txBody>
      </p:sp>
      <p:pic>
        <p:nvPicPr>
          <p:cNvPr id="604" name="Google Shape;604;p8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5400000">
            <a:off x="8373437" y="458961"/>
            <a:ext cx="984276" cy="811651"/>
          </a:xfrm>
          <a:prstGeom prst="rect">
            <a:avLst/>
          </a:prstGeom>
          <a:noFill/>
          <a:ln>
            <a:noFill/>
          </a:ln>
        </p:spPr>
      </p:pic>
      <p:sp>
        <p:nvSpPr>
          <p:cNvPr id="599" name="Google Shape;599;p87"/>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8"/>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graphicFrame>
        <p:nvGraphicFramePr>
          <p:cNvPr id="611" name="Google Shape;611;p88"/>
          <p:cNvGraphicFramePr/>
          <p:nvPr>
            <p:extLst>
              <p:ext uri="{D42A27DB-BD31-4B8C-83A1-F6EECF244321}">
                <p14:modId xmlns:p14="http://schemas.microsoft.com/office/powerpoint/2010/main" val="2519361975"/>
              </p:ext>
            </p:extLst>
          </p:nvPr>
        </p:nvGraphicFramePr>
        <p:xfrm>
          <a:off x="508900" y="1151875"/>
          <a:ext cx="4285600" cy="3271089"/>
        </p:xfrm>
        <a:graphic>
          <a:graphicData uri="http://schemas.openxmlformats.org/drawingml/2006/table">
            <a:tbl>
              <a:tblPr firstRow="1">
                <a:noFill/>
                <a:tableStyleId>{59EF3F5B-3212-4467-A4C4-4067DEE4C39B}</a:tableStyleId>
              </a:tblPr>
              <a:tblGrid>
                <a:gridCol w="4285600">
                  <a:extLst>
                    <a:ext uri="{9D8B030D-6E8A-4147-A177-3AD203B41FA5}">
                      <a16:colId xmlns:a16="http://schemas.microsoft.com/office/drawing/2014/main" val="20000"/>
                    </a:ext>
                  </a:extLst>
                </a:gridCol>
              </a:tblGrid>
              <a:tr h="0">
                <a:tc>
                  <a:txBody>
                    <a:bodyPr/>
                    <a:lstStyle/>
                    <a:p>
                      <a:pPr marL="0" lvl="0" indent="0" algn="ctr" rtl="0">
                        <a:lnSpc>
                          <a:spcPct val="115000"/>
                        </a:lnSpc>
                        <a:spcBef>
                          <a:spcPts val="0"/>
                        </a:spcBef>
                        <a:spcAft>
                          <a:spcPts val="0"/>
                        </a:spcAft>
                        <a:buNone/>
                      </a:pPr>
                      <a:r>
                        <a:rPr lang="en" sz="1700" b="1" dirty="0">
                          <a:solidFill>
                            <a:srgbClr val="90158C"/>
                          </a:solidFill>
                        </a:rPr>
                        <a:t>High School to Work</a:t>
                      </a:r>
                      <a:endParaRPr sz="1700" b="1" dirty="0">
                        <a:solidFill>
                          <a:srgbClr val="90158C"/>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650" b="1">
                          <a:solidFill>
                            <a:srgbClr val="90158C"/>
                          </a:solidFill>
                        </a:rPr>
                        <a:t>Age: </a:t>
                      </a:r>
                      <a:r>
                        <a:rPr lang="en" sz="1650">
                          <a:solidFill>
                            <a:srgbClr val="4C4C4E"/>
                          </a:solidFill>
                        </a:rPr>
                        <a:t>20</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650" b="1">
                          <a:solidFill>
                            <a:srgbClr val="90158C"/>
                          </a:solidFill>
                        </a:rPr>
                        <a:t>Disability: </a:t>
                      </a:r>
                      <a:r>
                        <a:rPr lang="en" sz="1650">
                          <a:solidFill>
                            <a:srgbClr val="4C4C4E"/>
                          </a:solidFill>
                        </a:rPr>
                        <a:t>Intellectual disability + Autism</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1475">
                <a:tc>
                  <a:txBody>
                    <a:bodyPr/>
                    <a:lstStyle/>
                    <a:p>
                      <a:pPr marL="0" lvl="0" indent="0" algn="l" rtl="0">
                        <a:lnSpc>
                          <a:spcPct val="115000"/>
                        </a:lnSpc>
                        <a:spcBef>
                          <a:spcPts val="0"/>
                        </a:spcBef>
                        <a:spcAft>
                          <a:spcPts val="0"/>
                        </a:spcAft>
                        <a:buNone/>
                      </a:pPr>
                      <a:r>
                        <a:rPr lang="en" sz="1650" b="1">
                          <a:solidFill>
                            <a:srgbClr val="90158C"/>
                          </a:solidFill>
                        </a:rPr>
                        <a:t>Challenges: </a:t>
                      </a:r>
                      <a:r>
                        <a:rPr lang="en" sz="1650">
                          <a:solidFill>
                            <a:srgbClr val="4C4C4E"/>
                          </a:solidFill>
                        </a:rPr>
                        <a:t>limited work experience, social communication skills, literacy, time management</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4800">
                <a:tc>
                  <a:txBody>
                    <a:bodyPr/>
                    <a:lstStyle/>
                    <a:p>
                      <a:pPr marL="0" lvl="0" indent="0" algn="l" rtl="0">
                        <a:lnSpc>
                          <a:spcPct val="115000"/>
                        </a:lnSpc>
                        <a:spcBef>
                          <a:spcPts val="0"/>
                        </a:spcBef>
                        <a:spcAft>
                          <a:spcPts val="0"/>
                        </a:spcAft>
                        <a:buNone/>
                      </a:pPr>
                      <a:r>
                        <a:rPr lang="en" sz="1650" b="1">
                          <a:solidFill>
                            <a:srgbClr val="90158C"/>
                          </a:solidFill>
                        </a:rPr>
                        <a:t>Start-Early Program: </a:t>
                      </a:r>
                      <a:r>
                        <a:rPr lang="en" sz="1650">
                          <a:solidFill>
                            <a:srgbClr val="4C4C4E"/>
                          </a:solidFill>
                        </a:rPr>
                        <a:t>Project SEARCH</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650" b="1" dirty="0">
                          <a:solidFill>
                            <a:srgbClr val="90158C"/>
                          </a:solidFill>
                        </a:rPr>
                        <a:t>Public investment: </a:t>
                      </a:r>
                      <a:r>
                        <a:rPr lang="en" sz="1650" dirty="0">
                          <a:solidFill>
                            <a:srgbClr val="4C4C4E"/>
                          </a:solidFill>
                        </a:rPr>
                        <a:t>$16,000</a:t>
                      </a:r>
                      <a:endParaRPr sz="1650" dirty="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10" name="Google Shape;610;p88">
            <a:extLst>
              <a:ext uri="{C183D7F6-B498-43B3-948B-1728B52AA6E4}">
                <adec:decorative xmlns:adec="http://schemas.microsoft.com/office/drawing/2017/decorative" val="0"/>
              </a:ext>
            </a:extLst>
          </p:cNvPr>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9">
            <a:extLst>
              <a:ext uri="{C183D7F6-B498-43B3-948B-1728B52AA6E4}">
                <adec:decorative xmlns:adec="http://schemas.microsoft.com/office/drawing/2017/decorative" val="1"/>
              </a:ext>
            </a:extLst>
          </p:cNvPr>
          <p:cNvSpPr/>
          <p:nvPr/>
        </p:nvSpPr>
        <p:spPr>
          <a:xfrm>
            <a:off x="8566275" y="4075900"/>
            <a:ext cx="302700" cy="284100"/>
          </a:xfrm>
          <a:prstGeom prst="ellipse">
            <a:avLst/>
          </a:prstGeom>
          <a:solidFill>
            <a:srgbClr val="9EE756"/>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7" name="Google Shape;617;p8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graphicFrame>
        <p:nvGraphicFramePr>
          <p:cNvPr id="619" name="Google Shape;619;p89"/>
          <p:cNvGraphicFramePr/>
          <p:nvPr>
            <p:extLst>
              <p:ext uri="{D42A27DB-BD31-4B8C-83A1-F6EECF244321}">
                <p14:modId xmlns:p14="http://schemas.microsoft.com/office/powerpoint/2010/main" val="3075597346"/>
              </p:ext>
            </p:extLst>
          </p:nvPr>
        </p:nvGraphicFramePr>
        <p:xfrm>
          <a:off x="508900" y="1151875"/>
          <a:ext cx="4285600" cy="3271089"/>
        </p:xfrm>
        <a:graphic>
          <a:graphicData uri="http://schemas.openxmlformats.org/drawingml/2006/table">
            <a:tbl>
              <a:tblPr firstRow="1">
                <a:noFill/>
                <a:tableStyleId>{59EF3F5B-3212-4467-A4C4-4067DEE4C39B}</a:tableStyleId>
              </a:tblPr>
              <a:tblGrid>
                <a:gridCol w="4285600">
                  <a:extLst>
                    <a:ext uri="{9D8B030D-6E8A-4147-A177-3AD203B41FA5}">
                      <a16:colId xmlns:a16="http://schemas.microsoft.com/office/drawing/2014/main" val="20000"/>
                    </a:ext>
                  </a:extLst>
                </a:gridCol>
              </a:tblGrid>
              <a:tr h="0">
                <a:tc>
                  <a:txBody>
                    <a:bodyPr/>
                    <a:lstStyle/>
                    <a:p>
                      <a:pPr marL="0" lvl="0" indent="0" algn="ctr" rtl="0">
                        <a:lnSpc>
                          <a:spcPct val="115000"/>
                        </a:lnSpc>
                        <a:spcBef>
                          <a:spcPts val="0"/>
                        </a:spcBef>
                        <a:spcAft>
                          <a:spcPts val="0"/>
                        </a:spcAft>
                        <a:buNone/>
                      </a:pPr>
                      <a:r>
                        <a:rPr lang="en" sz="1700" b="1" dirty="0">
                          <a:solidFill>
                            <a:srgbClr val="90158C"/>
                          </a:solidFill>
                        </a:rPr>
                        <a:t>High School to Work</a:t>
                      </a:r>
                      <a:endParaRPr sz="1700" b="1" dirty="0">
                        <a:solidFill>
                          <a:srgbClr val="90158C"/>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650" b="1">
                          <a:solidFill>
                            <a:srgbClr val="90158C"/>
                          </a:solidFill>
                        </a:rPr>
                        <a:t>Age: </a:t>
                      </a:r>
                      <a:r>
                        <a:rPr lang="en" sz="1650">
                          <a:solidFill>
                            <a:srgbClr val="4C4C4E"/>
                          </a:solidFill>
                        </a:rPr>
                        <a:t>20</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650" b="1">
                          <a:solidFill>
                            <a:srgbClr val="90158C"/>
                          </a:solidFill>
                        </a:rPr>
                        <a:t>Disability: </a:t>
                      </a:r>
                      <a:r>
                        <a:rPr lang="en" sz="1650">
                          <a:solidFill>
                            <a:srgbClr val="4C4C4E"/>
                          </a:solidFill>
                        </a:rPr>
                        <a:t>Intellectual disability + Autism</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1475">
                <a:tc>
                  <a:txBody>
                    <a:bodyPr/>
                    <a:lstStyle/>
                    <a:p>
                      <a:pPr marL="0" lvl="0" indent="0" algn="l" rtl="0">
                        <a:lnSpc>
                          <a:spcPct val="115000"/>
                        </a:lnSpc>
                        <a:spcBef>
                          <a:spcPts val="0"/>
                        </a:spcBef>
                        <a:spcAft>
                          <a:spcPts val="0"/>
                        </a:spcAft>
                        <a:buNone/>
                      </a:pPr>
                      <a:r>
                        <a:rPr lang="en" sz="1650" b="1">
                          <a:solidFill>
                            <a:srgbClr val="90158C"/>
                          </a:solidFill>
                        </a:rPr>
                        <a:t>Challenges: </a:t>
                      </a:r>
                      <a:r>
                        <a:rPr lang="en" sz="1650">
                          <a:solidFill>
                            <a:srgbClr val="4C4C4E"/>
                          </a:solidFill>
                        </a:rPr>
                        <a:t>limited work experience, social communication skills, literacy, time management</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4800">
                <a:tc>
                  <a:txBody>
                    <a:bodyPr/>
                    <a:lstStyle/>
                    <a:p>
                      <a:pPr marL="0" lvl="0" indent="0" algn="l" rtl="0">
                        <a:lnSpc>
                          <a:spcPct val="115000"/>
                        </a:lnSpc>
                        <a:spcBef>
                          <a:spcPts val="0"/>
                        </a:spcBef>
                        <a:spcAft>
                          <a:spcPts val="0"/>
                        </a:spcAft>
                        <a:buNone/>
                      </a:pPr>
                      <a:r>
                        <a:rPr lang="en" sz="1650" b="1">
                          <a:solidFill>
                            <a:srgbClr val="90158C"/>
                          </a:solidFill>
                        </a:rPr>
                        <a:t>Start-Early Program: </a:t>
                      </a:r>
                      <a:r>
                        <a:rPr lang="en" sz="1650">
                          <a:solidFill>
                            <a:srgbClr val="4C4C4E"/>
                          </a:solidFill>
                        </a:rPr>
                        <a:t>Project SEARCH</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650" b="1" dirty="0">
                          <a:solidFill>
                            <a:srgbClr val="90158C"/>
                          </a:solidFill>
                        </a:rPr>
                        <a:t>Public investment: </a:t>
                      </a:r>
                      <a:r>
                        <a:rPr lang="en" sz="1650" dirty="0">
                          <a:solidFill>
                            <a:srgbClr val="4C4C4E"/>
                          </a:solidFill>
                        </a:rPr>
                        <a:t>$16,000</a:t>
                      </a:r>
                      <a:endParaRPr sz="1650" dirty="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20" name="Google Shape;620;p89"/>
          <p:cNvSpPr txBox="1"/>
          <p:nvPr/>
        </p:nvSpPr>
        <p:spPr>
          <a:xfrm>
            <a:off x="5764600" y="1311075"/>
            <a:ext cx="2680200" cy="141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rgbClr val="4C4C4E"/>
                </a:solidFill>
              </a:rPr>
              <a:t>Reduced lifetime government spending of </a:t>
            </a:r>
            <a:r>
              <a:rPr lang="en" sz="1800" b="1">
                <a:solidFill>
                  <a:srgbClr val="90158C"/>
                </a:solidFill>
              </a:rPr>
              <a:t>696% ($127,338)</a:t>
            </a:r>
            <a:r>
              <a:rPr lang="en" sz="1800">
                <a:solidFill>
                  <a:srgbClr val="4C4C4E"/>
                </a:solidFill>
              </a:rPr>
              <a:t> per individual</a:t>
            </a:r>
            <a:endParaRPr sz="1800">
              <a:solidFill>
                <a:schemeClr val="dk1"/>
              </a:solidFill>
            </a:endParaRPr>
          </a:p>
        </p:txBody>
      </p:sp>
      <p:graphicFrame>
        <p:nvGraphicFramePr>
          <p:cNvPr id="2" name="Chart 1" descr="A bar graph showing a visual representation of the baseline, moderate, and strong outcome total  lifetime cash flow to government for the university and high school personas. ">
            <a:extLst>
              <a:ext uri="{FF2B5EF4-FFF2-40B4-BE49-F238E27FC236}">
                <a16:creationId xmlns:a16="http://schemas.microsoft.com/office/drawing/2014/main" id="{72EFF25F-9B94-2FD3-7027-8B3F7B476C1D}"/>
              </a:ext>
            </a:extLst>
          </p:cNvPr>
          <p:cNvGraphicFramePr/>
          <p:nvPr>
            <p:extLst>
              <p:ext uri="{D42A27DB-BD31-4B8C-83A1-F6EECF244321}">
                <p14:modId xmlns:p14="http://schemas.microsoft.com/office/powerpoint/2010/main" val="334611418"/>
              </p:ext>
            </p:extLst>
          </p:nvPr>
        </p:nvGraphicFramePr>
        <p:xfrm>
          <a:off x="4589583" y="2919046"/>
          <a:ext cx="4358475" cy="1712521"/>
        </p:xfrm>
        <a:graphic>
          <a:graphicData uri="http://schemas.openxmlformats.org/drawingml/2006/chart">
            <c:chart xmlns:c="http://schemas.openxmlformats.org/drawingml/2006/chart" xmlns:r="http://schemas.openxmlformats.org/officeDocument/2006/relationships" r:id="rId3"/>
          </a:graphicData>
        </a:graphic>
      </p:graphicFrame>
      <p:sp>
        <p:nvSpPr>
          <p:cNvPr id="618" name="Google Shape;618;p89"/>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0"/>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graphicFrame>
        <p:nvGraphicFramePr>
          <p:cNvPr id="628" name="Google Shape;628;p90"/>
          <p:cNvGraphicFramePr/>
          <p:nvPr>
            <p:extLst>
              <p:ext uri="{D42A27DB-BD31-4B8C-83A1-F6EECF244321}">
                <p14:modId xmlns:p14="http://schemas.microsoft.com/office/powerpoint/2010/main" val="3738731334"/>
              </p:ext>
            </p:extLst>
          </p:nvPr>
        </p:nvGraphicFramePr>
        <p:xfrm>
          <a:off x="453900" y="1087075"/>
          <a:ext cx="4599700" cy="3560268"/>
        </p:xfrm>
        <a:graphic>
          <a:graphicData uri="http://schemas.openxmlformats.org/drawingml/2006/table">
            <a:tbl>
              <a:tblPr firstRow="1">
                <a:noFill/>
                <a:tableStyleId>{59EF3F5B-3212-4467-A4C4-4067DEE4C39B}</a:tableStyleId>
              </a:tblPr>
              <a:tblGrid>
                <a:gridCol w="4599700">
                  <a:extLst>
                    <a:ext uri="{9D8B030D-6E8A-4147-A177-3AD203B41FA5}">
                      <a16:colId xmlns:a16="http://schemas.microsoft.com/office/drawing/2014/main" val="20000"/>
                    </a:ext>
                  </a:extLst>
                </a:gridCol>
              </a:tblGrid>
              <a:tr h="0">
                <a:tc>
                  <a:txBody>
                    <a:bodyPr/>
                    <a:lstStyle/>
                    <a:p>
                      <a:pPr marL="0" lvl="0" indent="0" algn="ctr" rtl="0">
                        <a:lnSpc>
                          <a:spcPct val="115000"/>
                        </a:lnSpc>
                        <a:spcBef>
                          <a:spcPts val="0"/>
                        </a:spcBef>
                        <a:spcAft>
                          <a:spcPts val="0"/>
                        </a:spcAft>
                        <a:buNone/>
                      </a:pPr>
                      <a:r>
                        <a:rPr lang="en" sz="1700" b="1" dirty="0">
                          <a:solidFill>
                            <a:srgbClr val="1979BE"/>
                          </a:solidFill>
                        </a:rPr>
                        <a:t>University to Work</a:t>
                      </a:r>
                      <a:endParaRPr sz="1700" b="1" dirty="0">
                        <a:solidFill>
                          <a:srgbClr val="1979B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650" b="1">
                          <a:solidFill>
                            <a:srgbClr val="1979BE"/>
                          </a:solidFill>
                        </a:rPr>
                        <a:t>Age: </a:t>
                      </a:r>
                      <a:r>
                        <a:rPr lang="en" sz="1650">
                          <a:solidFill>
                            <a:srgbClr val="4C4C4E"/>
                          </a:solidFill>
                        </a:rPr>
                        <a:t>16</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650" b="1">
                          <a:solidFill>
                            <a:srgbClr val="1979BE"/>
                          </a:solidFill>
                        </a:rPr>
                        <a:t>Disability: </a:t>
                      </a:r>
                      <a:r>
                        <a:rPr lang="en" sz="1650">
                          <a:solidFill>
                            <a:srgbClr val="4C4C4E"/>
                          </a:solidFill>
                        </a:rPr>
                        <a:t>Cerebral Palsy; mild learning disability</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1475">
                <a:tc>
                  <a:txBody>
                    <a:bodyPr/>
                    <a:lstStyle/>
                    <a:p>
                      <a:pPr marL="0" lvl="0" indent="0" algn="l" rtl="0">
                        <a:lnSpc>
                          <a:spcPct val="115000"/>
                        </a:lnSpc>
                        <a:spcBef>
                          <a:spcPts val="0"/>
                        </a:spcBef>
                        <a:spcAft>
                          <a:spcPts val="0"/>
                        </a:spcAft>
                        <a:buNone/>
                      </a:pPr>
                      <a:r>
                        <a:rPr lang="en" sz="1650" b="1">
                          <a:solidFill>
                            <a:srgbClr val="1979BE"/>
                          </a:solidFill>
                        </a:rPr>
                        <a:t>Challenges: </a:t>
                      </a:r>
                      <a:r>
                        <a:rPr lang="en" sz="1650">
                          <a:solidFill>
                            <a:srgbClr val="4C4C4E"/>
                          </a:solidFill>
                        </a:rPr>
                        <a:t>difficulty standing/walking for long periods, carrying heavy items, confidence</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4800">
                <a:tc>
                  <a:txBody>
                    <a:bodyPr/>
                    <a:lstStyle/>
                    <a:p>
                      <a:pPr marL="0" lvl="0" indent="0" algn="l" rtl="0">
                        <a:lnSpc>
                          <a:spcPct val="115000"/>
                        </a:lnSpc>
                        <a:spcBef>
                          <a:spcPts val="0"/>
                        </a:spcBef>
                        <a:spcAft>
                          <a:spcPts val="0"/>
                        </a:spcAft>
                        <a:buNone/>
                      </a:pPr>
                      <a:r>
                        <a:rPr lang="en" sz="1650" b="1">
                          <a:solidFill>
                            <a:srgbClr val="1979BE"/>
                          </a:solidFill>
                        </a:rPr>
                        <a:t>Start-Early Program: </a:t>
                      </a:r>
                      <a:r>
                        <a:rPr lang="en" sz="1650">
                          <a:solidFill>
                            <a:srgbClr val="4C4C4E"/>
                          </a:solidFill>
                        </a:rPr>
                        <a:t>Holland Bloorview’s Employment Pathways</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650" b="1" dirty="0">
                          <a:solidFill>
                            <a:srgbClr val="1979BE"/>
                          </a:solidFill>
                        </a:rPr>
                        <a:t>Public investment: </a:t>
                      </a:r>
                      <a:r>
                        <a:rPr lang="en" sz="1650" dirty="0">
                          <a:solidFill>
                            <a:srgbClr val="4C4C4E"/>
                          </a:solidFill>
                        </a:rPr>
                        <a:t>$16,752</a:t>
                      </a:r>
                      <a:endParaRPr sz="1650" dirty="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27" name="Google Shape;627;p90"/>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1">
            <a:extLst>
              <a:ext uri="{C183D7F6-B498-43B3-948B-1728B52AA6E4}">
                <adec:decorative xmlns:adec="http://schemas.microsoft.com/office/drawing/2017/decorative" val="1"/>
              </a:ext>
            </a:extLst>
          </p:cNvPr>
          <p:cNvSpPr/>
          <p:nvPr/>
        </p:nvSpPr>
        <p:spPr>
          <a:xfrm>
            <a:off x="4715028" y="4362508"/>
            <a:ext cx="302700" cy="284100"/>
          </a:xfrm>
          <a:prstGeom prst="ellipse">
            <a:avLst/>
          </a:prstGeom>
          <a:solidFill>
            <a:srgbClr val="9EE756"/>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4" name="Google Shape;634;p91"/>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graphicFrame>
        <p:nvGraphicFramePr>
          <p:cNvPr id="636" name="Google Shape;636;p91"/>
          <p:cNvGraphicFramePr/>
          <p:nvPr>
            <p:extLst>
              <p:ext uri="{D42A27DB-BD31-4B8C-83A1-F6EECF244321}">
                <p14:modId xmlns:p14="http://schemas.microsoft.com/office/powerpoint/2010/main" val="1699825690"/>
              </p:ext>
            </p:extLst>
          </p:nvPr>
        </p:nvGraphicFramePr>
        <p:xfrm>
          <a:off x="453900" y="1087075"/>
          <a:ext cx="4599700" cy="3560268"/>
        </p:xfrm>
        <a:graphic>
          <a:graphicData uri="http://schemas.openxmlformats.org/drawingml/2006/table">
            <a:tbl>
              <a:tblPr firstRow="1">
                <a:noFill/>
                <a:tableStyleId>{59EF3F5B-3212-4467-A4C4-4067DEE4C39B}</a:tableStyleId>
              </a:tblPr>
              <a:tblGrid>
                <a:gridCol w="4599700">
                  <a:extLst>
                    <a:ext uri="{9D8B030D-6E8A-4147-A177-3AD203B41FA5}">
                      <a16:colId xmlns:a16="http://schemas.microsoft.com/office/drawing/2014/main" val="20000"/>
                    </a:ext>
                  </a:extLst>
                </a:gridCol>
              </a:tblGrid>
              <a:tr h="0">
                <a:tc>
                  <a:txBody>
                    <a:bodyPr/>
                    <a:lstStyle/>
                    <a:p>
                      <a:pPr marL="0" lvl="0" indent="0" algn="ctr" rtl="0">
                        <a:lnSpc>
                          <a:spcPct val="115000"/>
                        </a:lnSpc>
                        <a:spcBef>
                          <a:spcPts val="0"/>
                        </a:spcBef>
                        <a:spcAft>
                          <a:spcPts val="0"/>
                        </a:spcAft>
                        <a:buNone/>
                      </a:pPr>
                      <a:r>
                        <a:rPr lang="en" sz="1700" b="1" dirty="0">
                          <a:solidFill>
                            <a:srgbClr val="1979BE"/>
                          </a:solidFill>
                        </a:rPr>
                        <a:t>University to Work</a:t>
                      </a:r>
                      <a:endParaRPr sz="1700" b="1" dirty="0">
                        <a:solidFill>
                          <a:srgbClr val="1979B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650" b="1">
                          <a:solidFill>
                            <a:srgbClr val="1979BE"/>
                          </a:solidFill>
                        </a:rPr>
                        <a:t>Age: </a:t>
                      </a:r>
                      <a:r>
                        <a:rPr lang="en" sz="1650">
                          <a:solidFill>
                            <a:srgbClr val="4C4C4E"/>
                          </a:solidFill>
                        </a:rPr>
                        <a:t>16</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650" b="1">
                          <a:solidFill>
                            <a:srgbClr val="1979BE"/>
                          </a:solidFill>
                        </a:rPr>
                        <a:t>Disability: </a:t>
                      </a:r>
                      <a:r>
                        <a:rPr lang="en" sz="1650">
                          <a:solidFill>
                            <a:srgbClr val="4C4C4E"/>
                          </a:solidFill>
                        </a:rPr>
                        <a:t>Cerebral Palsy; mild learning disability</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1475">
                <a:tc>
                  <a:txBody>
                    <a:bodyPr/>
                    <a:lstStyle/>
                    <a:p>
                      <a:pPr marL="0" lvl="0" indent="0" algn="l" rtl="0">
                        <a:lnSpc>
                          <a:spcPct val="115000"/>
                        </a:lnSpc>
                        <a:spcBef>
                          <a:spcPts val="0"/>
                        </a:spcBef>
                        <a:spcAft>
                          <a:spcPts val="0"/>
                        </a:spcAft>
                        <a:buNone/>
                      </a:pPr>
                      <a:r>
                        <a:rPr lang="en" sz="1650" b="1" dirty="0">
                          <a:solidFill>
                            <a:srgbClr val="1979BE"/>
                          </a:solidFill>
                        </a:rPr>
                        <a:t>Challenges: </a:t>
                      </a:r>
                      <a:r>
                        <a:rPr lang="en" sz="1650" dirty="0">
                          <a:solidFill>
                            <a:srgbClr val="4C4C4E"/>
                          </a:solidFill>
                        </a:rPr>
                        <a:t>difficulty standing/walking for long periods, carrying heavy items, confidence</a:t>
                      </a:r>
                      <a:endParaRPr sz="1650" dirty="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4800">
                <a:tc>
                  <a:txBody>
                    <a:bodyPr/>
                    <a:lstStyle/>
                    <a:p>
                      <a:pPr marL="0" lvl="0" indent="0" algn="l" rtl="0">
                        <a:lnSpc>
                          <a:spcPct val="115000"/>
                        </a:lnSpc>
                        <a:spcBef>
                          <a:spcPts val="0"/>
                        </a:spcBef>
                        <a:spcAft>
                          <a:spcPts val="0"/>
                        </a:spcAft>
                        <a:buNone/>
                      </a:pPr>
                      <a:r>
                        <a:rPr lang="en" sz="1650" b="1">
                          <a:solidFill>
                            <a:srgbClr val="1979BE"/>
                          </a:solidFill>
                        </a:rPr>
                        <a:t>Start-Early Program: </a:t>
                      </a:r>
                      <a:r>
                        <a:rPr lang="en" sz="1650">
                          <a:solidFill>
                            <a:srgbClr val="4C4C4E"/>
                          </a:solidFill>
                        </a:rPr>
                        <a:t>Holland Bloorview’s Employment Pathways</a:t>
                      </a:r>
                      <a:endParaRPr sz="165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650" b="1" dirty="0">
                          <a:solidFill>
                            <a:srgbClr val="1979BE"/>
                          </a:solidFill>
                        </a:rPr>
                        <a:t>Public investment: </a:t>
                      </a:r>
                      <a:r>
                        <a:rPr lang="en" sz="1650" dirty="0">
                          <a:solidFill>
                            <a:srgbClr val="4C4C4E"/>
                          </a:solidFill>
                        </a:rPr>
                        <a:t>$16,752</a:t>
                      </a:r>
                      <a:endParaRPr sz="1650" dirty="0">
                        <a:solidFill>
                          <a:srgbClr val="4C4C4E"/>
                        </a:solidFill>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37" name="Google Shape;637;p91"/>
          <p:cNvSpPr txBox="1"/>
          <p:nvPr/>
        </p:nvSpPr>
        <p:spPr>
          <a:xfrm>
            <a:off x="5691250" y="1154250"/>
            <a:ext cx="2982000" cy="141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rgbClr val="4C4C4E"/>
                </a:solidFill>
              </a:rPr>
              <a:t>Increased lifetime government realized cost savings of </a:t>
            </a:r>
            <a:r>
              <a:rPr lang="en" sz="1800" b="1">
                <a:solidFill>
                  <a:srgbClr val="1979BE"/>
                </a:solidFill>
              </a:rPr>
              <a:t>755% ($143,215)</a:t>
            </a:r>
            <a:r>
              <a:rPr lang="en" sz="1800">
                <a:solidFill>
                  <a:srgbClr val="4C4C4E"/>
                </a:solidFill>
              </a:rPr>
              <a:t> per individual</a:t>
            </a:r>
            <a:endParaRPr sz="1800">
              <a:solidFill>
                <a:srgbClr val="4C4C4E"/>
              </a:solidFill>
            </a:endParaRPr>
          </a:p>
        </p:txBody>
      </p:sp>
      <p:graphicFrame>
        <p:nvGraphicFramePr>
          <p:cNvPr id="2" name="Chart 1" descr="A bar graph showing a visual representation of the baseline, moderate, and strong outcome total  lifetime cash flow to government for the university and high school personas. ">
            <a:extLst>
              <a:ext uri="{FF2B5EF4-FFF2-40B4-BE49-F238E27FC236}">
                <a16:creationId xmlns:a16="http://schemas.microsoft.com/office/drawing/2014/main" id="{13F39D39-C209-B681-13BC-13430CA41FC1}"/>
              </a:ext>
            </a:extLst>
          </p:cNvPr>
          <p:cNvGraphicFramePr/>
          <p:nvPr>
            <p:extLst>
              <p:ext uri="{D42A27DB-BD31-4B8C-83A1-F6EECF244321}">
                <p14:modId xmlns:p14="http://schemas.microsoft.com/office/powerpoint/2010/main" val="3540172570"/>
              </p:ext>
            </p:extLst>
          </p:nvPr>
        </p:nvGraphicFramePr>
        <p:xfrm>
          <a:off x="4637881" y="3036536"/>
          <a:ext cx="4506119" cy="1905428"/>
        </p:xfrm>
        <a:graphic>
          <a:graphicData uri="http://schemas.openxmlformats.org/drawingml/2006/chart">
            <c:chart xmlns:c="http://schemas.openxmlformats.org/drawingml/2006/chart" xmlns:r="http://schemas.openxmlformats.org/officeDocument/2006/relationships" r:id="rId3"/>
          </a:graphicData>
        </a:graphic>
      </p:graphicFrame>
      <p:sp>
        <p:nvSpPr>
          <p:cNvPr id="635" name="Google Shape;635;p91"/>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4" name="Google Shape;644;p92"/>
          <p:cNvSpPr txBox="1">
            <a:spLocks noGrp="1"/>
          </p:cNvSpPr>
          <p:nvPr>
            <p:ph type="title" idx="4294967295"/>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solidFill>
                  <a:schemeClr val="dk2"/>
                </a:solidFill>
              </a:rPr>
              <a:t>Theoretical cost-benefit modelling</a:t>
            </a:r>
            <a:endParaRPr b="1" dirty="0">
              <a:solidFill>
                <a:schemeClr val="dk2"/>
              </a:solidFill>
            </a:endParaRPr>
          </a:p>
        </p:txBody>
      </p:sp>
      <p:sp>
        <p:nvSpPr>
          <p:cNvPr id="37" name="TextBox 36">
            <a:extLst>
              <a:ext uri="{FF2B5EF4-FFF2-40B4-BE49-F238E27FC236}">
                <a16:creationId xmlns:a16="http://schemas.microsoft.com/office/drawing/2014/main" id="{C729E05A-2999-5B8C-BE4B-D50188FF7D51}"/>
              </a:ext>
            </a:extLst>
          </p:cNvPr>
          <p:cNvSpPr txBox="1"/>
          <p:nvPr/>
        </p:nvSpPr>
        <p:spPr>
          <a:xfrm>
            <a:off x="1982844" y="1150732"/>
            <a:ext cx="4988218" cy="707886"/>
          </a:xfrm>
          <a:prstGeom prst="rect">
            <a:avLst/>
          </a:prstGeom>
          <a:noFill/>
        </p:spPr>
        <p:txBody>
          <a:bodyPr wrap="square">
            <a:spAutoFit/>
          </a:bodyPr>
          <a:lstStyle/>
          <a:p>
            <a:pPr algn="ctr"/>
            <a:r>
              <a:rPr lang="en-US" sz="2000" b="1" kern="1200" dirty="0">
                <a:solidFill>
                  <a:sysClr val="windowText" lastClr="000000"/>
                </a:solidFill>
                <a:latin typeface="+mn-lt"/>
                <a:ea typeface="+mn-ea"/>
                <a:cs typeface="+mn-cs"/>
              </a:rPr>
              <a:t>Total lifetime cash flow to government </a:t>
            </a:r>
          </a:p>
          <a:p>
            <a:pPr algn="ctr"/>
            <a:r>
              <a:rPr lang="en-US" sz="2000" b="1" kern="1200" dirty="0">
                <a:solidFill>
                  <a:schemeClr val="bg2"/>
                </a:solidFill>
                <a:latin typeface="+mn-lt"/>
                <a:ea typeface="+mn-ea"/>
                <a:cs typeface="+mn-cs"/>
              </a:rPr>
              <a:t>by annual </a:t>
            </a:r>
            <a:r>
              <a:rPr lang="en-US" sz="2000" b="1" dirty="0">
                <a:solidFill>
                  <a:schemeClr val="bg2"/>
                </a:solidFill>
              </a:rPr>
              <a:t>cohort of 100 students*</a:t>
            </a:r>
            <a:endParaRPr lang="en-CA" sz="2000" b="1" kern="1200" dirty="0">
              <a:solidFill>
                <a:schemeClr val="bg2"/>
              </a:solidFill>
              <a:latin typeface="+mn-lt"/>
              <a:ea typeface="+mn-ea"/>
              <a:cs typeface="+mn-cs"/>
            </a:endParaRPr>
          </a:p>
        </p:txBody>
      </p:sp>
      <p:grpSp>
        <p:nvGrpSpPr>
          <p:cNvPr id="2" name="Group 1">
            <a:extLst>
              <a:ext uri="{FF2B5EF4-FFF2-40B4-BE49-F238E27FC236}">
                <a16:creationId xmlns:a16="http://schemas.microsoft.com/office/drawing/2014/main" id="{81473AF4-C82A-55C8-F07F-8E3D5751FE31}"/>
              </a:ext>
              <a:ext uri="{C183D7F6-B498-43B3-948B-1728B52AA6E4}">
                <adec:decorative xmlns:adec="http://schemas.microsoft.com/office/drawing/2017/decorative" val="1"/>
              </a:ext>
            </a:extLst>
          </p:cNvPr>
          <p:cNvGrpSpPr/>
          <p:nvPr/>
        </p:nvGrpSpPr>
        <p:grpSpPr>
          <a:xfrm>
            <a:off x="1127286" y="2066783"/>
            <a:ext cx="1282227" cy="697221"/>
            <a:chOff x="-2016073" y="4097781"/>
            <a:chExt cx="960294" cy="527531"/>
          </a:xfrm>
        </p:grpSpPr>
        <p:grpSp>
          <p:nvGrpSpPr>
            <p:cNvPr id="3" name="Group 2">
              <a:extLst>
                <a:ext uri="{FF2B5EF4-FFF2-40B4-BE49-F238E27FC236}">
                  <a16:creationId xmlns:a16="http://schemas.microsoft.com/office/drawing/2014/main" id="{DB9FB507-F112-0D00-0B45-6462A4D008D3}"/>
                </a:ext>
              </a:extLst>
            </p:cNvPr>
            <p:cNvGrpSpPr/>
            <p:nvPr/>
          </p:nvGrpSpPr>
          <p:grpSpPr>
            <a:xfrm>
              <a:off x="-1771109" y="4097781"/>
              <a:ext cx="439243" cy="332720"/>
              <a:chOff x="2495307" y="6943131"/>
              <a:chExt cx="819323" cy="636992"/>
            </a:xfrm>
            <a:solidFill>
              <a:schemeClr val="accent2"/>
            </a:solidFill>
          </p:grpSpPr>
          <p:grpSp>
            <p:nvGrpSpPr>
              <p:cNvPr id="28" name="Group 27">
                <a:extLst>
                  <a:ext uri="{FF2B5EF4-FFF2-40B4-BE49-F238E27FC236}">
                    <a16:creationId xmlns:a16="http://schemas.microsoft.com/office/drawing/2014/main" id="{588A86F9-0830-B085-0646-1B9184B6FC2C}"/>
                  </a:ext>
                </a:extLst>
              </p:cNvPr>
              <p:cNvGrpSpPr/>
              <p:nvPr/>
            </p:nvGrpSpPr>
            <p:grpSpPr>
              <a:xfrm>
                <a:off x="2495307" y="6947602"/>
                <a:ext cx="355864" cy="490548"/>
                <a:chOff x="-14100" y="-151143"/>
                <a:chExt cx="666890" cy="794727"/>
              </a:xfrm>
              <a:grpFill/>
            </p:grpSpPr>
            <p:sp>
              <p:nvSpPr>
                <p:cNvPr id="35" name="Oval 34">
                  <a:extLst>
                    <a:ext uri="{FF2B5EF4-FFF2-40B4-BE49-F238E27FC236}">
                      <a16:creationId xmlns:a16="http://schemas.microsoft.com/office/drawing/2014/main" id="{A862C784-CBF1-4D6E-683B-1246CCAE90C3}"/>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36" name="Round Same Side Corner Rectangle 30">
                  <a:extLst>
                    <a:ext uri="{FF2B5EF4-FFF2-40B4-BE49-F238E27FC236}">
                      <a16:creationId xmlns:a16="http://schemas.microsoft.com/office/drawing/2014/main" id="{7D2DDF03-BE2B-CF11-B7FF-D97ED21F4E23}"/>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29" name="Group 28">
                <a:extLst>
                  <a:ext uri="{FF2B5EF4-FFF2-40B4-BE49-F238E27FC236}">
                    <a16:creationId xmlns:a16="http://schemas.microsoft.com/office/drawing/2014/main" id="{05800711-1166-0082-53FF-F494FF9BE0CF}"/>
                  </a:ext>
                </a:extLst>
              </p:cNvPr>
              <p:cNvGrpSpPr/>
              <p:nvPr/>
            </p:nvGrpSpPr>
            <p:grpSpPr>
              <a:xfrm>
                <a:off x="2958766" y="6943131"/>
                <a:ext cx="355864" cy="490546"/>
                <a:chOff x="-14100" y="-151192"/>
                <a:chExt cx="666890" cy="794724"/>
              </a:xfrm>
              <a:grpFill/>
            </p:grpSpPr>
            <p:sp>
              <p:nvSpPr>
                <p:cNvPr id="33" name="Oval 32">
                  <a:extLst>
                    <a:ext uri="{FF2B5EF4-FFF2-40B4-BE49-F238E27FC236}">
                      <a16:creationId xmlns:a16="http://schemas.microsoft.com/office/drawing/2014/main" id="{937ED5F0-FDC7-E372-4DED-CB7A21C4BB67}"/>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34" name="Round Same Side Corner Rectangle 30">
                  <a:extLst>
                    <a:ext uri="{FF2B5EF4-FFF2-40B4-BE49-F238E27FC236}">
                      <a16:creationId xmlns:a16="http://schemas.microsoft.com/office/drawing/2014/main" id="{D3A03974-EDBD-B7EC-33E8-49B96F6AF13E}"/>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30" name="Group 29">
                <a:extLst>
                  <a:ext uri="{FF2B5EF4-FFF2-40B4-BE49-F238E27FC236}">
                    <a16:creationId xmlns:a16="http://schemas.microsoft.com/office/drawing/2014/main" id="{86987E99-B454-8CC5-4283-AC501D4A0681}"/>
                  </a:ext>
                </a:extLst>
              </p:cNvPr>
              <p:cNvGrpSpPr/>
              <p:nvPr/>
            </p:nvGrpSpPr>
            <p:grpSpPr>
              <a:xfrm>
                <a:off x="2697444" y="7089609"/>
                <a:ext cx="355864" cy="490514"/>
                <a:chOff x="-14100" y="-151143"/>
                <a:chExt cx="666890" cy="794673"/>
              </a:xfrm>
              <a:grpFill/>
            </p:grpSpPr>
            <p:sp>
              <p:nvSpPr>
                <p:cNvPr id="31" name="Oval 30">
                  <a:extLst>
                    <a:ext uri="{FF2B5EF4-FFF2-40B4-BE49-F238E27FC236}">
                      <a16:creationId xmlns:a16="http://schemas.microsoft.com/office/drawing/2014/main" id="{038D7880-C241-5FCC-EF27-7F22F4E79AA1}"/>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32" name="Round Same Side Corner Rectangle 30">
                  <a:extLst>
                    <a:ext uri="{FF2B5EF4-FFF2-40B4-BE49-F238E27FC236}">
                      <a16:creationId xmlns:a16="http://schemas.microsoft.com/office/drawing/2014/main" id="{16C4553F-D2D4-F97E-AC77-FE14D781F292}"/>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4" name="Group 3">
              <a:extLst>
                <a:ext uri="{FF2B5EF4-FFF2-40B4-BE49-F238E27FC236}">
                  <a16:creationId xmlns:a16="http://schemas.microsoft.com/office/drawing/2014/main" id="{C6D954DE-998A-3E2D-9D8D-057F8D3F9F26}"/>
                </a:ext>
              </a:extLst>
            </p:cNvPr>
            <p:cNvGrpSpPr/>
            <p:nvPr/>
          </p:nvGrpSpPr>
          <p:grpSpPr>
            <a:xfrm>
              <a:off x="-2016073" y="4119189"/>
              <a:ext cx="299147" cy="330385"/>
              <a:chOff x="2495307" y="6947602"/>
              <a:chExt cx="558001" cy="632521"/>
            </a:xfrm>
            <a:solidFill>
              <a:schemeClr val="accent2"/>
            </a:solidFill>
          </p:grpSpPr>
          <p:grpSp>
            <p:nvGrpSpPr>
              <p:cNvPr id="22" name="Group 21">
                <a:extLst>
                  <a:ext uri="{FF2B5EF4-FFF2-40B4-BE49-F238E27FC236}">
                    <a16:creationId xmlns:a16="http://schemas.microsoft.com/office/drawing/2014/main" id="{2158EB0E-DCE9-5427-EDAD-D5111173781D}"/>
                  </a:ext>
                </a:extLst>
              </p:cNvPr>
              <p:cNvGrpSpPr/>
              <p:nvPr/>
            </p:nvGrpSpPr>
            <p:grpSpPr>
              <a:xfrm>
                <a:off x="2495307" y="6947602"/>
                <a:ext cx="355864" cy="490548"/>
                <a:chOff x="-14100" y="-151143"/>
                <a:chExt cx="666890" cy="794727"/>
              </a:xfrm>
              <a:grpFill/>
            </p:grpSpPr>
            <p:sp>
              <p:nvSpPr>
                <p:cNvPr id="26" name="Oval 25">
                  <a:extLst>
                    <a:ext uri="{FF2B5EF4-FFF2-40B4-BE49-F238E27FC236}">
                      <a16:creationId xmlns:a16="http://schemas.microsoft.com/office/drawing/2014/main" id="{86AD7B03-84D9-6BCE-A4E1-B123B0D4185F}"/>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27" name="Round Same Side Corner Rectangle 30">
                  <a:extLst>
                    <a:ext uri="{FF2B5EF4-FFF2-40B4-BE49-F238E27FC236}">
                      <a16:creationId xmlns:a16="http://schemas.microsoft.com/office/drawing/2014/main" id="{72FCF7C5-98DC-76F6-1C03-5CC2C145FA23}"/>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23" name="Group 22">
                <a:extLst>
                  <a:ext uri="{FF2B5EF4-FFF2-40B4-BE49-F238E27FC236}">
                    <a16:creationId xmlns:a16="http://schemas.microsoft.com/office/drawing/2014/main" id="{7F257988-BEFB-3FF5-A7FB-540A97847DC7}"/>
                  </a:ext>
                </a:extLst>
              </p:cNvPr>
              <p:cNvGrpSpPr/>
              <p:nvPr/>
            </p:nvGrpSpPr>
            <p:grpSpPr>
              <a:xfrm>
                <a:off x="2697444" y="7089609"/>
                <a:ext cx="355864" cy="490514"/>
                <a:chOff x="-14100" y="-151143"/>
                <a:chExt cx="666890" cy="794673"/>
              </a:xfrm>
              <a:grpFill/>
            </p:grpSpPr>
            <p:sp>
              <p:nvSpPr>
                <p:cNvPr id="24" name="Oval 23">
                  <a:extLst>
                    <a:ext uri="{FF2B5EF4-FFF2-40B4-BE49-F238E27FC236}">
                      <a16:creationId xmlns:a16="http://schemas.microsoft.com/office/drawing/2014/main" id="{3920C722-F13E-759C-2E60-4D2164F4D0E1}"/>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25" name="Round Same Side Corner Rectangle 30">
                  <a:extLst>
                    <a:ext uri="{FF2B5EF4-FFF2-40B4-BE49-F238E27FC236}">
                      <a16:creationId xmlns:a16="http://schemas.microsoft.com/office/drawing/2014/main" id="{CF30FF85-66AB-C584-7AC8-AAF73F7FB6A1}"/>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5" name="Group 4">
              <a:extLst>
                <a:ext uri="{FF2B5EF4-FFF2-40B4-BE49-F238E27FC236}">
                  <a16:creationId xmlns:a16="http://schemas.microsoft.com/office/drawing/2014/main" id="{5C07C752-FD47-0DEF-B2B6-E098C7A0ED5C}"/>
                </a:ext>
              </a:extLst>
            </p:cNvPr>
            <p:cNvGrpSpPr/>
            <p:nvPr/>
          </p:nvGrpSpPr>
          <p:grpSpPr>
            <a:xfrm>
              <a:off x="-1386655" y="4121925"/>
              <a:ext cx="330876" cy="332720"/>
              <a:chOff x="2697444" y="6943131"/>
              <a:chExt cx="617186" cy="636992"/>
            </a:xfrm>
            <a:solidFill>
              <a:schemeClr val="accent2"/>
            </a:solidFill>
          </p:grpSpPr>
          <p:grpSp>
            <p:nvGrpSpPr>
              <p:cNvPr id="16" name="Group 15">
                <a:extLst>
                  <a:ext uri="{FF2B5EF4-FFF2-40B4-BE49-F238E27FC236}">
                    <a16:creationId xmlns:a16="http://schemas.microsoft.com/office/drawing/2014/main" id="{68ED4DA9-8591-66FB-F9F8-532A218E56EC}"/>
                  </a:ext>
                </a:extLst>
              </p:cNvPr>
              <p:cNvGrpSpPr/>
              <p:nvPr/>
            </p:nvGrpSpPr>
            <p:grpSpPr>
              <a:xfrm>
                <a:off x="2958766" y="6943131"/>
                <a:ext cx="355864" cy="490546"/>
                <a:chOff x="-14100" y="-151192"/>
                <a:chExt cx="666890" cy="794724"/>
              </a:xfrm>
              <a:grpFill/>
            </p:grpSpPr>
            <p:sp>
              <p:nvSpPr>
                <p:cNvPr id="20" name="Oval 19">
                  <a:extLst>
                    <a:ext uri="{FF2B5EF4-FFF2-40B4-BE49-F238E27FC236}">
                      <a16:creationId xmlns:a16="http://schemas.microsoft.com/office/drawing/2014/main" id="{745A71BB-EA11-E699-B170-BAA8AFD91CA5}"/>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21" name="Round Same Side Corner Rectangle 30">
                  <a:extLst>
                    <a:ext uri="{FF2B5EF4-FFF2-40B4-BE49-F238E27FC236}">
                      <a16:creationId xmlns:a16="http://schemas.microsoft.com/office/drawing/2014/main" id="{7D84C2F9-5321-C4E2-647E-31BAE1CDAE9C}"/>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17" name="Group 16">
                <a:extLst>
                  <a:ext uri="{FF2B5EF4-FFF2-40B4-BE49-F238E27FC236}">
                    <a16:creationId xmlns:a16="http://schemas.microsoft.com/office/drawing/2014/main" id="{3189B5D7-43C1-A920-AEE2-1F2957D282BB}"/>
                  </a:ext>
                </a:extLst>
              </p:cNvPr>
              <p:cNvGrpSpPr/>
              <p:nvPr/>
            </p:nvGrpSpPr>
            <p:grpSpPr>
              <a:xfrm>
                <a:off x="2697444" y="7089609"/>
                <a:ext cx="355864" cy="490514"/>
                <a:chOff x="-14100" y="-151143"/>
                <a:chExt cx="666890" cy="794673"/>
              </a:xfrm>
              <a:grpFill/>
            </p:grpSpPr>
            <p:sp>
              <p:nvSpPr>
                <p:cNvPr id="18" name="Oval 17">
                  <a:extLst>
                    <a:ext uri="{FF2B5EF4-FFF2-40B4-BE49-F238E27FC236}">
                      <a16:creationId xmlns:a16="http://schemas.microsoft.com/office/drawing/2014/main" id="{6A0277E6-5F22-B7D5-4470-A0D1E2FF4E56}"/>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9" name="Round Same Side Corner Rectangle 30">
                  <a:extLst>
                    <a:ext uri="{FF2B5EF4-FFF2-40B4-BE49-F238E27FC236}">
                      <a16:creationId xmlns:a16="http://schemas.microsoft.com/office/drawing/2014/main" id="{2B2F385C-6A67-EB87-88AE-191D713FD0A6}"/>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6" name="Group 5">
              <a:extLst>
                <a:ext uri="{FF2B5EF4-FFF2-40B4-BE49-F238E27FC236}">
                  <a16:creationId xmlns:a16="http://schemas.microsoft.com/office/drawing/2014/main" id="{F90A3410-C376-2E03-A094-1850AF78AB1C}"/>
                </a:ext>
              </a:extLst>
            </p:cNvPr>
            <p:cNvGrpSpPr/>
            <p:nvPr/>
          </p:nvGrpSpPr>
          <p:grpSpPr>
            <a:xfrm>
              <a:off x="-1786168" y="4292592"/>
              <a:ext cx="439243" cy="332720"/>
              <a:chOff x="2495307" y="6943131"/>
              <a:chExt cx="819323" cy="636992"/>
            </a:xfrm>
            <a:solidFill>
              <a:schemeClr val="accent2"/>
            </a:solidFill>
          </p:grpSpPr>
          <p:grpSp>
            <p:nvGrpSpPr>
              <p:cNvPr id="7" name="Group 6">
                <a:extLst>
                  <a:ext uri="{FF2B5EF4-FFF2-40B4-BE49-F238E27FC236}">
                    <a16:creationId xmlns:a16="http://schemas.microsoft.com/office/drawing/2014/main" id="{3D0C3FB2-1103-0160-1288-0137698E2838}"/>
                  </a:ext>
                </a:extLst>
              </p:cNvPr>
              <p:cNvGrpSpPr/>
              <p:nvPr/>
            </p:nvGrpSpPr>
            <p:grpSpPr>
              <a:xfrm>
                <a:off x="2495307" y="6947602"/>
                <a:ext cx="355864" cy="490548"/>
                <a:chOff x="-14100" y="-151143"/>
                <a:chExt cx="666890" cy="794727"/>
              </a:xfrm>
              <a:grpFill/>
            </p:grpSpPr>
            <p:sp>
              <p:nvSpPr>
                <p:cNvPr id="14" name="Oval 13">
                  <a:extLst>
                    <a:ext uri="{FF2B5EF4-FFF2-40B4-BE49-F238E27FC236}">
                      <a16:creationId xmlns:a16="http://schemas.microsoft.com/office/drawing/2014/main" id="{06542B28-3169-F2E9-8D4E-E0BD5763D0C5}"/>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5" name="Round Same Side Corner Rectangle 30">
                  <a:extLst>
                    <a:ext uri="{FF2B5EF4-FFF2-40B4-BE49-F238E27FC236}">
                      <a16:creationId xmlns:a16="http://schemas.microsoft.com/office/drawing/2014/main" id="{D2B9DEAD-F137-4643-D3B2-B6A090E39033}"/>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8" name="Group 7">
                <a:extLst>
                  <a:ext uri="{FF2B5EF4-FFF2-40B4-BE49-F238E27FC236}">
                    <a16:creationId xmlns:a16="http://schemas.microsoft.com/office/drawing/2014/main" id="{4D345D18-FAF4-AF96-7B4E-DFB7DCD0CF76}"/>
                  </a:ext>
                </a:extLst>
              </p:cNvPr>
              <p:cNvGrpSpPr/>
              <p:nvPr/>
            </p:nvGrpSpPr>
            <p:grpSpPr>
              <a:xfrm>
                <a:off x="2958766" y="6943131"/>
                <a:ext cx="355864" cy="490546"/>
                <a:chOff x="-14100" y="-151192"/>
                <a:chExt cx="666890" cy="794724"/>
              </a:xfrm>
              <a:grpFill/>
            </p:grpSpPr>
            <p:sp>
              <p:nvSpPr>
                <p:cNvPr id="12" name="Oval 11">
                  <a:extLst>
                    <a:ext uri="{FF2B5EF4-FFF2-40B4-BE49-F238E27FC236}">
                      <a16:creationId xmlns:a16="http://schemas.microsoft.com/office/drawing/2014/main" id="{E4CD926A-7A14-5273-3BED-E4491B3D3C30}"/>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3" name="Round Same Side Corner Rectangle 30">
                  <a:extLst>
                    <a:ext uri="{FF2B5EF4-FFF2-40B4-BE49-F238E27FC236}">
                      <a16:creationId xmlns:a16="http://schemas.microsoft.com/office/drawing/2014/main" id="{1EF9522C-E7EF-BFBE-3F59-3D6D364E24A8}"/>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9" name="Group 8">
                <a:extLst>
                  <a:ext uri="{FF2B5EF4-FFF2-40B4-BE49-F238E27FC236}">
                    <a16:creationId xmlns:a16="http://schemas.microsoft.com/office/drawing/2014/main" id="{54919601-9965-E78B-FF4F-7624EBC0D1F9}"/>
                  </a:ext>
                </a:extLst>
              </p:cNvPr>
              <p:cNvGrpSpPr/>
              <p:nvPr/>
            </p:nvGrpSpPr>
            <p:grpSpPr>
              <a:xfrm>
                <a:off x="2697444" y="7089609"/>
                <a:ext cx="355864" cy="490514"/>
                <a:chOff x="-14100" y="-151143"/>
                <a:chExt cx="666890" cy="794673"/>
              </a:xfrm>
              <a:grpFill/>
            </p:grpSpPr>
            <p:sp>
              <p:nvSpPr>
                <p:cNvPr id="10" name="Oval 9">
                  <a:extLst>
                    <a:ext uri="{FF2B5EF4-FFF2-40B4-BE49-F238E27FC236}">
                      <a16:creationId xmlns:a16="http://schemas.microsoft.com/office/drawing/2014/main" id="{AD704AF1-EC88-0116-99BA-1580680C7FF3}"/>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1" name="Round Same Side Corner Rectangle 30">
                  <a:extLst>
                    <a:ext uri="{FF2B5EF4-FFF2-40B4-BE49-F238E27FC236}">
                      <a16:creationId xmlns:a16="http://schemas.microsoft.com/office/drawing/2014/main" id="{F9605417-4C84-C9D7-1FA3-57BE66E8EACF}"/>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sp>
        <p:nvSpPr>
          <p:cNvPr id="653" name="TextBox 652">
            <a:extLst>
              <a:ext uri="{FF2B5EF4-FFF2-40B4-BE49-F238E27FC236}">
                <a16:creationId xmlns:a16="http://schemas.microsoft.com/office/drawing/2014/main" id="{7D5E9666-2819-8D78-D256-14900CF69E82}"/>
              </a:ext>
            </a:extLst>
          </p:cNvPr>
          <p:cNvSpPr txBox="1"/>
          <p:nvPr/>
        </p:nvSpPr>
        <p:spPr>
          <a:xfrm>
            <a:off x="210279" y="2865735"/>
            <a:ext cx="3032317" cy="1600438"/>
          </a:xfrm>
          <a:prstGeom prst="rect">
            <a:avLst/>
          </a:prstGeom>
          <a:noFill/>
        </p:spPr>
        <p:txBody>
          <a:bodyPr wrap="square" rtlCol="0">
            <a:spAutoFit/>
          </a:bodyPr>
          <a:lstStyle/>
          <a:p>
            <a:pPr algn="ctr"/>
            <a:r>
              <a:rPr lang="en-US" sz="1600" dirty="0"/>
              <a:t>An annual public investment of $1,600,000 would yield lifetime return of </a:t>
            </a:r>
          </a:p>
          <a:p>
            <a:pPr algn="ctr"/>
            <a:r>
              <a:rPr lang="en-US" sz="1800" b="1" dirty="0">
                <a:solidFill>
                  <a:schemeClr val="accent2"/>
                </a:solidFill>
              </a:rPr>
              <a:t>$8,913,694 </a:t>
            </a:r>
          </a:p>
          <a:p>
            <a:pPr algn="ctr"/>
            <a:r>
              <a:rPr lang="en-US" sz="1600" dirty="0"/>
              <a:t>per cohort of high school persona students.</a:t>
            </a:r>
            <a:endParaRPr lang="en-CA" sz="1600" dirty="0"/>
          </a:p>
        </p:txBody>
      </p:sp>
      <p:pic>
        <p:nvPicPr>
          <p:cNvPr id="654" name="Graphic 653" descr="Business Growth with solid fill">
            <a:extLst>
              <a:ext uri="{FF2B5EF4-FFF2-40B4-BE49-F238E27FC236}">
                <a16:creationId xmlns:a16="http://schemas.microsoft.com/office/drawing/2014/main" id="{AE2B9A9F-93EE-8022-70EF-C64733CB2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5016" y="2167904"/>
            <a:ext cx="2287012" cy="2194718"/>
          </a:xfrm>
          <a:prstGeom prst="rect">
            <a:avLst/>
          </a:prstGeom>
        </p:spPr>
      </p:pic>
      <p:grpSp>
        <p:nvGrpSpPr>
          <p:cNvPr id="38" name="Group 37">
            <a:extLst>
              <a:ext uri="{FF2B5EF4-FFF2-40B4-BE49-F238E27FC236}">
                <a16:creationId xmlns:a16="http://schemas.microsoft.com/office/drawing/2014/main" id="{119EFC9A-1A69-7DC9-2904-8BADA9356E5C}"/>
              </a:ext>
              <a:ext uri="{C183D7F6-B498-43B3-948B-1728B52AA6E4}">
                <adec:decorative xmlns:adec="http://schemas.microsoft.com/office/drawing/2017/decorative" val="1"/>
              </a:ext>
            </a:extLst>
          </p:cNvPr>
          <p:cNvGrpSpPr/>
          <p:nvPr/>
        </p:nvGrpSpPr>
        <p:grpSpPr>
          <a:xfrm>
            <a:off x="6727191" y="2066783"/>
            <a:ext cx="1282227" cy="697221"/>
            <a:chOff x="-2016073" y="4097781"/>
            <a:chExt cx="960294" cy="527531"/>
          </a:xfrm>
          <a:solidFill>
            <a:schemeClr val="accent1"/>
          </a:solidFill>
        </p:grpSpPr>
        <p:grpSp>
          <p:nvGrpSpPr>
            <p:cNvPr id="39" name="Group 38">
              <a:extLst>
                <a:ext uri="{FF2B5EF4-FFF2-40B4-BE49-F238E27FC236}">
                  <a16:creationId xmlns:a16="http://schemas.microsoft.com/office/drawing/2014/main" id="{AAF07D2C-23EF-025F-B1BE-F0ADEDC07598}"/>
                </a:ext>
              </a:extLst>
            </p:cNvPr>
            <p:cNvGrpSpPr/>
            <p:nvPr/>
          </p:nvGrpSpPr>
          <p:grpSpPr>
            <a:xfrm>
              <a:off x="-1771109" y="4097781"/>
              <a:ext cx="439243" cy="332720"/>
              <a:chOff x="2495307" y="6943131"/>
              <a:chExt cx="819323" cy="636992"/>
            </a:xfrm>
            <a:grpFill/>
          </p:grpSpPr>
          <p:grpSp>
            <p:nvGrpSpPr>
              <p:cNvPr id="640" name="Group 639">
                <a:extLst>
                  <a:ext uri="{FF2B5EF4-FFF2-40B4-BE49-F238E27FC236}">
                    <a16:creationId xmlns:a16="http://schemas.microsoft.com/office/drawing/2014/main" id="{7D7A4024-692B-9ADB-DAED-8BF80435B9E5}"/>
                  </a:ext>
                </a:extLst>
              </p:cNvPr>
              <p:cNvGrpSpPr/>
              <p:nvPr/>
            </p:nvGrpSpPr>
            <p:grpSpPr>
              <a:xfrm>
                <a:off x="2495307" y="6947602"/>
                <a:ext cx="355864" cy="490548"/>
                <a:chOff x="-14100" y="-151143"/>
                <a:chExt cx="666890" cy="794727"/>
              </a:xfrm>
              <a:grpFill/>
            </p:grpSpPr>
            <p:sp>
              <p:nvSpPr>
                <p:cNvPr id="650" name="Oval 649">
                  <a:extLst>
                    <a:ext uri="{FF2B5EF4-FFF2-40B4-BE49-F238E27FC236}">
                      <a16:creationId xmlns:a16="http://schemas.microsoft.com/office/drawing/2014/main" id="{A3B47ED4-DF22-B883-6D45-30DBD8D01E12}"/>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51" name="Round Same Side Corner Rectangle 30">
                  <a:extLst>
                    <a:ext uri="{FF2B5EF4-FFF2-40B4-BE49-F238E27FC236}">
                      <a16:creationId xmlns:a16="http://schemas.microsoft.com/office/drawing/2014/main" id="{F8C77A81-B839-AC8E-F5BA-2FA3334AB6E7}"/>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641" name="Group 640">
                <a:extLst>
                  <a:ext uri="{FF2B5EF4-FFF2-40B4-BE49-F238E27FC236}">
                    <a16:creationId xmlns:a16="http://schemas.microsoft.com/office/drawing/2014/main" id="{F3D4A96C-C175-7242-A5A5-EC152AE87298}"/>
                  </a:ext>
                </a:extLst>
              </p:cNvPr>
              <p:cNvGrpSpPr/>
              <p:nvPr/>
            </p:nvGrpSpPr>
            <p:grpSpPr>
              <a:xfrm>
                <a:off x="2958766" y="6943131"/>
                <a:ext cx="355864" cy="490546"/>
                <a:chOff x="-14100" y="-151192"/>
                <a:chExt cx="666890" cy="794724"/>
              </a:xfrm>
              <a:grpFill/>
            </p:grpSpPr>
            <p:sp>
              <p:nvSpPr>
                <p:cNvPr id="648" name="Oval 647">
                  <a:extLst>
                    <a:ext uri="{FF2B5EF4-FFF2-40B4-BE49-F238E27FC236}">
                      <a16:creationId xmlns:a16="http://schemas.microsoft.com/office/drawing/2014/main" id="{0AB1C10A-476D-930C-52E1-4865753D2F63}"/>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49" name="Round Same Side Corner Rectangle 30">
                  <a:extLst>
                    <a:ext uri="{FF2B5EF4-FFF2-40B4-BE49-F238E27FC236}">
                      <a16:creationId xmlns:a16="http://schemas.microsoft.com/office/drawing/2014/main" id="{D76B0995-E85E-8C0C-1845-3738D87F0907}"/>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642" name="Group 641">
                <a:extLst>
                  <a:ext uri="{FF2B5EF4-FFF2-40B4-BE49-F238E27FC236}">
                    <a16:creationId xmlns:a16="http://schemas.microsoft.com/office/drawing/2014/main" id="{331D3B49-C8B8-2225-E0DA-F22DD7D69562}"/>
                  </a:ext>
                </a:extLst>
              </p:cNvPr>
              <p:cNvGrpSpPr/>
              <p:nvPr/>
            </p:nvGrpSpPr>
            <p:grpSpPr>
              <a:xfrm>
                <a:off x="2697444" y="7089609"/>
                <a:ext cx="355864" cy="490514"/>
                <a:chOff x="-14100" y="-151143"/>
                <a:chExt cx="666890" cy="794673"/>
              </a:xfrm>
              <a:grpFill/>
            </p:grpSpPr>
            <p:sp>
              <p:nvSpPr>
                <p:cNvPr id="646" name="Oval 645">
                  <a:extLst>
                    <a:ext uri="{FF2B5EF4-FFF2-40B4-BE49-F238E27FC236}">
                      <a16:creationId xmlns:a16="http://schemas.microsoft.com/office/drawing/2014/main" id="{A6D0F3F3-1B11-8757-13D1-B85AEDFAD439}"/>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47" name="Round Same Side Corner Rectangle 30">
                  <a:extLst>
                    <a:ext uri="{FF2B5EF4-FFF2-40B4-BE49-F238E27FC236}">
                      <a16:creationId xmlns:a16="http://schemas.microsoft.com/office/drawing/2014/main" id="{800ED18F-16B6-2E74-4494-3B23FAFDDB91}"/>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40" name="Group 39">
              <a:extLst>
                <a:ext uri="{FF2B5EF4-FFF2-40B4-BE49-F238E27FC236}">
                  <a16:creationId xmlns:a16="http://schemas.microsoft.com/office/drawing/2014/main" id="{7F2DB523-C546-675A-AAEE-43218450BA75}"/>
                </a:ext>
              </a:extLst>
            </p:cNvPr>
            <p:cNvGrpSpPr/>
            <p:nvPr/>
          </p:nvGrpSpPr>
          <p:grpSpPr>
            <a:xfrm>
              <a:off x="-2016073" y="4119189"/>
              <a:ext cx="299147" cy="330385"/>
              <a:chOff x="2495307" y="6947602"/>
              <a:chExt cx="558001" cy="632521"/>
            </a:xfrm>
            <a:grpFill/>
          </p:grpSpPr>
          <p:grpSp>
            <p:nvGrpSpPr>
              <p:cNvPr id="58" name="Group 57">
                <a:extLst>
                  <a:ext uri="{FF2B5EF4-FFF2-40B4-BE49-F238E27FC236}">
                    <a16:creationId xmlns:a16="http://schemas.microsoft.com/office/drawing/2014/main" id="{DF205E2E-9B4B-662D-8560-F5C5366B54AA}"/>
                  </a:ext>
                </a:extLst>
              </p:cNvPr>
              <p:cNvGrpSpPr/>
              <p:nvPr/>
            </p:nvGrpSpPr>
            <p:grpSpPr>
              <a:xfrm>
                <a:off x="2495307" y="6947602"/>
                <a:ext cx="355864" cy="490548"/>
                <a:chOff x="-14100" y="-151143"/>
                <a:chExt cx="666890" cy="794727"/>
              </a:xfrm>
              <a:grpFill/>
            </p:grpSpPr>
            <p:sp>
              <p:nvSpPr>
                <p:cNvPr id="62" name="Oval 61">
                  <a:extLst>
                    <a:ext uri="{FF2B5EF4-FFF2-40B4-BE49-F238E27FC236}">
                      <a16:creationId xmlns:a16="http://schemas.microsoft.com/office/drawing/2014/main" id="{3665023A-A1E2-7423-7ED5-286E3E2358A1}"/>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3" name="Round Same Side Corner Rectangle 30">
                  <a:extLst>
                    <a:ext uri="{FF2B5EF4-FFF2-40B4-BE49-F238E27FC236}">
                      <a16:creationId xmlns:a16="http://schemas.microsoft.com/office/drawing/2014/main" id="{39CB838C-8596-28B1-694F-2A3EB5D88A42}"/>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59" name="Group 58">
                <a:extLst>
                  <a:ext uri="{FF2B5EF4-FFF2-40B4-BE49-F238E27FC236}">
                    <a16:creationId xmlns:a16="http://schemas.microsoft.com/office/drawing/2014/main" id="{8C46787F-DE74-4A0D-6827-EE7DCE5EDA1B}"/>
                  </a:ext>
                </a:extLst>
              </p:cNvPr>
              <p:cNvGrpSpPr/>
              <p:nvPr/>
            </p:nvGrpSpPr>
            <p:grpSpPr>
              <a:xfrm>
                <a:off x="2697444" y="7089609"/>
                <a:ext cx="355864" cy="490514"/>
                <a:chOff x="-14100" y="-151143"/>
                <a:chExt cx="666890" cy="794673"/>
              </a:xfrm>
              <a:grpFill/>
            </p:grpSpPr>
            <p:sp>
              <p:nvSpPr>
                <p:cNvPr id="60" name="Oval 59">
                  <a:extLst>
                    <a:ext uri="{FF2B5EF4-FFF2-40B4-BE49-F238E27FC236}">
                      <a16:creationId xmlns:a16="http://schemas.microsoft.com/office/drawing/2014/main" id="{6B10F29C-C825-81CB-99E8-DE8F5BFB905F}"/>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1" name="Round Same Side Corner Rectangle 30">
                  <a:extLst>
                    <a:ext uri="{FF2B5EF4-FFF2-40B4-BE49-F238E27FC236}">
                      <a16:creationId xmlns:a16="http://schemas.microsoft.com/office/drawing/2014/main" id="{D9CE987C-55EF-84C3-D15A-2551D25531D5}"/>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41" name="Group 40">
              <a:extLst>
                <a:ext uri="{FF2B5EF4-FFF2-40B4-BE49-F238E27FC236}">
                  <a16:creationId xmlns:a16="http://schemas.microsoft.com/office/drawing/2014/main" id="{DE325FEA-D66A-FAEC-AC12-55BECFDE3BD8}"/>
                </a:ext>
              </a:extLst>
            </p:cNvPr>
            <p:cNvGrpSpPr/>
            <p:nvPr/>
          </p:nvGrpSpPr>
          <p:grpSpPr>
            <a:xfrm>
              <a:off x="-1386655" y="4121925"/>
              <a:ext cx="330876" cy="332720"/>
              <a:chOff x="2697444" y="6943131"/>
              <a:chExt cx="617186" cy="636992"/>
            </a:xfrm>
            <a:grpFill/>
          </p:grpSpPr>
          <p:grpSp>
            <p:nvGrpSpPr>
              <p:cNvPr id="52" name="Group 51">
                <a:extLst>
                  <a:ext uri="{FF2B5EF4-FFF2-40B4-BE49-F238E27FC236}">
                    <a16:creationId xmlns:a16="http://schemas.microsoft.com/office/drawing/2014/main" id="{E0D93930-E38A-0E35-2387-6CDC54D015A9}"/>
                  </a:ext>
                </a:extLst>
              </p:cNvPr>
              <p:cNvGrpSpPr/>
              <p:nvPr/>
            </p:nvGrpSpPr>
            <p:grpSpPr>
              <a:xfrm>
                <a:off x="2958766" y="6943131"/>
                <a:ext cx="355864" cy="490546"/>
                <a:chOff x="-14100" y="-151192"/>
                <a:chExt cx="666890" cy="794724"/>
              </a:xfrm>
              <a:grpFill/>
            </p:grpSpPr>
            <p:sp>
              <p:nvSpPr>
                <p:cNvPr id="56" name="Oval 55">
                  <a:extLst>
                    <a:ext uri="{FF2B5EF4-FFF2-40B4-BE49-F238E27FC236}">
                      <a16:creationId xmlns:a16="http://schemas.microsoft.com/office/drawing/2014/main" id="{0C64680E-449D-EF6B-95BE-A4A17F5D220F}"/>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57" name="Round Same Side Corner Rectangle 30">
                  <a:extLst>
                    <a:ext uri="{FF2B5EF4-FFF2-40B4-BE49-F238E27FC236}">
                      <a16:creationId xmlns:a16="http://schemas.microsoft.com/office/drawing/2014/main" id="{78C6A692-B7A8-CEEC-A068-6AE06D60BD9E}"/>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53" name="Group 52">
                <a:extLst>
                  <a:ext uri="{FF2B5EF4-FFF2-40B4-BE49-F238E27FC236}">
                    <a16:creationId xmlns:a16="http://schemas.microsoft.com/office/drawing/2014/main" id="{92E1EBA8-2D7A-5AC7-B465-DD83B6A000E9}"/>
                  </a:ext>
                </a:extLst>
              </p:cNvPr>
              <p:cNvGrpSpPr/>
              <p:nvPr/>
            </p:nvGrpSpPr>
            <p:grpSpPr>
              <a:xfrm>
                <a:off x="2697444" y="7089609"/>
                <a:ext cx="355864" cy="490514"/>
                <a:chOff x="-14100" y="-151143"/>
                <a:chExt cx="666890" cy="794673"/>
              </a:xfrm>
              <a:grpFill/>
            </p:grpSpPr>
            <p:sp>
              <p:nvSpPr>
                <p:cNvPr id="54" name="Oval 53">
                  <a:extLst>
                    <a:ext uri="{FF2B5EF4-FFF2-40B4-BE49-F238E27FC236}">
                      <a16:creationId xmlns:a16="http://schemas.microsoft.com/office/drawing/2014/main" id="{36C07496-9474-948F-20F3-171850E5A0A4}"/>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55" name="Round Same Side Corner Rectangle 30">
                  <a:extLst>
                    <a:ext uri="{FF2B5EF4-FFF2-40B4-BE49-F238E27FC236}">
                      <a16:creationId xmlns:a16="http://schemas.microsoft.com/office/drawing/2014/main" id="{E016625D-08E6-A327-3473-19AC5520E927}"/>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nvGrpSpPr>
            <p:cNvPr id="42" name="Group 41">
              <a:extLst>
                <a:ext uri="{FF2B5EF4-FFF2-40B4-BE49-F238E27FC236}">
                  <a16:creationId xmlns:a16="http://schemas.microsoft.com/office/drawing/2014/main" id="{FE7B7D0D-EDFF-5823-1E31-12824A19476E}"/>
                </a:ext>
              </a:extLst>
            </p:cNvPr>
            <p:cNvGrpSpPr/>
            <p:nvPr/>
          </p:nvGrpSpPr>
          <p:grpSpPr>
            <a:xfrm>
              <a:off x="-1786168" y="4292592"/>
              <a:ext cx="439243" cy="332720"/>
              <a:chOff x="2495307" y="6943131"/>
              <a:chExt cx="819323" cy="636992"/>
            </a:xfrm>
            <a:grpFill/>
          </p:grpSpPr>
          <p:grpSp>
            <p:nvGrpSpPr>
              <p:cNvPr id="43" name="Group 42">
                <a:extLst>
                  <a:ext uri="{FF2B5EF4-FFF2-40B4-BE49-F238E27FC236}">
                    <a16:creationId xmlns:a16="http://schemas.microsoft.com/office/drawing/2014/main" id="{00AA4CB2-2E8C-7450-D493-965055DC0EA5}"/>
                  </a:ext>
                </a:extLst>
              </p:cNvPr>
              <p:cNvGrpSpPr/>
              <p:nvPr/>
            </p:nvGrpSpPr>
            <p:grpSpPr>
              <a:xfrm>
                <a:off x="2495307" y="6947602"/>
                <a:ext cx="355864" cy="490548"/>
                <a:chOff x="-14100" y="-151143"/>
                <a:chExt cx="666890" cy="794727"/>
              </a:xfrm>
              <a:grpFill/>
            </p:grpSpPr>
            <p:sp>
              <p:nvSpPr>
                <p:cNvPr id="50" name="Oval 49">
                  <a:extLst>
                    <a:ext uri="{FF2B5EF4-FFF2-40B4-BE49-F238E27FC236}">
                      <a16:creationId xmlns:a16="http://schemas.microsoft.com/office/drawing/2014/main" id="{BA3843CE-C7F0-1C77-7583-BE20C1DA4578}"/>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51" name="Round Same Side Corner Rectangle 30">
                  <a:extLst>
                    <a:ext uri="{FF2B5EF4-FFF2-40B4-BE49-F238E27FC236}">
                      <a16:creationId xmlns:a16="http://schemas.microsoft.com/office/drawing/2014/main" id="{A2F21691-4F10-F422-E5DD-D288B8A26D1E}"/>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44" name="Group 43">
                <a:extLst>
                  <a:ext uri="{FF2B5EF4-FFF2-40B4-BE49-F238E27FC236}">
                    <a16:creationId xmlns:a16="http://schemas.microsoft.com/office/drawing/2014/main" id="{3D98E1A1-43BD-1F84-7638-5A4C490A0661}"/>
                  </a:ext>
                </a:extLst>
              </p:cNvPr>
              <p:cNvGrpSpPr/>
              <p:nvPr/>
            </p:nvGrpSpPr>
            <p:grpSpPr>
              <a:xfrm>
                <a:off x="2958766" y="6943131"/>
                <a:ext cx="355864" cy="490546"/>
                <a:chOff x="-14100" y="-151192"/>
                <a:chExt cx="666890" cy="794724"/>
              </a:xfrm>
              <a:grpFill/>
            </p:grpSpPr>
            <p:sp>
              <p:nvSpPr>
                <p:cNvPr id="48" name="Oval 47">
                  <a:extLst>
                    <a:ext uri="{FF2B5EF4-FFF2-40B4-BE49-F238E27FC236}">
                      <a16:creationId xmlns:a16="http://schemas.microsoft.com/office/drawing/2014/main" id="{1F0A4B27-0B07-E967-D76D-1F8261544E3A}"/>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49" name="Round Same Side Corner Rectangle 30">
                  <a:extLst>
                    <a:ext uri="{FF2B5EF4-FFF2-40B4-BE49-F238E27FC236}">
                      <a16:creationId xmlns:a16="http://schemas.microsoft.com/office/drawing/2014/main" id="{F717557D-838D-7C9B-EAEC-55F64A4D40F7}"/>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nvGrpSpPr>
              <p:cNvPr id="45" name="Group 44">
                <a:extLst>
                  <a:ext uri="{FF2B5EF4-FFF2-40B4-BE49-F238E27FC236}">
                    <a16:creationId xmlns:a16="http://schemas.microsoft.com/office/drawing/2014/main" id="{A877B5C4-EC56-0917-0C1E-4FF71A31EF96}"/>
                  </a:ext>
                </a:extLst>
              </p:cNvPr>
              <p:cNvGrpSpPr/>
              <p:nvPr/>
            </p:nvGrpSpPr>
            <p:grpSpPr>
              <a:xfrm>
                <a:off x="2697444" y="7089609"/>
                <a:ext cx="355864" cy="490514"/>
                <a:chOff x="-14100" y="-151143"/>
                <a:chExt cx="666890" cy="794673"/>
              </a:xfrm>
              <a:grpFill/>
            </p:grpSpPr>
            <p:sp>
              <p:nvSpPr>
                <p:cNvPr id="46" name="Oval 45">
                  <a:extLst>
                    <a:ext uri="{FF2B5EF4-FFF2-40B4-BE49-F238E27FC236}">
                      <a16:creationId xmlns:a16="http://schemas.microsoft.com/office/drawing/2014/main" id="{FB2FB576-6831-D324-B26A-B206268CDEA8}"/>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47" name="Round Same Side Corner Rectangle 30">
                  <a:extLst>
                    <a:ext uri="{FF2B5EF4-FFF2-40B4-BE49-F238E27FC236}">
                      <a16:creationId xmlns:a16="http://schemas.microsoft.com/office/drawing/2014/main" id="{DF9D80B1-6222-E983-30BA-C4726EC643D1}"/>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grpSp>
        </p:grpSp>
      </p:grpSp>
      <p:sp>
        <p:nvSpPr>
          <p:cNvPr id="655" name="TextBox 654">
            <a:extLst>
              <a:ext uri="{FF2B5EF4-FFF2-40B4-BE49-F238E27FC236}">
                <a16:creationId xmlns:a16="http://schemas.microsoft.com/office/drawing/2014/main" id="{0CA146BE-9B4C-9BA9-FEE3-8E5FF5F9076C}"/>
              </a:ext>
            </a:extLst>
          </p:cNvPr>
          <p:cNvSpPr txBox="1"/>
          <p:nvPr/>
        </p:nvSpPr>
        <p:spPr>
          <a:xfrm>
            <a:off x="5880028" y="2872731"/>
            <a:ext cx="2971800" cy="1600438"/>
          </a:xfrm>
          <a:prstGeom prst="rect">
            <a:avLst/>
          </a:prstGeom>
          <a:noFill/>
        </p:spPr>
        <p:txBody>
          <a:bodyPr wrap="square" rtlCol="0">
            <a:spAutoFit/>
          </a:bodyPr>
          <a:lstStyle/>
          <a:p>
            <a:pPr algn="ctr"/>
            <a:r>
              <a:rPr lang="en-US" sz="1600" dirty="0"/>
              <a:t>An annual public investment of $1,675,200 would yield lifetime return of </a:t>
            </a:r>
          </a:p>
          <a:p>
            <a:pPr algn="ctr"/>
            <a:r>
              <a:rPr lang="en-US" sz="1800" b="1" dirty="0">
                <a:solidFill>
                  <a:schemeClr val="accent1"/>
                </a:solidFill>
              </a:rPr>
              <a:t>$10,025,047 </a:t>
            </a:r>
          </a:p>
          <a:p>
            <a:pPr algn="ctr"/>
            <a:r>
              <a:rPr lang="en-US" sz="1600" dirty="0"/>
              <a:t>per cohort of university persona students.</a:t>
            </a:r>
            <a:endParaRPr lang="en-CA" sz="1600" dirty="0"/>
          </a:p>
        </p:txBody>
      </p:sp>
      <p:sp>
        <p:nvSpPr>
          <p:cNvPr id="645" name="Google Shape;645;p92"/>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
        <p:nvSpPr>
          <p:cNvPr id="652" name="TextBox 651">
            <a:extLst>
              <a:ext uri="{FF2B5EF4-FFF2-40B4-BE49-F238E27FC236}">
                <a16:creationId xmlns:a16="http://schemas.microsoft.com/office/drawing/2014/main" id="{5869E6B0-82DC-24D8-43DE-6A78BEEBCDE0}"/>
              </a:ext>
            </a:extLst>
          </p:cNvPr>
          <p:cNvSpPr txBox="1"/>
          <p:nvPr/>
        </p:nvSpPr>
        <p:spPr>
          <a:xfrm>
            <a:off x="4024698" y="4854833"/>
            <a:ext cx="5892727" cy="246221"/>
          </a:xfrm>
          <a:prstGeom prst="rect">
            <a:avLst/>
          </a:prstGeom>
          <a:noFill/>
        </p:spPr>
        <p:txBody>
          <a:bodyPr wrap="square" rtlCol="0">
            <a:spAutoFit/>
          </a:bodyPr>
          <a:lstStyle/>
          <a:p>
            <a:r>
              <a:rPr lang="en-US" sz="1000" dirty="0">
                <a:solidFill>
                  <a:schemeClr val="tx1"/>
                </a:solidFill>
              </a:rPr>
              <a:t>*Assuming that after investing in all 100 students, only 70% obtain the desired outcomes</a:t>
            </a:r>
            <a:endParaRPr lang="en-CA" sz="10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7"/>
          <p:cNvSpPr txBox="1">
            <a:spLocks noGrp="1"/>
          </p:cNvSpPr>
          <p:nvPr>
            <p:ph type="title"/>
          </p:nvPr>
        </p:nvSpPr>
        <p:spPr>
          <a:xfrm>
            <a:off x="629999" y="270000"/>
            <a:ext cx="8100000" cy="92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Agenda</a:t>
            </a:r>
            <a:endParaRPr b="1">
              <a:solidFill>
                <a:schemeClr val="dk2"/>
              </a:solidFill>
            </a:endParaRPr>
          </a:p>
        </p:txBody>
      </p:sp>
      <p:pic>
        <p:nvPicPr>
          <p:cNvPr id="238" name="Google Shape;238;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07175" y="4476750"/>
            <a:ext cx="3145726" cy="440500"/>
          </a:xfrm>
          <a:prstGeom prst="rect">
            <a:avLst/>
          </a:prstGeom>
          <a:noFill/>
          <a:ln>
            <a:noFill/>
          </a:ln>
        </p:spPr>
      </p:pic>
      <p:sp>
        <p:nvSpPr>
          <p:cNvPr id="239" name="Google Shape;239;p57"/>
          <p:cNvSpPr txBox="1">
            <a:spLocks noGrp="1"/>
          </p:cNvSpPr>
          <p:nvPr>
            <p:ph type="body" idx="1"/>
          </p:nvPr>
        </p:nvSpPr>
        <p:spPr>
          <a:xfrm>
            <a:off x="671100" y="1049125"/>
            <a:ext cx="8058900" cy="2926800"/>
          </a:xfrm>
          <a:prstGeom prst="rect">
            <a:avLst/>
          </a:prstGeom>
        </p:spPr>
        <p:txBody>
          <a:bodyPr spcFirstLastPara="1" wrap="square" lIns="91425" tIns="45700" rIns="91425" bIns="45700" anchor="t" anchorCtr="0">
            <a:noAutofit/>
          </a:bodyPr>
          <a:lstStyle/>
          <a:p>
            <a:pPr marL="457200" lvl="0" indent="-381000" algn="l" rtl="0">
              <a:spcBef>
                <a:spcPts val="800"/>
              </a:spcBef>
              <a:spcAft>
                <a:spcPts val="0"/>
              </a:spcAft>
              <a:buSzPts val="2400"/>
              <a:buChar char="➢"/>
            </a:pPr>
            <a:r>
              <a:rPr lang="en" sz="2000" dirty="0"/>
              <a:t>Introductions</a:t>
            </a:r>
            <a:br>
              <a:rPr lang="en" sz="2000" dirty="0"/>
            </a:br>
            <a:endParaRPr sz="900" dirty="0"/>
          </a:p>
          <a:p>
            <a:pPr marL="457200" lvl="0" indent="-381000" algn="l" rtl="0">
              <a:spcBef>
                <a:spcPts val="0"/>
              </a:spcBef>
              <a:spcAft>
                <a:spcPts val="0"/>
              </a:spcAft>
              <a:buSzPts val="2400"/>
              <a:buChar char="➢"/>
            </a:pPr>
            <a:r>
              <a:rPr lang="en" sz="2000" dirty="0"/>
              <a:t>Current state </a:t>
            </a:r>
            <a:br>
              <a:rPr lang="en" sz="2000" dirty="0"/>
            </a:br>
            <a:endParaRPr sz="900" dirty="0"/>
          </a:p>
          <a:p>
            <a:pPr marL="457200" lvl="0" indent="-381000" algn="l" rtl="0">
              <a:spcBef>
                <a:spcPts val="0"/>
              </a:spcBef>
              <a:spcAft>
                <a:spcPts val="0"/>
              </a:spcAft>
              <a:buSzPts val="2400"/>
              <a:buChar char="➢"/>
            </a:pPr>
            <a:r>
              <a:rPr lang="en" sz="2000" dirty="0"/>
              <a:t>“Start early”</a:t>
            </a:r>
            <a:br>
              <a:rPr lang="en" sz="2000" dirty="0"/>
            </a:br>
            <a:endParaRPr sz="900" dirty="0"/>
          </a:p>
          <a:p>
            <a:pPr marL="457200" lvl="0" indent="-381000" algn="l" rtl="0">
              <a:spcBef>
                <a:spcPts val="0"/>
              </a:spcBef>
              <a:spcAft>
                <a:spcPts val="0"/>
              </a:spcAft>
              <a:buSzPts val="2400"/>
              <a:buChar char="➢"/>
            </a:pPr>
            <a:r>
              <a:rPr lang="en" sz="2000" dirty="0"/>
              <a:t>Cases:</a:t>
            </a:r>
            <a:endParaRPr sz="2000" dirty="0"/>
          </a:p>
          <a:p>
            <a:pPr marL="914400" lvl="1" indent="-342900" algn="l" rtl="0">
              <a:spcBef>
                <a:spcPts val="0"/>
              </a:spcBef>
              <a:spcAft>
                <a:spcPts val="0"/>
              </a:spcAft>
              <a:buSzPts val="1800"/>
              <a:buAutoNum type="arabicPeriod"/>
            </a:pPr>
            <a:r>
              <a:rPr lang="en" sz="1600" dirty="0"/>
              <a:t>Individual &amp; Program: Employment Pathways</a:t>
            </a:r>
            <a:endParaRPr sz="1600" dirty="0"/>
          </a:p>
          <a:p>
            <a:pPr marL="914400" lvl="1" indent="-342900" algn="l" rtl="0">
              <a:spcBef>
                <a:spcPts val="0"/>
              </a:spcBef>
              <a:spcAft>
                <a:spcPts val="0"/>
              </a:spcAft>
              <a:buSzPts val="1800"/>
              <a:buAutoNum type="arabicPeriod"/>
            </a:pPr>
            <a:r>
              <a:rPr lang="en" sz="1600" dirty="0"/>
              <a:t>Community &amp; Business: Project SEARCH</a:t>
            </a:r>
            <a:endParaRPr sz="1600" dirty="0"/>
          </a:p>
          <a:p>
            <a:pPr marL="914400" lvl="1" indent="-342900" algn="l" rtl="0">
              <a:spcBef>
                <a:spcPts val="0"/>
              </a:spcBef>
              <a:spcAft>
                <a:spcPts val="0"/>
              </a:spcAft>
              <a:buSzPts val="1800"/>
              <a:buAutoNum type="arabicPeriod"/>
            </a:pPr>
            <a:r>
              <a:rPr lang="en" sz="1600" dirty="0"/>
              <a:t>Public &amp; Policy: Theoretical Modelling</a:t>
            </a:r>
            <a:br>
              <a:rPr lang="en" sz="1600" dirty="0"/>
            </a:br>
            <a:endParaRPr sz="900" dirty="0"/>
          </a:p>
          <a:p>
            <a:pPr marL="457200" marR="0" lvl="0" indent="-381000" algn="l" rtl="0">
              <a:lnSpc>
                <a:spcPct val="100000"/>
              </a:lnSpc>
              <a:spcBef>
                <a:spcPts val="0"/>
              </a:spcBef>
              <a:spcAft>
                <a:spcPts val="0"/>
              </a:spcAft>
              <a:buSzPts val="2400"/>
              <a:buChar char="➢"/>
            </a:pPr>
            <a:r>
              <a:rPr lang="en" sz="2000" dirty="0"/>
              <a:t>Review and reflection: what is your role?</a:t>
            </a:r>
            <a:endParaRPr sz="2000" dirty="0"/>
          </a:p>
        </p:txBody>
      </p:sp>
      <p:pic>
        <p:nvPicPr>
          <p:cNvPr id="240" name="Google Shape;240;p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5400000">
            <a:off x="6682463" y="864986"/>
            <a:ext cx="2815024" cy="23213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3"/>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Theoretical cost-benefit modelling</a:t>
            </a:r>
            <a:endParaRPr b="1">
              <a:solidFill>
                <a:schemeClr val="dk2"/>
              </a:solidFill>
            </a:endParaRPr>
          </a:p>
        </p:txBody>
      </p:sp>
      <p:sp>
        <p:nvSpPr>
          <p:cNvPr id="2" name="Arrow: Circular 1">
            <a:extLst>
              <a:ext uri="{FF2B5EF4-FFF2-40B4-BE49-F238E27FC236}">
                <a16:creationId xmlns:a16="http://schemas.microsoft.com/office/drawing/2014/main" id="{B639A9CE-4E9D-7A5F-C506-1CCC648412E7}"/>
              </a:ext>
              <a:ext uri="{C183D7F6-B498-43B3-948B-1728B52AA6E4}">
                <adec:decorative xmlns:adec="http://schemas.microsoft.com/office/drawing/2017/decorative" val="1"/>
              </a:ext>
            </a:extLst>
          </p:cNvPr>
          <p:cNvSpPr/>
          <p:nvPr/>
        </p:nvSpPr>
        <p:spPr>
          <a:xfrm>
            <a:off x="1348502" y="1304214"/>
            <a:ext cx="3115143" cy="2366218"/>
          </a:xfrm>
          <a:prstGeom prst="circularArrow">
            <a:avLst>
              <a:gd name="adj1" fmla="val 3096"/>
              <a:gd name="adj2" fmla="val 1142319"/>
              <a:gd name="adj3" fmla="val 20609010"/>
              <a:gd name="adj4" fmla="val 10833276"/>
              <a:gd name="adj5" fmla="val 12500"/>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 name="Arrow: Circular 2">
            <a:extLst>
              <a:ext uri="{FF2B5EF4-FFF2-40B4-BE49-F238E27FC236}">
                <a16:creationId xmlns:a16="http://schemas.microsoft.com/office/drawing/2014/main" id="{63B50343-FF09-B053-CE4E-B8F03C57DF0F}"/>
              </a:ext>
              <a:ext uri="{C183D7F6-B498-43B3-948B-1728B52AA6E4}">
                <adec:decorative xmlns:adec="http://schemas.microsoft.com/office/drawing/2017/decorative" val="1"/>
              </a:ext>
            </a:extLst>
          </p:cNvPr>
          <p:cNvSpPr/>
          <p:nvPr/>
        </p:nvSpPr>
        <p:spPr>
          <a:xfrm rot="10800000">
            <a:off x="1468010" y="1973118"/>
            <a:ext cx="2932187" cy="2445378"/>
          </a:xfrm>
          <a:prstGeom prst="circularArrow">
            <a:avLst>
              <a:gd name="adj1" fmla="val 11626"/>
              <a:gd name="adj2" fmla="val 1041403"/>
              <a:gd name="adj3" fmla="val 20593038"/>
              <a:gd name="adj4" fmla="val 10494542"/>
              <a:gd name="adj5" fmla="val 11064"/>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4" name="Group 3">
            <a:extLst>
              <a:ext uri="{FF2B5EF4-FFF2-40B4-BE49-F238E27FC236}">
                <a16:creationId xmlns:a16="http://schemas.microsoft.com/office/drawing/2014/main" id="{165BDA71-D2AC-FE22-335C-D099D9BCF6FF}"/>
              </a:ext>
              <a:ext uri="{C183D7F6-B498-43B3-948B-1728B52AA6E4}">
                <adec:decorative xmlns:adec="http://schemas.microsoft.com/office/drawing/2017/decorative" val="1"/>
              </a:ext>
            </a:extLst>
          </p:cNvPr>
          <p:cNvGrpSpPr/>
          <p:nvPr/>
        </p:nvGrpSpPr>
        <p:grpSpPr>
          <a:xfrm>
            <a:off x="3909034" y="2499256"/>
            <a:ext cx="565682" cy="755203"/>
            <a:chOff x="0" y="0"/>
            <a:chExt cx="666890" cy="810155"/>
          </a:xfrm>
          <a:solidFill>
            <a:schemeClr val="bg2"/>
          </a:solidFill>
        </p:grpSpPr>
        <p:sp>
          <p:nvSpPr>
            <p:cNvPr id="5" name="Oval 4">
              <a:extLst>
                <a:ext uri="{FF2B5EF4-FFF2-40B4-BE49-F238E27FC236}">
                  <a16:creationId xmlns:a16="http://schemas.microsoft.com/office/drawing/2014/main" id="{F23E0F8C-77B5-A11F-0B38-B27A06EBAE03}"/>
                </a:ext>
              </a:extLst>
            </p:cNvPr>
            <p:cNvSpPr/>
            <p:nvPr/>
          </p:nvSpPr>
          <p:spPr>
            <a:xfrm>
              <a:off x="119270" y="0"/>
              <a:ext cx="435245" cy="40249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6" name="Round Same Side Corner Rectangle 30">
              <a:extLst>
                <a:ext uri="{FF2B5EF4-FFF2-40B4-BE49-F238E27FC236}">
                  <a16:creationId xmlns:a16="http://schemas.microsoft.com/office/drawing/2014/main" id="{D6622381-F3B5-93F5-A5EB-F1E237CA8D28}"/>
                </a:ext>
              </a:extLst>
            </p:cNvPr>
            <p:cNvSpPr/>
            <p:nvPr/>
          </p:nvSpPr>
          <p:spPr>
            <a:xfrm>
              <a:off x="0" y="453225"/>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dirty="0"/>
            </a:p>
          </p:txBody>
        </p:sp>
      </p:grpSp>
      <p:pic>
        <p:nvPicPr>
          <p:cNvPr id="7" name="Graphic 6">
            <a:extLst>
              <a:ext uri="{FF2B5EF4-FFF2-40B4-BE49-F238E27FC236}">
                <a16:creationId xmlns:a16="http://schemas.microsoft.com/office/drawing/2014/main" id="{B6D63E8C-75B9-FCFB-1826-6AB6508617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149" y="2340059"/>
            <a:ext cx="914400" cy="914400"/>
          </a:xfrm>
          <a:prstGeom prst="rect">
            <a:avLst/>
          </a:prstGeom>
        </p:spPr>
      </p:pic>
      <p:grpSp>
        <p:nvGrpSpPr>
          <p:cNvPr id="8" name="Group 7">
            <a:extLst>
              <a:ext uri="{FF2B5EF4-FFF2-40B4-BE49-F238E27FC236}">
                <a16:creationId xmlns:a16="http://schemas.microsoft.com/office/drawing/2014/main" id="{B7D9AC1E-B085-BC0B-68F5-45A62B872343}"/>
              </a:ext>
              <a:ext uri="{C183D7F6-B498-43B3-948B-1728B52AA6E4}">
                <adec:decorative xmlns:adec="http://schemas.microsoft.com/office/drawing/2017/decorative" val="1"/>
              </a:ext>
            </a:extLst>
          </p:cNvPr>
          <p:cNvGrpSpPr/>
          <p:nvPr/>
        </p:nvGrpSpPr>
        <p:grpSpPr>
          <a:xfrm>
            <a:off x="1240552" y="2797259"/>
            <a:ext cx="633200" cy="482479"/>
            <a:chOff x="2495307" y="6943131"/>
            <a:chExt cx="819323" cy="636992"/>
          </a:xfrm>
          <a:solidFill>
            <a:schemeClr val="bg2"/>
          </a:solidFill>
        </p:grpSpPr>
        <p:grpSp>
          <p:nvGrpSpPr>
            <p:cNvPr id="9" name="Group 8">
              <a:extLst>
                <a:ext uri="{FF2B5EF4-FFF2-40B4-BE49-F238E27FC236}">
                  <a16:creationId xmlns:a16="http://schemas.microsoft.com/office/drawing/2014/main" id="{321ABF0B-5C67-4F63-9F77-32B37CE142A4}"/>
                </a:ext>
              </a:extLst>
            </p:cNvPr>
            <p:cNvGrpSpPr/>
            <p:nvPr/>
          </p:nvGrpSpPr>
          <p:grpSpPr>
            <a:xfrm>
              <a:off x="2495307" y="6947602"/>
              <a:ext cx="355864" cy="490548"/>
              <a:chOff x="-14100" y="-151143"/>
              <a:chExt cx="666890" cy="794727"/>
            </a:xfrm>
            <a:grpFill/>
          </p:grpSpPr>
          <p:sp>
            <p:nvSpPr>
              <p:cNvPr id="16" name="Oval 15">
                <a:extLst>
                  <a:ext uri="{FF2B5EF4-FFF2-40B4-BE49-F238E27FC236}">
                    <a16:creationId xmlns:a16="http://schemas.microsoft.com/office/drawing/2014/main" id="{5FBBF992-60FE-042E-844D-EAB4E8C86F36}"/>
                  </a:ext>
                </a:extLst>
              </p:cNvPr>
              <p:cNvSpPr/>
              <p:nvPr/>
            </p:nvSpPr>
            <p:spPr>
              <a:xfrm>
                <a:off x="105171" y="-151143"/>
                <a:ext cx="435244" cy="40249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sp>
            <p:nvSpPr>
              <p:cNvPr id="17" name="Round Same Side Corner Rectangle 30">
                <a:extLst>
                  <a:ext uri="{FF2B5EF4-FFF2-40B4-BE49-F238E27FC236}">
                    <a16:creationId xmlns:a16="http://schemas.microsoft.com/office/drawing/2014/main" id="{72DBD760-8EEF-E1CF-16D9-CD0155E91B4B}"/>
                  </a:ext>
                </a:extLst>
              </p:cNvPr>
              <p:cNvSpPr/>
              <p:nvPr/>
            </p:nvSpPr>
            <p:spPr>
              <a:xfrm>
                <a:off x="-14100" y="286651"/>
                <a:ext cx="666890" cy="356933"/>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grpSp>
        <p:grpSp>
          <p:nvGrpSpPr>
            <p:cNvPr id="10" name="Group 9">
              <a:extLst>
                <a:ext uri="{FF2B5EF4-FFF2-40B4-BE49-F238E27FC236}">
                  <a16:creationId xmlns:a16="http://schemas.microsoft.com/office/drawing/2014/main" id="{3221D1D1-3704-07E7-181A-AC15CB2896A3}"/>
                </a:ext>
              </a:extLst>
            </p:cNvPr>
            <p:cNvGrpSpPr/>
            <p:nvPr/>
          </p:nvGrpSpPr>
          <p:grpSpPr>
            <a:xfrm>
              <a:off x="2958766" y="6943131"/>
              <a:ext cx="355864" cy="490546"/>
              <a:chOff x="-14100" y="-151192"/>
              <a:chExt cx="666890" cy="794724"/>
            </a:xfrm>
            <a:grpFill/>
          </p:grpSpPr>
          <p:sp>
            <p:nvSpPr>
              <p:cNvPr id="14" name="Oval 13">
                <a:extLst>
                  <a:ext uri="{FF2B5EF4-FFF2-40B4-BE49-F238E27FC236}">
                    <a16:creationId xmlns:a16="http://schemas.microsoft.com/office/drawing/2014/main" id="{22863263-6C53-FFE5-CD40-23DEB967B2E8}"/>
                  </a:ext>
                </a:extLst>
              </p:cNvPr>
              <p:cNvSpPr/>
              <p:nvPr/>
            </p:nvSpPr>
            <p:spPr>
              <a:xfrm>
                <a:off x="105174" y="-151192"/>
                <a:ext cx="435244" cy="40250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sp>
            <p:nvSpPr>
              <p:cNvPr id="15" name="Round Same Side Corner Rectangle 30">
                <a:extLst>
                  <a:ext uri="{FF2B5EF4-FFF2-40B4-BE49-F238E27FC236}">
                    <a16:creationId xmlns:a16="http://schemas.microsoft.com/office/drawing/2014/main" id="{319ECD58-FA49-8D5D-12E6-74FB6A3867DA}"/>
                  </a:ext>
                </a:extLst>
              </p:cNvPr>
              <p:cNvSpPr/>
              <p:nvPr/>
            </p:nvSpPr>
            <p:spPr>
              <a:xfrm>
                <a:off x="-14100" y="286602"/>
                <a:ext cx="666890" cy="356930"/>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grpSp>
        <p:grpSp>
          <p:nvGrpSpPr>
            <p:cNvPr id="11" name="Group 10">
              <a:extLst>
                <a:ext uri="{FF2B5EF4-FFF2-40B4-BE49-F238E27FC236}">
                  <a16:creationId xmlns:a16="http://schemas.microsoft.com/office/drawing/2014/main" id="{9EEC316C-8043-7E9C-ED1D-8362A018E100}"/>
                </a:ext>
              </a:extLst>
            </p:cNvPr>
            <p:cNvGrpSpPr/>
            <p:nvPr/>
          </p:nvGrpSpPr>
          <p:grpSpPr>
            <a:xfrm>
              <a:off x="2697444" y="7089609"/>
              <a:ext cx="355864" cy="490514"/>
              <a:chOff x="-14100" y="-151143"/>
              <a:chExt cx="666890" cy="794673"/>
            </a:xfrm>
            <a:grpFill/>
          </p:grpSpPr>
          <p:sp>
            <p:nvSpPr>
              <p:cNvPr id="12" name="Oval 11">
                <a:extLst>
                  <a:ext uri="{FF2B5EF4-FFF2-40B4-BE49-F238E27FC236}">
                    <a16:creationId xmlns:a16="http://schemas.microsoft.com/office/drawing/2014/main" id="{84B29B94-80C6-EA33-939F-D197A969E392}"/>
                  </a:ext>
                </a:extLst>
              </p:cNvPr>
              <p:cNvSpPr/>
              <p:nvPr/>
            </p:nvSpPr>
            <p:spPr>
              <a:xfrm>
                <a:off x="105171" y="-151143"/>
                <a:ext cx="435244" cy="40250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sp>
            <p:nvSpPr>
              <p:cNvPr id="13" name="Round Same Side Corner Rectangle 30">
                <a:extLst>
                  <a:ext uri="{FF2B5EF4-FFF2-40B4-BE49-F238E27FC236}">
                    <a16:creationId xmlns:a16="http://schemas.microsoft.com/office/drawing/2014/main" id="{6A4345EB-7A92-2D59-E8C1-0CC86C11CD3F}"/>
                  </a:ext>
                </a:extLst>
              </p:cNvPr>
              <p:cNvSpPr/>
              <p:nvPr/>
            </p:nvSpPr>
            <p:spPr>
              <a:xfrm>
                <a:off x="-14100" y="286596"/>
                <a:ext cx="666890" cy="356934"/>
              </a:xfrm>
              <a:prstGeom prst="round2SameRect">
                <a:avLst>
                  <a:gd name="adj1" fmla="val 50000"/>
                  <a:gd name="adj2"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solidFill>
                    <a:schemeClr val="bg2"/>
                  </a:solidFill>
                </a:endParaRPr>
              </a:p>
            </p:txBody>
          </p:sp>
        </p:grpSp>
      </p:grpSp>
      <p:sp>
        <p:nvSpPr>
          <p:cNvPr id="23" name="TextBox 22">
            <a:extLst>
              <a:ext uri="{FF2B5EF4-FFF2-40B4-BE49-F238E27FC236}">
                <a16:creationId xmlns:a16="http://schemas.microsoft.com/office/drawing/2014/main" id="{72A5B3D4-A972-F8D7-9B96-4ADDC1ADE0F4}"/>
              </a:ext>
            </a:extLst>
          </p:cNvPr>
          <p:cNvSpPr txBox="1"/>
          <p:nvPr/>
        </p:nvSpPr>
        <p:spPr>
          <a:xfrm>
            <a:off x="1829594" y="1740608"/>
            <a:ext cx="2181918" cy="2139047"/>
          </a:xfrm>
          <a:prstGeom prst="rect">
            <a:avLst/>
          </a:prstGeom>
          <a:noFill/>
        </p:spPr>
        <p:txBody>
          <a:bodyPr wrap="square">
            <a:spAutoFit/>
          </a:bodyPr>
          <a:lstStyle/>
          <a:p>
            <a:pPr algn="ctr"/>
            <a:r>
              <a:rPr lang="en-US" sz="1300" dirty="0">
                <a:effectLst/>
                <a:latin typeface="Segoe UI" panose="020B0502040204020203" pitchFamily="34" charset="0"/>
              </a:rPr>
              <a:t>Our modelling shows that with a </a:t>
            </a:r>
            <a:r>
              <a:rPr lang="en-US" sz="1300" b="1" dirty="0">
                <a:effectLst/>
                <a:latin typeface="Segoe UI" panose="020B0502040204020203" pitchFamily="34" charset="0"/>
              </a:rPr>
              <a:t>small public investment </a:t>
            </a:r>
            <a:r>
              <a:rPr lang="en-US" sz="1300" dirty="0">
                <a:effectLst/>
                <a:latin typeface="Segoe UI" panose="020B0502040204020203" pitchFamily="34" charset="0"/>
              </a:rPr>
              <a:t>per person ($16-17,000)</a:t>
            </a:r>
          </a:p>
          <a:p>
            <a:pPr algn="ctr"/>
            <a:endParaRPr lang="en-US" sz="1300" dirty="0">
              <a:effectLst/>
              <a:latin typeface="Segoe UI" panose="020B0502040204020203" pitchFamily="34" charset="0"/>
            </a:endParaRPr>
          </a:p>
          <a:p>
            <a:pPr algn="ctr"/>
            <a:endParaRPr lang="en-US" sz="1300" dirty="0">
              <a:latin typeface="Segoe UI" panose="020B0502040204020203" pitchFamily="34" charset="0"/>
            </a:endParaRPr>
          </a:p>
          <a:p>
            <a:pPr algn="ctr"/>
            <a:endParaRPr lang="en-US" sz="1300" dirty="0">
              <a:latin typeface="Segoe UI" panose="020B0502040204020203" pitchFamily="34" charset="0"/>
            </a:endParaRPr>
          </a:p>
          <a:p>
            <a:pPr algn="ctr"/>
            <a:r>
              <a:rPr lang="en-US" sz="1300" dirty="0">
                <a:latin typeface="Segoe UI" panose="020B0502040204020203" pitchFamily="34" charset="0"/>
              </a:rPr>
              <a:t>Government would realize a </a:t>
            </a:r>
            <a:r>
              <a:rPr lang="en-US" sz="1600" b="1" dirty="0">
                <a:latin typeface="Segoe UI" panose="020B0502040204020203" pitchFamily="34" charset="0"/>
              </a:rPr>
              <a:t>600% return </a:t>
            </a:r>
            <a:r>
              <a:rPr lang="en-US" sz="1300" dirty="0">
                <a:latin typeface="Segoe UI" panose="020B0502040204020203" pitchFamily="34" charset="0"/>
              </a:rPr>
              <a:t>(</a:t>
            </a:r>
            <a:r>
              <a:rPr lang="en-US" sz="1300" dirty="0">
                <a:effectLst/>
                <a:latin typeface="Segoe UI" panose="020B0502040204020203" pitchFamily="34" charset="0"/>
              </a:rPr>
              <a:t>$127,000+)  per person</a:t>
            </a:r>
            <a:endParaRPr lang="en-US" sz="1300" dirty="0">
              <a:effectLst/>
              <a:latin typeface="Arial" panose="020B0604020202020204" pitchFamily="34" charset="0"/>
            </a:endParaRPr>
          </a:p>
        </p:txBody>
      </p:sp>
      <p:sp>
        <p:nvSpPr>
          <p:cNvPr id="18" name="TextBox 17">
            <a:extLst>
              <a:ext uri="{FF2B5EF4-FFF2-40B4-BE49-F238E27FC236}">
                <a16:creationId xmlns:a16="http://schemas.microsoft.com/office/drawing/2014/main" id="{F6253BD3-4AD1-B79B-4585-C95FCDF4E585}"/>
              </a:ext>
            </a:extLst>
          </p:cNvPr>
          <p:cNvSpPr txBox="1"/>
          <p:nvPr/>
        </p:nvSpPr>
        <p:spPr>
          <a:xfrm>
            <a:off x="5162472" y="1717872"/>
            <a:ext cx="3068323" cy="307777"/>
          </a:xfrm>
          <a:prstGeom prst="rect">
            <a:avLst/>
          </a:prstGeom>
          <a:noFill/>
          <a:ln w="3175">
            <a:noFill/>
          </a:ln>
        </p:spPr>
        <p:txBody>
          <a:bodyPr wrap="square" rtlCol="0">
            <a:spAutoFit/>
          </a:bodyPr>
          <a:lstStyle/>
          <a:p>
            <a:pPr marL="266700" algn="ctr">
              <a:spcBef>
                <a:spcPts val="600"/>
              </a:spcBef>
              <a:spcAft>
                <a:spcPts val="600"/>
              </a:spcAft>
            </a:pPr>
            <a:r>
              <a:rPr lang="en-US" sz="1400" dirty="0"/>
              <a:t>With this information, we can:</a:t>
            </a:r>
          </a:p>
        </p:txBody>
      </p:sp>
      <p:pic>
        <p:nvPicPr>
          <p:cNvPr id="19" name="Picture 3">
            <a:extLst>
              <a:ext uri="{FF2B5EF4-FFF2-40B4-BE49-F238E27FC236}">
                <a16:creationId xmlns:a16="http://schemas.microsoft.com/office/drawing/2014/main" id="{824F39C8-EA22-9969-D6AC-542DEF6A342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552" y="2240581"/>
            <a:ext cx="510436" cy="5104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4F809D-0DA9-3780-FF3A-41CB4D4E4DEA}"/>
              </a:ext>
            </a:extLst>
          </p:cNvPr>
          <p:cNvSpPr txBox="1"/>
          <p:nvPr/>
        </p:nvSpPr>
        <p:spPr>
          <a:xfrm>
            <a:off x="5835615" y="2199814"/>
            <a:ext cx="2349614" cy="646331"/>
          </a:xfrm>
          <a:prstGeom prst="rect">
            <a:avLst/>
          </a:prstGeom>
          <a:noFill/>
          <a:ln w="3175">
            <a:noFill/>
          </a:ln>
        </p:spPr>
        <p:txBody>
          <a:bodyPr wrap="square" rtlCol="0">
            <a:spAutoFit/>
          </a:bodyPr>
          <a:lstStyle/>
          <a:p>
            <a:pPr marL="266700">
              <a:spcBef>
                <a:spcPts val="600"/>
              </a:spcBef>
              <a:spcAft>
                <a:spcPts val="600"/>
              </a:spcAft>
            </a:pPr>
            <a:r>
              <a:rPr lang="en-US" sz="1200" dirty="0"/>
              <a:t>Advocate for </a:t>
            </a:r>
            <a:r>
              <a:rPr lang="en-US" sz="1200" b="1" dirty="0">
                <a:solidFill>
                  <a:schemeClr val="bg2"/>
                </a:solidFill>
              </a:rPr>
              <a:t>public funding </a:t>
            </a:r>
            <a:r>
              <a:rPr lang="en-US" sz="1200" dirty="0"/>
              <a:t>for start-early employment programming.</a:t>
            </a:r>
          </a:p>
        </p:txBody>
      </p:sp>
      <p:pic>
        <p:nvPicPr>
          <p:cNvPr id="21" name="Picture 3">
            <a:extLst>
              <a:ext uri="{FF2B5EF4-FFF2-40B4-BE49-F238E27FC236}">
                <a16:creationId xmlns:a16="http://schemas.microsoft.com/office/drawing/2014/main" id="{9A4EC6A4-ABBE-FB49-F922-8641BF4C5C3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513" y="3291148"/>
            <a:ext cx="454754" cy="5104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963FA3B-32B6-F217-F65E-F20C34B53825}"/>
              </a:ext>
            </a:extLst>
          </p:cNvPr>
          <p:cNvSpPr txBox="1"/>
          <p:nvPr/>
        </p:nvSpPr>
        <p:spPr>
          <a:xfrm>
            <a:off x="5814576" y="3250381"/>
            <a:ext cx="2416219" cy="1015663"/>
          </a:xfrm>
          <a:prstGeom prst="rect">
            <a:avLst/>
          </a:prstGeom>
          <a:noFill/>
          <a:ln w="3175">
            <a:noFill/>
          </a:ln>
        </p:spPr>
        <p:txBody>
          <a:bodyPr wrap="square" rtlCol="0">
            <a:spAutoFit/>
          </a:bodyPr>
          <a:lstStyle/>
          <a:p>
            <a:pPr marL="266700">
              <a:spcBef>
                <a:spcPts val="600"/>
              </a:spcBef>
              <a:spcAft>
                <a:spcPts val="600"/>
              </a:spcAft>
            </a:pPr>
            <a:r>
              <a:rPr lang="en-US" sz="1200" dirty="0"/>
              <a:t>Increase availability of </a:t>
            </a:r>
            <a:r>
              <a:rPr lang="en-US" sz="1200" b="1" dirty="0">
                <a:solidFill>
                  <a:schemeClr val="bg2"/>
                </a:solidFill>
              </a:rPr>
              <a:t>evidence-based start-early programming </a:t>
            </a:r>
            <a:r>
              <a:rPr lang="en-US" sz="1200" dirty="0"/>
              <a:t>for people who have a disability in Ontario.</a:t>
            </a:r>
          </a:p>
        </p:txBody>
      </p:sp>
      <p:sp>
        <p:nvSpPr>
          <p:cNvPr id="24" name="Arrow: Down 23">
            <a:extLst>
              <a:ext uri="{FF2B5EF4-FFF2-40B4-BE49-F238E27FC236}">
                <a16:creationId xmlns:a16="http://schemas.microsoft.com/office/drawing/2014/main" id="{F5D5B861-8DBF-66F3-72D6-9F164C5A74C7}"/>
              </a:ext>
              <a:ext uri="{C183D7F6-B498-43B3-948B-1728B52AA6E4}">
                <adec:decorative xmlns:adec="http://schemas.microsoft.com/office/drawing/2017/decorative" val="1"/>
              </a:ext>
            </a:extLst>
          </p:cNvPr>
          <p:cNvSpPr/>
          <p:nvPr/>
        </p:nvSpPr>
        <p:spPr>
          <a:xfrm>
            <a:off x="2548731" y="2672942"/>
            <a:ext cx="719256" cy="529317"/>
          </a:xfrm>
          <a:prstGeom prst="downArrow">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2" name="Google Shape;652;p93"/>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Title 1">
            <a:extLst>
              <a:ext uri="{FF2B5EF4-FFF2-40B4-BE49-F238E27FC236}">
                <a16:creationId xmlns:a16="http://schemas.microsoft.com/office/drawing/2014/main" id="{F3739EFC-215A-BB5F-1D70-CCFC3B3FBFD7}"/>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Public and policy level: takeaways</a:t>
            </a:r>
          </a:p>
        </p:txBody>
      </p:sp>
      <p:sp>
        <p:nvSpPr>
          <p:cNvPr id="657" name="Google Shape;657;p94"/>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a:t>Public &amp; policy level: Takeaways</a:t>
            </a:r>
            <a:endParaRPr/>
          </a:p>
          <a:p>
            <a:pPr marL="0" lvl="0" indent="0" algn="l" rtl="0">
              <a:spcBef>
                <a:spcPts val="800"/>
              </a:spcBef>
              <a:spcAft>
                <a:spcPts val="0"/>
              </a:spcAft>
              <a:buNone/>
            </a:pPr>
            <a:endParaRPr b="0"/>
          </a:p>
          <a:p>
            <a:pPr marL="457200" lvl="0" indent="-406400" algn="l" rtl="0">
              <a:spcBef>
                <a:spcPts val="800"/>
              </a:spcBef>
              <a:spcAft>
                <a:spcPts val="0"/>
              </a:spcAft>
              <a:buSzPts val="2800"/>
              <a:buChar char="✓"/>
            </a:pPr>
            <a:r>
              <a:rPr lang="en" b="0"/>
              <a:t>Equitable </a:t>
            </a:r>
            <a:endParaRPr b="0"/>
          </a:p>
          <a:p>
            <a:pPr marL="457200" lvl="0" indent="-406400" algn="l" rtl="0">
              <a:spcBef>
                <a:spcPts val="0"/>
              </a:spcBef>
              <a:spcAft>
                <a:spcPts val="0"/>
              </a:spcAft>
              <a:buSzPts val="2800"/>
              <a:buChar char="✓"/>
            </a:pPr>
            <a:r>
              <a:rPr lang="en" b="0"/>
              <a:t>Sustainable</a:t>
            </a:r>
            <a:endParaRPr b="0"/>
          </a:p>
          <a:p>
            <a:pPr marL="457200" lvl="0" indent="-406400" algn="l" rtl="0">
              <a:spcBef>
                <a:spcPts val="0"/>
              </a:spcBef>
              <a:spcAft>
                <a:spcPts val="0"/>
              </a:spcAft>
              <a:buSzPts val="2800"/>
              <a:buChar char="✓"/>
            </a:pPr>
            <a:r>
              <a:rPr lang="en" b="0"/>
              <a:t>Responsible</a:t>
            </a:r>
            <a:endParaRPr b="0"/>
          </a:p>
          <a:p>
            <a:pPr marL="457200" lvl="0" indent="-406400" algn="l" rtl="0">
              <a:spcBef>
                <a:spcPts val="0"/>
              </a:spcBef>
              <a:spcAft>
                <a:spcPts val="0"/>
              </a:spcAft>
              <a:buSzPts val="2800"/>
              <a:buChar char="✓"/>
            </a:pPr>
            <a:r>
              <a:rPr lang="en" b="0"/>
              <a:t>Pipeline</a:t>
            </a:r>
            <a:endParaRPr b="0"/>
          </a:p>
        </p:txBody>
      </p:sp>
      <p:pic>
        <p:nvPicPr>
          <p:cNvPr id="658" name="Google Shape;658;p94">
            <a:extLst>
              <a:ext uri="{C183D7F6-B498-43B3-948B-1728B52AA6E4}">
                <adec:decorative xmlns:adec="http://schemas.microsoft.com/office/drawing/2017/decorative" val="1"/>
              </a:ext>
            </a:extLst>
          </p:cNvPr>
          <p:cNvPicPr preferRelativeResize="0"/>
          <p:nvPr/>
        </p:nvPicPr>
        <p:blipFill rotWithShape="1">
          <a:blip r:embed="rId3">
            <a:alphaModFix/>
          </a:blip>
          <a:srcRect l="4488" r="5372"/>
          <a:stretch/>
        </p:blipFill>
        <p:spPr>
          <a:xfrm>
            <a:off x="4445000" y="1217038"/>
            <a:ext cx="4491474" cy="2608326"/>
          </a:xfrm>
          <a:prstGeom prst="rect">
            <a:avLst/>
          </a:prstGeom>
          <a:noFill/>
          <a:ln>
            <a:noFill/>
          </a:ln>
        </p:spPr>
      </p:pic>
      <p:sp>
        <p:nvSpPr>
          <p:cNvPr id="659" name="Google Shape;659;p94">
            <a:extLst>
              <a:ext uri="{C183D7F6-B498-43B3-948B-1728B52AA6E4}">
                <adec:decorative xmlns:adec="http://schemas.microsoft.com/office/drawing/2017/decorative" val="1"/>
              </a:ext>
            </a:extLst>
          </p:cNvPr>
          <p:cNvSpPr/>
          <p:nvPr/>
        </p:nvSpPr>
        <p:spPr>
          <a:xfrm>
            <a:off x="6102150" y="4476750"/>
            <a:ext cx="3134100" cy="583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0" name="Google Shape;660;p9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48225" y="4473825"/>
            <a:ext cx="2727851" cy="381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 b="1" dirty="0">
                <a:solidFill>
                  <a:schemeClr val="dk2"/>
                </a:solidFill>
              </a:rPr>
              <a:t>Back to starting early</a:t>
            </a:r>
            <a:endParaRPr b="1" dirty="0">
              <a:solidFill>
                <a:schemeClr val="dk2"/>
              </a:solidFill>
            </a:endParaRPr>
          </a:p>
        </p:txBody>
      </p:sp>
      <p:sp>
        <p:nvSpPr>
          <p:cNvPr id="344" name="Google Shape;344;p65">
            <a:extLst>
              <a:ext uri="{C183D7F6-B498-43B3-948B-1728B52AA6E4}">
                <adec:decorative xmlns:adec="http://schemas.microsoft.com/office/drawing/2017/decorative" val="1"/>
              </a:ext>
            </a:extLst>
          </p:cNvPr>
          <p:cNvSpPr txBox="1"/>
          <p:nvPr/>
        </p:nvSpPr>
        <p:spPr>
          <a:xfrm>
            <a:off x="1092038"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B4A7D6"/>
                </a:solidFill>
                <a:latin typeface="Comfortaa"/>
                <a:ea typeface="Comfortaa"/>
                <a:cs typeface="Comfortaa"/>
                <a:sym typeface="Comfortaa"/>
              </a:rPr>
              <a:t>?</a:t>
            </a:r>
            <a:endParaRPr sz="6600" b="1">
              <a:solidFill>
                <a:srgbClr val="B4A7D6"/>
              </a:solidFill>
              <a:latin typeface="Comfortaa"/>
              <a:ea typeface="Comfortaa"/>
              <a:cs typeface="Comfortaa"/>
              <a:sym typeface="Comfortaa"/>
            </a:endParaRPr>
          </a:p>
        </p:txBody>
      </p:sp>
      <p:sp>
        <p:nvSpPr>
          <p:cNvPr id="345" name="Google Shape;345;p65"/>
          <p:cNvSpPr txBox="1"/>
          <p:nvPr/>
        </p:nvSpPr>
        <p:spPr>
          <a:xfrm>
            <a:off x="617163"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dirty="0">
                <a:solidFill>
                  <a:schemeClr val="accent2"/>
                </a:solidFill>
              </a:rPr>
              <a:t>When</a:t>
            </a:r>
            <a:endParaRPr sz="2900" b="1" dirty="0">
              <a:solidFill>
                <a:schemeClr val="accent2"/>
              </a:solidFill>
            </a:endParaRPr>
          </a:p>
        </p:txBody>
      </p:sp>
      <p:sp>
        <p:nvSpPr>
          <p:cNvPr id="346" name="Google Shape;346;p65"/>
          <p:cNvSpPr txBox="1"/>
          <p:nvPr/>
        </p:nvSpPr>
        <p:spPr>
          <a:xfrm>
            <a:off x="501963" y="2071925"/>
            <a:ext cx="1858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High School </a:t>
            </a:r>
            <a:endParaRPr sz="1700">
              <a:solidFill>
                <a:schemeClr val="dk1"/>
              </a:solidFill>
            </a:endParaRPr>
          </a:p>
        </p:txBody>
      </p:sp>
      <p:sp>
        <p:nvSpPr>
          <p:cNvPr id="347" name="Google Shape;347;p65">
            <a:extLst>
              <a:ext uri="{C183D7F6-B498-43B3-948B-1728B52AA6E4}">
                <adec:decorative xmlns:adec="http://schemas.microsoft.com/office/drawing/2017/decorative" val="1"/>
              </a:ext>
            </a:extLst>
          </p:cNvPr>
          <p:cNvSpPr txBox="1"/>
          <p:nvPr/>
        </p:nvSpPr>
        <p:spPr>
          <a:xfrm>
            <a:off x="4232675"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A4C2F4"/>
                </a:solidFill>
                <a:latin typeface="Comfortaa"/>
                <a:ea typeface="Comfortaa"/>
                <a:cs typeface="Comfortaa"/>
                <a:sym typeface="Comfortaa"/>
              </a:rPr>
              <a:t>?</a:t>
            </a:r>
            <a:endParaRPr sz="6600" b="1">
              <a:solidFill>
                <a:srgbClr val="A4C2F4"/>
              </a:solidFill>
              <a:latin typeface="Comfortaa"/>
              <a:ea typeface="Comfortaa"/>
              <a:cs typeface="Comfortaa"/>
              <a:sym typeface="Comfortaa"/>
            </a:endParaRPr>
          </a:p>
        </p:txBody>
      </p:sp>
      <p:sp>
        <p:nvSpPr>
          <p:cNvPr id="348" name="Google Shape;348;p65"/>
          <p:cNvSpPr txBox="1"/>
          <p:nvPr/>
        </p:nvSpPr>
        <p:spPr>
          <a:xfrm>
            <a:off x="3757800"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1"/>
                </a:solidFill>
              </a:rPr>
              <a:t>What</a:t>
            </a:r>
            <a:endParaRPr sz="2900" b="1">
              <a:solidFill>
                <a:schemeClr val="accent1"/>
              </a:solidFill>
            </a:endParaRPr>
          </a:p>
        </p:txBody>
      </p:sp>
      <p:sp>
        <p:nvSpPr>
          <p:cNvPr id="349" name="Google Shape;349;p65"/>
          <p:cNvSpPr txBox="1"/>
          <p:nvPr/>
        </p:nvSpPr>
        <p:spPr>
          <a:xfrm>
            <a:off x="3442050" y="2071925"/>
            <a:ext cx="2259900" cy="175429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dirty="0">
                <a:solidFill>
                  <a:schemeClr val="dk1"/>
                </a:solidFill>
              </a:rPr>
              <a:t>Self discovery Experience </a:t>
            </a:r>
            <a:endParaRPr sz="1700" dirty="0">
              <a:solidFill>
                <a:schemeClr val="dk1"/>
              </a:solidFill>
            </a:endParaRPr>
          </a:p>
          <a:p>
            <a:pPr marL="0" lvl="0" indent="0" algn="ctr" rtl="0">
              <a:spcBef>
                <a:spcPts val="0"/>
              </a:spcBef>
              <a:spcAft>
                <a:spcPts val="0"/>
              </a:spcAft>
              <a:buNone/>
            </a:pPr>
            <a:r>
              <a:rPr lang="en" sz="1700" dirty="0">
                <a:solidFill>
                  <a:schemeClr val="dk1"/>
                </a:solidFill>
              </a:rPr>
              <a:t>Risk taking</a:t>
            </a:r>
            <a:endParaRPr sz="1700" dirty="0">
              <a:solidFill>
                <a:schemeClr val="dk1"/>
              </a:solidFill>
            </a:endParaRPr>
          </a:p>
          <a:p>
            <a:pPr marL="0" lvl="0" indent="0" algn="ctr" rtl="0">
              <a:spcBef>
                <a:spcPts val="0"/>
              </a:spcBef>
              <a:spcAft>
                <a:spcPts val="0"/>
              </a:spcAft>
              <a:buNone/>
            </a:pPr>
            <a:r>
              <a:rPr lang="en" sz="1700" dirty="0">
                <a:solidFill>
                  <a:schemeClr val="dk1"/>
                </a:solidFill>
              </a:rPr>
              <a:t>Supported reflection</a:t>
            </a:r>
          </a:p>
          <a:p>
            <a:pPr marL="0" lvl="0" indent="0" algn="ctr" rtl="0">
              <a:spcBef>
                <a:spcPts val="0"/>
              </a:spcBef>
              <a:spcAft>
                <a:spcPts val="0"/>
              </a:spcAft>
              <a:buNone/>
            </a:pPr>
            <a:r>
              <a:rPr lang="en" sz="1700" dirty="0">
                <a:solidFill>
                  <a:schemeClr val="dk1"/>
                </a:solidFill>
              </a:rPr>
              <a:t>Generalize to next steps</a:t>
            </a:r>
            <a:endParaRPr sz="1700" dirty="0">
              <a:solidFill>
                <a:schemeClr val="dk1"/>
              </a:solidFill>
            </a:endParaRPr>
          </a:p>
        </p:txBody>
      </p:sp>
      <p:sp>
        <p:nvSpPr>
          <p:cNvPr id="350" name="Google Shape;350;p65">
            <a:extLst>
              <a:ext uri="{C183D7F6-B498-43B3-948B-1728B52AA6E4}">
                <adec:decorative xmlns:adec="http://schemas.microsoft.com/office/drawing/2017/decorative" val="1"/>
              </a:ext>
            </a:extLst>
          </p:cNvPr>
          <p:cNvSpPr txBox="1"/>
          <p:nvPr/>
        </p:nvSpPr>
        <p:spPr>
          <a:xfrm>
            <a:off x="7384125" y="1281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B6D7A8"/>
                </a:solidFill>
                <a:latin typeface="Comfortaa"/>
                <a:ea typeface="Comfortaa"/>
                <a:cs typeface="Comfortaa"/>
                <a:sym typeface="Comfortaa"/>
              </a:rPr>
              <a:t>?</a:t>
            </a:r>
            <a:endParaRPr sz="6600" b="1">
              <a:solidFill>
                <a:srgbClr val="B6D7A8"/>
              </a:solidFill>
              <a:latin typeface="Comfortaa"/>
              <a:ea typeface="Comfortaa"/>
              <a:cs typeface="Comfortaa"/>
              <a:sym typeface="Comfortaa"/>
            </a:endParaRPr>
          </a:p>
        </p:txBody>
      </p:sp>
      <p:sp>
        <p:nvSpPr>
          <p:cNvPr id="351" name="Google Shape;351;p65"/>
          <p:cNvSpPr txBox="1"/>
          <p:nvPr/>
        </p:nvSpPr>
        <p:spPr>
          <a:xfrm>
            <a:off x="6909250" y="1440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4"/>
                </a:solidFill>
              </a:rPr>
              <a:t>Where</a:t>
            </a:r>
            <a:endParaRPr sz="2900" b="1">
              <a:solidFill>
                <a:schemeClr val="accent4"/>
              </a:solidFill>
            </a:endParaRPr>
          </a:p>
        </p:txBody>
      </p:sp>
      <p:sp>
        <p:nvSpPr>
          <p:cNvPr id="352" name="Google Shape;352;p65"/>
          <p:cNvSpPr txBox="1"/>
          <p:nvPr/>
        </p:nvSpPr>
        <p:spPr>
          <a:xfrm>
            <a:off x="6794050" y="2203025"/>
            <a:ext cx="18588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Real-world contexts</a:t>
            </a:r>
            <a:endParaRPr sz="1700">
              <a:solidFill>
                <a:schemeClr val="dk1"/>
              </a:solidFill>
            </a:endParaRPr>
          </a:p>
        </p:txBody>
      </p:sp>
      <p:sp>
        <p:nvSpPr>
          <p:cNvPr id="353" name="Google Shape;353;p65">
            <a:extLst>
              <a:ext uri="{C183D7F6-B498-43B3-948B-1728B52AA6E4}">
                <adec:decorative xmlns:adec="http://schemas.microsoft.com/office/drawing/2017/decorative" val="1"/>
              </a:ext>
            </a:extLst>
          </p:cNvPr>
          <p:cNvSpPr txBox="1"/>
          <p:nvPr/>
        </p:nvSpPr>
        <p:spPr>
          <a:xfrm>
            <a:off x="2066125" y="269527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F9CB9C"/>
                </a:solidFill>
                <a:latin typeface="Comfortaa"/>
                <a:ea typeface="Comfortaa"/>
                <a:cs typeface="Comfortaa"/>
                <a:sym typeface="Comfortaa"/>
              </a:rPr>
              <a:t>?</a:t>
            </a:r>
            <a:endParaRPr sz="6600" b="1">
              <a:solidFill>
                <a:srgbClr val="F9CB9C"/>
              </a:solidFill>
              <a:latin typeface="Comfortaa"/>
              <a:ea typeface="Comfortaa"/>
              <a:cs typeface="Comfortaa"/>
              <a:sym typeface="Comfortaa"/>
            </a:endParaRPr>
          </a:p>
        </p:txBody>
      </p:sp>
      <p:sp>
        <p:nvSpPr>
          <p:cNvPr id="354" name="Google Shape;354;p65"/>
          <p:cNvSpPr txBox="1"/>
          <p:nvPr/>
        </p:nvSpPr>
        <p:spPr>
          <a:xfrm>
            <a:off x="1591250" y="285472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3"/>
                </a:solidFill>
              </a:rPr>
              <a:t>How</a:t>
            </a:r>
            <a:endParaRPr sz="2900" b="1">
              <a:solidFill>
                <a:schemeClr val="accent3"/>
              </a:solidFill>
            </a:endParaRPr>
          </a:p>
        </p:txBody>
      </p:sp>
      <p:sp>
        <p:nvSpPr>
          <p:cNvPr id="355" name="Google Shape;355;p65"/>
          <p:cNvSpPr txBox="1"/>
          <p:nvPr/>
        </p:nvSpPr>
        <p:spPr>
          <a:xfrm>
            <a:off x="1221650" y="3640500"/>
            <a:ext cx="23676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Targeted, evidence-informed services</a:t>
            </a:r>
            <a:endParaRPr sz="1700">
              <a:solidFill>
                <a:schemeClr val="dk1"/>
              </a:solidFill>
            </a:endParaRPr>
          </a:p>
        </p:txBody>
      </p:sp>
      <p:sp>
        <p:nvSpPr>
          <p:cNvPr id="356" name="Google Shape;356;p65">
            <a:extLst>
              <a:ext uri="{C183D7F6-B498-43B3-948B-1728B52AA6E4}">
                <adec:decorative xmlns:adec="http://schemas.microsoft.com/office/drawing/2017/decorative" val="1"/>
              </a:ext>
            </a:extLst>
          </p:cNvPr>
          <p:cNvSpPr txBox="1"/>
          <p:nvPr/>
        </p:nvSpPr>
        <p:spPr>
          <a:xfrm>
            <a:off x="6351150" y="2737325"/>
            <a:ext cx="384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600" b="1">
                <a:solidFill>
                  <a:srgbClr val="A2C4C9"/>
                </a:solidFill>
                <a:latin typeface="Comfortaa"/>
                <a:ea typeface="Comfortaa"/>
                <a:cs typeface="Comfortaa"/>
                <a:sym typeface="Comfortaa"/>
              </a:rPr>
              <a:t>?</a:t>
            </a:r>
            <a:endParaRPr sz="6600" b="1">
              <a:solidFill>
                <a:srgbClr val="A2C4C9"/>
              </a:solidFill>
              <a:latin typeface="Comfortaa"/>
              <a:ea typeface="Comfortaa"/>
              <a:cs typeface="Comfortaa"/>
              <a:sym typeface="Comfortaa"/>
            </a:endParaRPr>
          </a:p>
        </p:txBody>
      </p:sp>
      <p:sp>
        <p:nvSpPr>
          <p:cNvPr id="357" name="Google Shape;357;p65"/>
          <p:cNvSpPr txBox="1"/>
          <p:nvPr/>
        </p:nvSpPr>
        <p:spPr>
          <a:xfrm>
            <a:off x="5876275" y="2896775"/>
            <a:ext cx="1628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accent5"/>
                </a:solidFill>
              </a:rPr>
              <a:t>Who</a:t>
            </a:r>
            <a:endParaRPr sz="2900" b="1">
              <a:solidFill>
                <a:schemeClr val="accent5"/>
              </a:solidFill>
            </a:endParaRPr>
          </a:p>
        </p:txBody>
      </p:sp>
      <p:sp>
        <p:nvSpPr>
          <p:cNvPr id="358" name="Google Shape;358;p65"/>
          <p:cNvSpPr txBox="1"/>
          <p:nvPr/>
        </p:nvSpPr>
        <p:spPr>
          <a:xfrm>
            <a:off x="5506675" y="3682550"/>
            <a:ext cx="23676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Equitable:</a:t>
            </a:r>
            <a:endParaRPr sz="1700">
              <a:solidFill>
                <a:schemeClr val="dk1"/>
              </a:solidFill>
            </a:endParaRPr>
          </a:p>
          <a:p>
            <a:pPr marL="0" lvl="0" indent="0" algn="ctr" rtl="0">
              <a:spcBef>
                <a:spcPts val="0"/>
              </a:spcBef>
              <a:spcAft>
                <a:spcPts val="0"/>
              </a:spcAft>
              <a:buNone/>
            </a:pPr>
            <a:r>
              <a:rPr lang="en" sz="1700">
                <a:solidFill>
                  <a:schemeClr val="dk1"/>
                </a:solidFill>
              </a:rPr>
              <a:t>Youth, employers, society</a:t>
            </a:r>
            <a:endParaRPr sz="1700">
              <a:solidFill>
                <a:schemeClr val="dk1"/>
              </a:solidFill>
            </a:endParaRPr>
          </a:p>
        </p:txBody>
      </p:sp>
      <p:sp>
        <p:nvSpPr>
          <p:cNvPr id="343" name="Google Shape;343;p65">
            <a:extLst>
              <a:ext uri="{C183D7F6-B498-43B3-948B-1728B52AA6E4}">
                <adec:decorative xmlns:adec="http://schemas.microsoft.com/office/drawing/2017/decorative" val="1"/>
              </a:ext>
            </a:extLst>
          </p:cNvPr>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pic>
        <p:nvPicPr>
          <p:cNvPr id="2" name="Google Shape;732;p95">
            <a:extLst>
              <a:ext uri="{FF2B5EF4-FFF2-40B4-BE49-F238E27FC236}">
                <a16:creationId xmlns:a16="http://schemas.microsoft.com/office/drawing/2014/main" id="{D9ECFA80-D2DA-C1BE-76E7-86A953BD946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800000">
            <a:off x="7731662" y="-64264"/>
            <a:ext cx="984276" cy="811651"/>
          </a:xfrm>
          <a:prstGeom prst="rect">
            <a:avLst/>
          </a:prstGeom>
          <a:noFill/>
          <a:ln>
            <a:noFill/>
          </a:ln>
        </p:spPr>
      </p:pic>
    </p:spTree>
    <p:extLst>
      <p:ext uri="{BB962C8B-B14F-4D97-AF65-F5344CB8AC3E}">
        <p14:creationId xmlns:p14="http://schemas.microsoft.com/office/powerpoint/2010/main" val="1305813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6"/>
          <p:cNvSpPr txBox="1">
            <a:spLocks noGrp="1"/>
          </p:cNvSpPr>
          <p:nvPr>
            <p:ph type="title"/>
          </p:nvPr>
        </p:nvSpPr>
        <p:spPr>
          <a:xfrm>
            <a:off x="629999" y="270000"/>
            <a:ext cx="8100000" cy="92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3 things we can do right now</a:t>
            </a:r>
            <a:endParaRPr b="1">
              <a:solidFill>
                <a:schemeClr val="dk2"/>
              </a:solidFill>
            </a:endParaRPr>
          </a:p>
        </p:txBody>
      </p:sp>
      <p:pic>
        <p:nvPicPr>
          <p:cNvPr id="677" name="Google Shape;677;p9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07175" y="4476750"/>
            <a:ext cx="3145726" cy="440500"/>
          </a:xfrm>
          <a:prstGeom prst="rect">
            <a:avLst/>
          </a:prstGeom>
          <a:noFill/>
          <a:ln>
            <a:noFill/>
          </a:ln>
        </p:spPr>
      </p:pic>
      <p:sp>
        <p:nvSpPr>
          <p:cNvPr id="678" name="Google Shape;678;p96"/>
          <p:cNvSpPr txBox="1">
            <a:spLocks noGrp="1"/>
          </p:cNvSpPr>
          <p:nvPr>
            <p:ph type="body" idx="1"/>
          </p:nvPr>
        </p:nvSpPr>
        <p:spPr>
          <a:xfrm>
            <a:off x="671100" y="1277725"/>
            <a:ext cx="6379500" cy="2926800"/>
          </a:xfrm>
          <a:prstGeom prst="rect">
            <a:avLst/>
          </a:prstGeom>
        </p:spPr>
        <p:txBody>
          <a:bodyPr spcFirstLastPara="1" wrap="square" lIns="91425" tIns="45700" rIns="91425" bIns="45700" anchor="t" anchorCtr="0">
            <a:noAutofit/>
          </a:bodyPr>
          <a:lstStyle/>
          <a:p>
            <a:pPr marL="457200" lvl="0" indent="-361950" algn="l" rtl="0">
              <a:lnSpc>
                <a:spcPct val="90000"/>
              </a:lnSpc>
              <a:spcBef>
                <a:spcPts val="800"/>
              </a:spcBef>
              <a:spcAft>
                <a:spcPts val="0"/>
              </a:spcAft>
              <a:buSzPts val="2100"/>
              <a:buAutoNum type="arabicPeriod"/>
            </a:pPr>
            <a:r>
              <a:rPr lang="en" b="1"/>
              <a:t>Learn </a:t>
            </a:r>
            <a:r>
              <a:rPr lang="en"/>
              <a:t>about unique barriers to employment facing in-school youth with disabilities</a:t>
            </a:r>
            <a:endParaRPr/>
          </a:p>
          <a:p>
            <a:pPr marL="457200" lvl="0" indent="0" algn="l" rtl="0">
              <a:lnSpc>
                <a:spcPct val="90000"/>
              </a:lnSpc>
              <a:spcBef>
                <a:spcPts val="800"/>
              </a:spcBef>
              <a:spcAft>
                <a:spcPts val="0"/>
              </a:spcAft>
              <a:buNone/>
            </a:pPr>
            <a:endParaRPr/>
          </a:p>
          <a:p>
            <a:pPr marL="457200" lvl="0" indent="-361950" algn="l" rtl="0">
              <a:lnSpc>
                <a:spcPct val="90000"/>
              </a:lnSpc>
              <a:spcBef>
                <a:spcPts val="800"/>
              </a:spcBef>
              <a:spcAft>
                <a:spcPts val="0"/>
              </a:spcAft>
              <a:buSzPts val="2100"/>
              <a:buAutoNum type="arabicPeriod"/>
            </a:pPr>
            <a:r>
              <a:rPr lang="en" b="1"/>
              <a:t>Work with </a:t>
            </a:r>
            <a:r>
              <a:rPr lang="en"/>
              <a:t>youth, families and community organizations to develop</a:t>
            </a:r>
            <a:r>
              <a:rPr lang="en" b="1"/>
              <a:t> local solutions</a:t>
            </a:r>
            <a:endParaRPr b="1"/>
          </a:p>
          <a:p>
            <a:pPr marL="457200" lvl="0" indent="0" algn="l" rtl="0">
              <a:lnSpc>
                <a:spcPct val="90000"/>
              </a:lnSpc>
              <a:spcBef>
                <a:spcPts val="800"/>
              </a:spcBef>
              <a:spcAft>
                <a:spcPts val="0"/>
              </a:spcAft>
              <a:buNone/>
            </a:pPr>
            <a:endParaRPr/>
          </a:p>
          <a:p>
            <a:pPr marL="457200" lvl="0" indent="-361950" algn="l" rtl="0">
              <a:lnSpc>
                <a:spcPct val="90000"/>
              </a:lnSpc>
              <a:spcBef>
                <a:spcPts val="800"/>
              </a:spcBef>
              <a:spcAft>
                <a:spcPts val="0"/>
              </a:spcAft>
              <a:buSzPts val="2100"/>
              <a:buAutoNum type="arabicPeriod"/>
            </a:pPr>
            <a:r>
              <a:rPr lang="en" b="1"/>
              <a:t>Advocate </a:t>
            </a:r>
            <a:r>
              <a:rPr lang="en"/>
              <a:t>for public policy &amp; funding for enable to early employment experience programming across Canada</a:t>
            </a:r>
            <a:endParaRPr sz="2400"/>
          </a:p>
        </p:txBody>
      </p:sp>
      <p:pic>
        <p:nvPicPr>
          <p:cNvPr id="679" name="Google Shape;679;p9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5400000">
            <a:off x="6803738" y="1204211"/>
            <a:ext cx="2815024" cy="23213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2" name="Title 1">
            <a:extLst>
              <a:ext uri="{FF2B5EF4-FFF2-40B4-BE49-F238E27FC236}">
                <a16:creationId xmlns:a16="http://schemas.microsoft.com/office/drawing/2014/main" id="{5691E006-CF7C-2643-286D-A036EBB3206F}"/>
              </a:ext>
            </a:extLst>
          </p:cNvPr>
          <p:cNvSpPr>
            <a:spLocks noGrp="1"/>
          </p:cNvSpPr>
          <p:nvPr>
            <p:ph type="title" idx="4294967295"/>
          </p:nvPr>
        </p:nvSpPr>
        <p:spPr>
          <a:xfrm>
            <a:off x="628650" y="-994200"/>
            <a:ext cx="7886700" cy="994200"/>
          </a:xfrm>
        </p:spPr>
        <p:txBody>
          <a:bodyPr spcFirstLastPara="1" wrap="square" lIns="91425" tIns="45700" rIns="91425" bIns="45700" anchor="b" anchorCtr="0">
            <a:normAutofit/>
          </a:bodyPr>
          <a:lstStyle/>
          <a:p>
            <a:r>
              <a:rPr lang="en-US" dirty="0"/>
              <a:t>Thank you!</a:t>
            </a:r>
          </a:p>
        </p:txBody>
      </p:sp>
      <p:sp>
        <p:nvSpPr>
          <p:cNvPr id="685" name="Google Shape;685;p97"/>
          <p:cNvSpPr txBox="1">
            <a:spLocks noGrp="1"/>
          </p:cNvSpPr>
          <p:nvPr>
            <p:ph type="body" idx="1"/>
          </p:nvPr>
        </p:nvSpPr>
        <p:spPr>
          <a:xfrm>
            <a:off x="630000" y="738000"/>
            <a:ext cx="3954000" cy="35664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 dirty="0">
                <a:solidFill>
                  <a:schemeClr val="bg1"/>
                </a:solidFill>
              </a:rPr>
              <a:t>Thank you!</a:t>
            </a:r>
            <a:endParaRPr dirty="0">
              <a:solidFill>
                <a:schemeClr val="bg1"/>
              </a:solidFill>
            </a:endParaRPr>
          </a:p>
          <a:p>
            <a:pPr marL="0" lvl="0" indent="0" algn="l" rtl="0">
              <a:spcBef>
                <a:spcPts val="800"/>
              </a:spcBef>
              <a:spcAft>
                <a:spcPts val="0"/>
              </a:spcAft>
              <a:buNone/>
            </a:pPr>
            <a:endParaRPr sz="1700" b="0" dirty="0">
              <a:solidFill>
                <a:schemeClr val="bg1"/>
              </a:solidFill>
            </a:endParaRPr>
          </a:p>
          <a:p>
            <a:pPr marL="0" lvl="0" indent="0" algn="l" rtl="0">
              <a:spcBef>
                <a:spcPts val="800"/>
              </a:spcBef>
              <a:spcAft>
                <a:spcPts val="0"/>
              </a:spcAft>
              <a:buNone/>
            </a:pPr>
            <a:r>
              <a:rPr lang="en" sz="1700" b="0" dirty="0">
                <a:solidFill>
                  <a:schemeClr val="bg1"/>
                </a:solidFill>
              </a:rPr>
              <a:t>Laura Bowman </a:t>
            </a:r>
            <a:r>
              <a:rPr lang="en" sz="1700" b="0" u="sng" dirty="0">
                <a:solidFill>
                  <a:schemeClr val="bg1"/>
                </a:solidFill>
                <a:hlinkClick r:id="rId3">
                  <a:extLst>
                    <a:ext uri="{A12FA001-AC4F-418D-AE19-62706E023703}">
                      <ahyp:hlinkClr xmlns:ahyp="http://schemas.microsoft.com/office/drawing/2018/hyperlinkcolor" val="tx"/>
                    </a:ext>
                  </a:extLst>
                </a:hlinkClick>
              </a:rPr>
              <a:t>lbowman@hollandbloorview.ca</a:t>
            </a:r>
            <a:endParaRPr sz="1700" b="0" dirty="0">
              <a:solidFill>
                <a:schemeClr val="bg1"/>
              </a:solidFill>
            </a:endParaRPr>
          </a:p>
          <a:p>
            <a:pPr marL="0" lvl="0" indent="0" algn="l" rtl="0">
              <a:spcBef>
                <a:spcPts val="800"/>
              </a:spcBef>
              <a:spcAft>
                <a:spcPts val="0"/>
              </a:spcAft>
              <a:buNone/>
            </a:pPr>
            <a:endParaRPr sz="1700" b="0" dirty="0">
              <a:solidFill>
                <a:schemeClr val="bg1"/>
              </a:solidFill>
            </a:endParaRPr>
          </a:p>
          <a:p>
            <a:pPr marL="0" lvl="0" indent="0" algn="l" rtl="0">
              <a:spcBef>
                <a:spcPts val="800"/>
              </a:spcBef>
              <a:spcAft>
                <a:spcPts val="0"/>
              </a:spcAft>
              <a:buNone/>
            </a:pPr>
            <a:r>
              <a:rPr lang="en" sz="1700" b="0" dirty="0">
                <a:solidFill>
                  <a:schemeClr val="bg1"/>
                </a:solidFill>
              </a:rPr>
              <a:t>Carolyn McDougall </a:t>
            </a:r>
            <a:r>
              <a:rPr lang="en" sz="1700" b="0" u="sng" dirty="0">
                <a:solidFill>
                  <a:schemeClr val="bg1"/>
                </a:solidFill>
                <a:hlinkClick r:id="rId4">
                  <a:extLst>
                    <a:ext uri="{A12FA001-AC4F-418D-AE19-62706E023703}">
                      <ahyp:hlinkClr xmlns:ahyp="http://schemas.microsoft.com/office/drawing/2018/hyperlinkcolor" val="tx"/>
                    </a:ext>
                  </a:extLst>
                </a:hlinkClick>
              </a:rPr>
              <a:t>cmcdougall@hollandbloorview.ca</a:t>
            </a:r>
            <a:r>
              <a:rPr lang="en" sz="1700" b="0" dirty="0">
                <a:solidFill>
                  <a:schemeClr val="bg1"/>
                </a:solidFill>
              </a:rPr>
              <a:t> </a:t>
            </a:r>
            <a:endParaRPr sz="1700" b="0" dirty="0">
              <a:solidFill>
                <a:schemeClr val="bg1"/>
              </a:solidFill>
            </a:endParaRPr>
          </a:p>
        </p:txBody>
      </p:sp>
      <p:pic>
        <p:nvPicPr>
          <p:cNvPr id="684" name="Google Shape;684;p9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5">
            <a:alphaModFix/>
          </a:blip>
          <a:srcRect l="18265" r="9049"/>
          <a:stretch/>
        </p:blipFill>
        <p:spPr>
          <a:xfrm>
            <a:off x="4738476" y="738150"/>
            <a:ext cx="3889024" cy="3566100"/>
          </a:xfrm>
          <a:prstGeom prst="rect">
            <a:avLst/>
          </a:prstGeom>
        </p:spPr>
      </p:pic>
      <p:sp>
        <p:nvSpPr>
          <p:cNvPr id="686" name="Google Shape;686;p97">
            <a:extLst>
              <a:ext uri="{C183D7F6-B498-43B3-948B-1728B52AA6E4}">
                <adec:decorative xmlns:adec="http://schemas.microsoft.com/office/drawing/2017/decorative" val="1"/>
              </a:ext>
            </a:extLst>
          </p:cNvPr>
          <p:cNvSpPr/>
          <p:nvPr/>
        </p:nvSpPr>
        <p:spPr>
          <a:xfrm>
            <a:off x="6102150" y="4477392"/>
            <a:ext cx="3423900" cy="7119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7" name="Google Shape;687;p9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102159" y="4477400"/>
            <a:ext cx="2979997" cy="4658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8"/>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References </a:t>
            </a:r>
            <a:endParaRPr b="1">
              <a:solidFill>
                <a:schemeClr val="dk2"/>
              </a:solidFill>
            </a:endParaRPr>
          </a:p>
        </p:txBody>
      </p:sp>
      <p:pic>
        <p:nvPicPr>
          <p:cNvPr id="693" name="Google Shape;693;p98" descr="Holland Bloorview Kids Rehabilitation Hospital - Employment Pathways"/>
          <p:cNvPicPr preferRelativeResize="0"/>
          <p:nvPr/>
        </p:nvPicPr>
        <p:blipFill>
          <a:blip r:embed="rId3">
            <a:alphaModFix/>
          </a:blip>
          <a:stretch>
            <a:fillRect/>
          </a:stretch>
        </p:blipFill>
        <p:spPr>
          <a:xfrm>
            <a:off x="5435200" y="4568875"/>
            <a:ext cx="3545637" cy="496500"/>
          </a:xfrm>
          <a:prstGeom prst="rect">
            <a:avLst/>
          </a:prstGeom>
          <a:noFill/>
          <a:ln>
            <a:noFill/>
          </a:ln>
        </p:spPr>
      </p:pic>
      <p:sp>
        <p:nvSpPr>
          <p:cNvPr id="694" name="Google Shape;694;p98"/>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None/>
            </a:pPr>
            <a:r>
              <a:rPr lang="en" sz="1000">
                <a:solidFill>
                  <a:srgbClr val="000000"/>
                </a:solidFill>
              </a:rPr>
              <a:t>Accessibility in Canada: Results from the 2022 Canadian Survey on Disability (2024-05-28). Retrieved from </a:t>
            </a:r>
            <a:r>
              <a:rPr lang="en" sz="1000">
                <a:solidFill>
                  <a:srgbClr val="000000"/>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https://www150.statcan.gc.ca/n1/daily-quotidien/240528/dq240528b-eng.htm</a:t>
            </a:r>
            <a:endParaRPr sz="1000">
              <a:solidFill>
                <a:srgbClr val="222222"/>
              </a:solidFill>
              <a:highlight>
                <a:srgbClr val="FFFFFF"/>
              </a:highlight>
            </a:endParaRPr>
          </a:p>
          <a:p>
            <a:pPr marL="0" lvl="0" indent="0" algn="l" rtl="0">
              <a:spcBef>
                <a:spcPts val="800"/>
              </a:spcBef>
              <a:spcAft>
                <a:spcPts val="0"/>
              </a:spcAft>
              <a:buNone/>
            </a:pPr>
            <a:r>
              <a:rPr lang="en" sz="1000">
                <a:solidFill>
                  <a:srgbClr val="000000"/>
                </a:solidFill>
              </a:rPr>
              <a:t>Berrigan, P., Scott, C. W., &amp; Zwicker, J. D. (2020). Employment, education, and income for Canadians with developmental disability: analysis from the 2017 Canadian survey on disability. Journal of Autism and Developmental Disorders, 53, 580-592.</a:t>
            </a:r>
            <a:r>
              <a:rPr lang="en" sz="1000">
                <a:solidFill>
                  <a:srgbClr val="000000"/>
                </a:solidFill>
                <a:uFill>
                  <a:noFill/>
                </a:uFill>
                <a:hlinkClick r:id="rId5">
                  <a:extLst>
                    <a:ext uri="{A12FA001-AC4F-418D-AE19-62706E023703}">
                      <ahyp:hlinkClr xmlns:ahyp="http://schemas.microsoft.com/office/drawing/2018/hyperlinkcolor" val="tx"/>
                    </a:ext>
                  </a:extLst>
                </a:hlinkClick>
              </a:rPr>
              <a:t> </a:t>
            </a:r>
            <a:r>
              <a:rPr lang="en" sz="1000" u="sng">
                <a:solidFill>
                  <a:schemeClr val="hlink"/>
                </a:solidFill>
                <a:highlight>
                  <a:srgbClr val="FFFFFF"/>
                </a:highlight>
                <a:hlinkClick r:id="rId5"/>
              </a:rPr>
              <a:t>https://doi.org/10.1007/s10803-020-04603-3</a:t>
            </a:r>
            <a:r>
              <a:rPr lang="en" sz="1000">
                <a:solidFill>
                  <a:srgbClr val="000000"/>
                </a:solidFill>
                <a:highlight>
                  <a:srgbClr val="FFFFFF"/>
                </a:highlight>
              </a:rPr>
              <a:t> </a:t>
            </a:r>
            <a:endParaRPr sz="1000">
              <a:solidFill>
                <a:srgbClr val="000000"/>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Bowman, L. R., McDougall, C., D’Alessandro, D., Campbell, J., &amp; Curran, C. J. (2023). The creation and implementation of an employment participation pathway model for youth with disabilities. </a:t>
            </a:r>
            <a:r>
              <a:rPr lang="en" sz="1000" i="1">
                <a:solidFill>
                  <a:srgbClr val="222222"/>
                </a:solidFill>
                <a:highlight>
                  <a:srgbClr val="FFFFFF"/>
                </a:highlight>
              </a:rPr>
              <a:t>Disability and Rehabilitation</a:t>
            </a:r>
            <a:r>
              <a:rPr lang="en" sz="1000">
                <a:solidFill>
                  <a:srgbClr val="222222"/>
                </a:solidFill>
                <a:highlight>
                  <a:srgbClr val="FFFFFF"/>
                </a:highlight>
              </a:rPr>
              <a:t>, </a:t>
            </a:r>
            <a:r>
              <a:rPr lang="en" sz="1000" i="1">
                <a:solidFill>
                  <a:srgbClr val="222222"/>
                </a:solidFill>
                <a:highlight>
                  <a:srgbClr val="FFFFFF"/>
                </a:highlight>
              </a:rPr>
              <a:t>45</a:t>
            </a:r>
            <a:r>
              <a:rPr lang="en" sz="1000">
                <a:solidFill>
                  <a:srgbClr val="222222"/>
                </a:solidFill>
                <a:highlight>
                  <a:srgbClr val="FFFFFF"/>
                </a:highlight>
              </a:rPr>
              <a:t>(24), 4156-4164.</a:t>
            </a:r>
            <a:endParaRPr sz="10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Bowman, L. R., McDougall, C., Doucet, R., Pooran, B., Xu, Y., &amp; Campbell, J. (2024). Funding employment inclusion for Ontario youth with disabilities: a theoretical cost-benefit model. </a:t>
            </a:r>
            <a:r>
              <a:rPr lang="en" sz="1000" i="1">
                <a:solidFill>
                  <a:srgbClr val="222222"/>
                </a:solidFill>
                <a:highlight>
                  <a:srgbClr val="FFFFFF"/>
                </a:highlight>
              </a:rPr>
              <a:t>Frontiers in Sociology, 9</a:t>
            </a:r>
            <a:r>
              <a:rPr lang="en" sz="1000">
                <a:solidFill>
                  <a:srgbClr val="222222"/>
                </a:solidFill>
                <a:highlight>
                  <a:srgbClr val="FFFFFF"/>
                </a:highlight>
              </a:rPr>
              <a:t>, 1281088.</a:t>
            </a:r>
            <a:endParaRPr sz="1000">
              <a:solidFill>
                <a:srgbClr val="222222"/>
              </a:solidFill>
              <a:highlight>
                <a:srgbClr val="FFFFFF"/>
              </a:highlight>
            </a:endParaRPr>
          </a:p>
          <a:p>
            <a:pPr marL="0" lvl="0" indent="0" algn="l" rtl="0">
              <a:spcBef>
                <a:spcPts val="800"/>
              </a:spcBef>
              <a:spcAft>
                <a:spcPts val="0"/>
              </a:spcAft>
              <a:buNone/>
            </a:pPr>
            <a:r>
              <a:rPr lang="en" sz="1000">
                <a:solidFill>
                  <a:srgbClr val="222222"/>
                </a:solidFill>
                <a:highlight>
                  <a:srgbClr val="FFFFFF"/>
                </a:highlight>
              </a:rPr>
              <a:t>Bowman, L. R., McDougall, C., &amp; Menna-Dack, D. (2024). A Justice Perspective on Ecologically-Based Employment Pathways for Individuals with Disabilities. In </a:t>
            </a:r>
            <a:r>
              <a:rPr lang="en" sz="1000" i="1">
                <a:solidFill>
                  <a:srgbClr val="222222"/>
                </a:solidFill>
                <a:highlight>
                  <a:srgbClr val="FFFFFF"/>
                </a:highlight>
              </a:rPr>
              <a:t>Intellectual Disabilities and Autism: Ethics and Practice</a:t>
            </a:r>
            <a:r>
              <a:rPr lang="en" sz="1000">
                <a:solidFill>
                  <a:srgbClr val="222222"/>
                </a:solidFill>
                <a:highlight>
                  <a:srgbClr val="FFFFFF"/>
                </a:highlight>
              </a:rPr>
              <a:t> (pp. 221-235). Cham: Springer International Publishing.</a:t>
            </a:r>
            <a:endParaRPr sz="1000">
              <a:solidFill>
                <a:srgbClr val="222222"/>
              </a:solidFill>
              <a:highlight>
                <a:srgbClr val="FFFFFF"/>
              </a:highlight>
            </a:endParaRPr>
          </a:p>
          <a:p>
            <a:pPr marL="0" lvl="0" indent="0" algn="l" rtl="0">
              <a:spcBef>
                <a:spcPts val="800"/>
              </a:spcBef>
              <a:spcAft>
                <a:spcPts val="0"/>
              </a:spcAft>
              <a:buNone/>
            </a:pPr>
            <a:r>
              <a:rPr lang="en" sz="1000">
                <a:solidFill>
                  <a:srgbClr val="000000"/>
                </a:solidFill>
              </a:rPr>
              <a:t>Hebert, B-P., Kevins, C., Mofidi, A., Morris, S., Simionescu, D., &amp; Thicke, M. (2024). Reports on Disability and Accessibility in Canada. A demographic, employment and income profile of persons with disabilities aged 15 years and over in Canada, 2022. Retrieved from</a:t>
            </a:r>
            <a:r>
              <a:rPr lang="en" sz="1000">
                <a:solidFill>
                  <a:srgbClr val="000000"/>
                </a:solidFill>
                <a:uFill>
                  <a:noFill/>
                </a:uFill>
                <a:hlinkClick r:id="rId6">
                  <a:extLst>
                    <a:ext uri="{A12FA001-AC4F-418D-AE19-62706E023703}">
                      <ahyp:hlinkClr xmlns:ahyp="http://schemas.microsoft.com/office/drawing/2018/hyperlinkcolor" val="tx"/>
                    </a:ext>
                  </a:extLst>
                </a:hlinkClick>
              </a:rPr>
              <a:t> </a:t>
            </a:r>
            <a:r>
              <a:rPr lang="en" sz="1000" u="sng">
                <a:solidFill>
                  <a:schemeClr val="hlink"/>
                </a:solidFill>
                <a:hlinkClick r:id="rId6"/>
              </a:rPr>
              <a:t>https://www150.statcan.gc.ca/n1/pub/89-654-x/89-654-x2024001-eng.htm</a:t>
            </a:r>
            <a:r>
              <a:rPr lang="en" sz="1000">
                <a:solidFill>
                  <a:srgbClr val="000000"/>
                </a:solidFill>
              </a:rPr>
              <a:t> </a:t>
            </a:r>
            <a:endParaRPr sz="1000">
              <a:solidFill>
                <a:srgbClr val="000000"/>
              </a:solidFill>
            </a:endParaRPr>
          </a:p>
          <a:p>
            <a:pPr marL="0" lvl="0" indent="0" algn="l" rtl="0">
              <a:spcBef>
                <a:spcPts val="800"/>
              </a:spcBef>
              <a:spcAft>
                <a:spcPts val="0"/>
              </a:spcAft>
              <a:buNone/>
            </a:pPr>
            <a:r>
              <a:rPr lang="en" sz="1000">
                <a:solidFill>
                  <a:srgbClr val="222222"/>
                </a:solidFill>
                <a:highlight>
                  <a:srgbClr val="FFFFFF"/>
                </a:highlight>
              </a:rPr>
              <a:t>Wehman, P., Schall, C., McDonough, J., Sima, A., Brooke, A., Ham, W., ... &amp; Riehle, E. (2020). Competitive employment for transition-aged youth with significant impact from autism: A multi-site randomized clinical trial. </a:t>
            </a:r>
            <a:r>
              <a:rPr lang="en" sz="1000" i="1">
                <a:solidFill>
                  <a:srgbClr val="222222"/>
                </a:solidFill>
                <a:highlight>
                  <a:srgbClr val="FFFFFF"/>
                </a:highlight>
              </a:rPr>
              <a:t>Journal of autism and developmental disorders</a:t>
            </a:r>
            <a:r>
              <a:rPr lang="en" sz="1000">
                <a:solidFill>
                  <a:srgbClr val="222222"/>
                </a:solidFill>
                <a:highlight>
                  <a:srgbClr val="FFFFFF"/>
                </a:highlight>
              </a:rPr>
              <a:t>, </a:t>
            </a:r>
            <a:r>
              <a:rPr lang="en" sz="1000" i="1">
                <a:solidFill>
                  <a:srgbClr val="222222"/>
                </a:solidFill>
                <a:highlight>
                  <a:srgbClr val="FFFFFF"/>
                </a:highlight>
              </a:rPr>
              <a:t>50</a:t>
            </a:r>
            <a:r>
              <a:rPr lang="en" sz="1000">
                <a:solidFill>
                  <a:srgbClr val="222222"/>
                </a:solidFill>
                <a:highlight>
                  <a:srgbClr val="FFFFFF"/>
                </a:highlight>
              </a:rPr>
              <a:t>, 1882-1897.</a:t>
            </a:r>
            <a:endParaRPr sz="1000">
              <a:solidFill>
                <a:srgbClr val="222222"/>
              </a:solidFill>
              <a:highlight>
                <a:srgbClr val="FFFFFF"/>
              </a:highlight>
            </a:endParaRPr>
          </a:p>
          <a:p>
            <a:pPr marL="0" lvl="0" indent="0" algn="l" rtl="0">
              <a:lnSpc>
                <a:spcPct val="115000"/>
              </a:lnSpc>
              <a:spcBef>
                <a:spcPts val="0"/>
              </a:spcBef>
              <a:spcAft>
                <a:spcPts val="0"/>
              </a:spcAft>
              <a:buNone/>
            </a:pPr>
            <a:endParaRPr sz="1000">
              <a:solidFill>
                <a:srgbClr val="000000"/>
              </a:solidFill>
            </a:endParaRPr>
          </a:p>
          <a:p>
            <a:pPr marL="0" lvl="0" indent="0" algn="l" rtl="0">
              <a:lnSpc>
                <a:spcPct val="115000"/>
              </a:lnSpc>
              <a:spcBef>
                <a:spcPts val="1200"/>
              </a:spcBef>
              <a:spcAft>
                <a:spcPts val="0"/>
              </a:spcAft>
              <a:buNone/>
            </a:pPr>
            <a:r>
              <a:rPr lang="en" sz="1000">
                <a:solidFill>
                  <a:srgbClr val="000000"/>
                </a:solidFill>
              </a:rPr>
              <a:t>  </a:t>
            </a:r>
            <a:endParaRPr sz="1000">
              <a:solidFill>
                <a:srgbClr val="000000"/>
              </a:solidFill>
            </a:endParaRPr>
          </a:p>
          <a:p>
            <a:pPr marL="0" lvl="0" indent="0" algn="l" rtl="0">
              <a:spcBef>
                <a:spcPts val="12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58"/>
          <p:cNvSpPr txBox="1">
            <a:spLocks noGrp="1"/>
          </p:cNvSpPr>
          <p:nvPr>
            <p:ph type="title"/>
          </p:nvPr>
        </p:nvSpPr>
        <p:spPr>
          <a:xfrm>
            <a:off x="629999" y="270000"/>
            <a:ext cx="8100000" cy="92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Introduction</a:t>
            </a:r>
            <a:endParaRPr b="1">
              <a:solidFill>
                <a:schemeClr val="dk2"/>
              </a:solidFill>
            </a:endParaRPr>
          </a:p>
        </p:txBody>
      </p:sp>
      <p:sp>
        <p:nvSpPr>
          <p:cNvPr id="245" name="Google Shape;245;p58"/>
          <p:cNvSpPr txBox="1"/>
          <p:nvPr/>
        </p:nvSpPr>
        <p:spPr>
          <a:xfrm>
            <a:off x="121613" y="2448950"/>
            <a:ext cx="2667900" cy="164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1">
                <a:solidFill>
                  <a:schemeClr val="dk1"/>
                </a:solidFill>
              </a:rPr>
              <a:t>Carolyn McDougall</a:t>
            </a:r>
            <a:endParaRPr sz="1500" b="1">
              <a:solidFill>
                <a:schemeClr val="dk1"/>
              </a:solidFill>
            </a:endParaRPr>
          </a:p>
          <a:p>
            <a:pPr marL="0" marR="0" lvl="0" indent="0" algn="ctr" rtl="0">
              <a:lnSpc>
                <a:spcPct val="100000"/>
              </a:lnSpc>
              <a:spcBef>
                <a:spcPts val="0"/>
              </a:spcBef>
              <a:spcAft>
                <a:spcPts val="0"/>
              </a:spcAft>
              <a:buNone/>
            </a:pPr>
            <a:r>
              <a:rPr lang="en" sz="1300">
                <a:solidFill>
                  <a:schemeClr val="dk1"/>
                </a:solidFill>
              </a:rPr>
              <a:t>Manager, Employment Pathways</a:t>
            </a:r>
            <a:endParaRPr sz="1300">
              <a:solidFill>
                <a:schemeClr val="dk1"/>
              </a:solidFill>
            </a:endParaRPr>
          </a:p>
          <a:p>
            <a:pPr marL="0" marR="0" lvl="0" indent="0" algn="ctr" rtl="0">
              <a:lnSpc>
                <a:spcPct val="100000"/>
              </a:lnSpc>
              <a:spcBef>
                <a:spcPts val="600"/>
              </a:spcBef>
              <a:spcAft>
                <a:spcPts val="0"/>
              </a:spcAft>
              <a:buNone/>
            </a:pPr>
            <a:r>
              <a:rPr lang="en" sz="1300">
                <a:solidFill>
                  <a:schemeClr val="dk1"/>
                </a:solidFill>
              </a:rPr>
              <a:t>Ontario/Canada Coordinator, Project SEARCH </a:t>
            </a:r>
            <a:endParaRPr sz="1300">
              <a:solidFill>
                <a:schemeClr val="dk1"/>
              </a:solidFill>
            </a:endParaRPr>
          </a:p>
          <a:p>
            <a:pPr marL="0" lvl="0" indent="0" algn="ctr" rtl="0">
              <a:spcBef>
                <a:spcPts val="600"/>
              </a:spcBef>
              <a:spcAft>
                <a:spcPts val="0"/>
              </a:spcAft>
              <a:buNone/>
            </a:pPr>
            <a:r>
              <a:rPr lang="en" sz="1300">
                <a:solidFill>
                  <a:schemeClr val="dk1"/>
                </a:solidFill>
              </a:rPr>
              <a:t>Adjunct Lecturer, OS&amp;OT, UofT</a:t>
            </a:r>
            <a:endParaRPr sz="1300">
              <a:solidFill>
                <a:schemeClr val="dk1"/>
              </a:solidFill>
            </a:endParaRPr>
          </a:p>
          <a:p>
            <a:pPr marL="0" marR="0" lvl="0" indent="0" algn="ctr" rtl="0">
              <a:lnSpc>
                <a:spcPct val="100000"/>
              </a:lnSpc>
              <a:spcBef>
                <a:spcPts val="600"/>
              </a:spcBef>
              <a:spcAft>
                <a:spcPts val="600"/>
              </a:spcAft>
              <a:buNone/>
            </a:pPr>
            <a:r>
              <a:rPr lang="en" sz="1300">
                <a:solidFill>
                  <a:schemeClr val="dk1"/>
                </a:solidFill>
              </a:rPr>
              <a:t>Occupational Therapist</a:t>
            </a:r>
            <a:endParaRPr sz="1300">
              <a:solidFill>
                <a:schemeClr val="dk1"/>
              </a:solidFill>
            </a:endParaRPr>
          </a:p>
        </p:txBody>
      </p:sp>
      <p:pic>
        <p:nvPicPr>
          <p:cNvPr id="247" name="Google Shape;247;p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07175" y="4476750"/>
            <a:ext cx="3145726" cy="440500"/>
          </a:xfrm>
          <a:prstGeom prst="rect">
            <a:avLst/>
          </a:prstGeom>
          <a:noFill/>
          <a:ln>
            <a:noFill/>
          </a:ln>
        </p:spPr>
      </p:pic>
      <p:pic>
        <p:nvPicPr>
          <p:cNvPr id="248" name="Google Shape;248;p5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51675" y="1115400"/>
            <a:ext cx="1207772" cy="1142276"/>
          </a:xfrm>
          <a:prstGeom prst="rect">
            <a:avLst/>
          </a:prstGeom>
          <a:noFill/>
          <a:ln>
            <a:noFill/>
          </a:ln>
        </p:spPr>
      </p:pic>
      <p:pic>
        <p:nvPicPr>
          <p:cNvPr id="249" name="Google Shape;249;p5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968125" y="1078588"/>
            <a:ext cx="1207751" cy="1215899"/>
          </a:xfrm>
          <a:prstGeom prst="rect">
            <a:avLst/>
          </a:prstGeom>
          <a:noFill/>
          <a:ln>
            <a:noFill/>
          </a:ln>
        </p:spPr>
      </p:pic>
      <p:pic>
        <p:nvPicPr>
          <p:cNvPr id="250" name="Google Shape;250;p5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084553" y="1115400"/>
            <a:ext cx="1207772" cy="1142276"/>
          </a:xfrm>
          <a:prstGeom prst="rect">
            <a:avLst/>
          </a:prstGeom>
          <a:noFill/>
          <a:ln>
            <a:noFill/>
          </a:ln>
        </p:spPr>
      </p:pic>
      <p:sp>
        <p:nvSpPr>
          <p:cNvPr id="251" name="Google Shape;251;p58"/>
          <p:cNvSpPr txBox="1"/>
          <p:nvPr/>
        </p:nvSpPr>
        <p:spPr>
          <a:xfrm>
            <a:off x="3238050" y="2448950"/>
            <a:ext cx="26679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rPr>
              <a:t>Laura Bowman</a:t>
            </a:r>
            <a:endParaRPr sz="1500" b="1">
              <a:solidFill>
                <a:schemeClr val="dk1"/>
              </a:solidFill>
            </a:endParaRPr>
          </a:p>
          <a:p>
            <a:pPr marL="0" lvl="0" indent="0" algn="ctr" rtl="0">
              <a:spcBef>
                <a:spcPts val="0"/>
              </a:spcBef>
              <a:spcAft>
                <a:spcPts val="0"/>
              </a:spcAft>
              <a:buNone/>
            </a:pPr>
            <a:r>
              <a:rPr lang="en" sz="1300">
                <a:solidFill>
                  <a:schemeClr val="dk1"/>
                </a:solidFill>
              </a:rPr>
              <a:t>Project Manager, Research &amp; Evaluation</a:t>
            </a:r>
            <a:endParaRPr sz="1300">
              <a:solidFill>
                <a:schemeClr val="dk1"/>
              </a:solidFill>
            </a:endParaRPr>
          </a:p>
          <a:p>
            <a:pPr marL="0" lvl="0" indent="0" algn="ctr" rtl="0">
              <a:spcBef>
                <a:spcPts val="600"/>
              </a:spcBef>
              <a:spcAft>
                <a:spcPts val="0"/>
              </a:spcAft>
              <a:buNone/>
            </a:pPr>
            <a:r>
              <a:rPr lang="en" sz="1300">
                <a:solidFill>
                  <a:schemeClr val="dk1"/>
                </a:solidFill>
              </a:rPr>
              <a:t>Clinical Team Investigator, Bloorview Research Institute</a:t>
            </a:r>
            <a:endParaRPr sz="1300">
              <a:solidFill>
                <a:schemeClr val="dk1"/>
              </a:solidFill>
            </a:endParaRPr>
          </a:p>
          <a:p>
            <a:pPr marL="0" lvl="0" indent="0" algn="ctr" rtl="0">
              <a:spcBef>
                <a:spcPts val="600"/>
              </a:spcBef>
              <a:spcAft>
                <a:spcPts val="0"/>
              </a:spcAft>
              <a:buNone/>
            </a:pPr>
            <a:r>
              <a:rPr lang="en" sz="1300">
                <a:solidFill>
                  <a:schemeClr val="dk1"/>
                </a:solidFill>
              </a:rPr>
              <a:t>Adjunct Lecturer, OS&amp;OT, UofT</a:t>
            </a:r>
            <a:endParaRPr sz="1300">
              <a:solidFill>
                <a:schemeClr val="dk1"/>
              </a:solidFill>
            </a:endParaRPr>
          </a:p>
          <a:p>
            <a:pPr marL="0" lvl="0" indent="0" algn="ctr" rtl="0">
              <a:spcBef>
                <a:spcPts val="600"/>
              </a:spcBef>
              <a:spcAft>
                <a:spcPts val="600"/>
              </a:spcAft>
              <a:buNone/>
            </a:pPr>
            <a:r>
              <a:rPr lang="en" sz="1300">
                <a:solidFill>
                  <a:schemeClr val="dk1"/>
                </a:solidFill>
              </a:rPr>
              <a:t>Occupational Therapist</a:t>
            </a:r>
            <a:endParaRPr sz="1300">
              <a:solidFill>
                <a:schemeClr val="dk1"/>
              </a:solidFill>
            </a:endParaRPr>
          </a:p>
        </p:txBody>
      </p:sp>
      <p:sp>
        <p:nvSpPr>
          <p:cNvPr id="252" name="Google Shape;252;p58"/>
          <p:cNvSpPr txBox="1"/>
          <p:nvPr/>
        </p:nvSpPr>
        <p:spPr>
          <a:xfrm>
            <a:off x="6354475" y="2448950"/>
            <a:ext cx="26679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rPr>
              <a:t>Holland Bloorview</a:t>
            </a:r>
            <a:endParaRPr sz="1500" b="1">
              <a:solidFill>
                <a:schemeClr val="dk1"/>
              </a:solidFill>
            </a:endParaRPr>
          </a:p>
          <a:p>
            <a:pPr marL="0" lvl="0" indent="0" algn="ctr" rtl="0">
              <a:spcBef>
                <a:spcPts val="0"/>
              </a:spcBef>
              <a:spcAft>
                <a:spcPts val="600"/>
              </a:spcAft>
              <a:buNone/>
            </a:pPr>
            <a:r>
              <a:rPr lang="en" sz="1300">
                <a:solidFill>
                  <a:schemeClr val="dk1"/>
                </a:solidFill>
              </a:rPr>
              <a:t>Canada’s largest paediatric rehabilitation hospital with the vision of creating the most meaningful and healthy futures for all children, youth and families. </a:t>
            </a:r>
            <a:endParaRPr sz="13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 b="1" dirty="0">
                <a:solidFill>
                  <a:schemeClr val="dk2"/>
                </a:solidFill>
              </a:rPr>
              <a:t>Definitions: Who?</a:t>
            </a:r>
            <a:endParaRPr b="1" dirty="0">
              <a:solidFill>
                <a:schemeClr val="dk2"/>
              </a:solidFill>
            </a:endParaRPr>
          </a:p>
        </p:txBody>
      </p:sp>
      <p:pic>
        <p:nvPicPr>
          <p:cNvPr id="273" name="Google Shape;273;p59" descr="An image with the outline of the province of Ontario"/>
          <p:cNvPicPr preferRelativeResize="0"/>
          <p:nvPr/>
        </p:nvPicPr>
        <p:blipFill>
          <a:blip r:embed="rId3">
            <a:alphaModFix/>
          </a:blip>
          <a:stretch>
            <a:fillRect/>
          </a:stretch>
        </p:blipFill>
        <p:spPr>
          <a:xfrm>
            <a:off x="7655200" y="142825"/>
            <a:ext cx="1177100" cy="1177100"/>
          </a:xfrm>
          <a:prstGeom prst="rect">
            <a:avLst/>
          </a:prstGeom>
          <a:noFill/>
          <a:ln>
            <a:noFill/>
          </a:ln>
        </p:spPr>
      </p:pic>
      <p:sp>
        <p:nvSpPr>
          <p:cNvPr id="258" name="Google Shape;258;p59">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rgbClr val="53BB50"/>
          </a:solidFill>
          <a:ln w="9525" cap="flat" cmpd="sng">
            <a:solidFill>
              <a:srgbClr val="53BB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700" b="1">
              <a:solidFill>
                <a:srgbClr val="FFFFFF"/>
              </a:solidFill>
              <a:latin typeface="Comfortaa"/>
              <a:ea typeface="Comfortaa"/>
              <a:cs typeface="Comfortaa"/>
              <a:sym typeface="Comfortaa"/>
            </a:endParaRPr>
          </a:p>
        </p:txBody>
      </p:sp>
      <p:grpSp>
        <p:nvGrpSpPr>
          <p:cNvPr id="268" name="Google Shape;268;p59">
            <a:extLst>
              <a:ext uri="{C183D7F6-B498-43B3-948B-1728B52AA6E4}">
                <adec:decorative xmlns:adec="http://schemas.microsoft.com/office/drawing/2017/decorative" val="1"/>
              </a:ext>
            </a:extLst>
          </p:cNvPr>
          <p:cNvGrpSpPr/>
          <p:nvPr/>
        </p:nvGrpSpPr>
        <p:grpSpPr>
          <a:xfrm>
            <a:off x="964171" y="1654941"/>
            <a:ext cx="510060" cy="906518"/>
            <a:chOff x="661650" y="-255125"/>
            <a:chExt cx="306600" cy="534000"/>
          </a:xfrm>
        </p:grpSpPr>
        <p:sp>
          <p:nvSpPr>
            <p:cNvPr id="269" name="Google Shape;269;p59"/>
            <p:cNvSpPr/>
            <p:nvPr/>
          </p:nvSpPr>
          <p:spPr>
            <a:xfrm>
              <a:off x="661650" y="-39125"/>
              <a:ext cx="306600" cy="318000"/>
            </a:xfrm>
            <a:prstGeom prst="round2SameRect">
              <a:avLst>
                <a:gd name="adj1" fmla="val 33738"/>
                <a:gd name="adj2" fmla="val 9381"/>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59"/>
            <p:cNvSpPr/>
            <p:nvPr/>
          </p:nvSpPr>
          <p:spPr>
            <a:xfrm>
              <a:off x="717150" y="-255125"/>
              <a:ext cx="195600" cy="188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64" name="Google Shape;264;p59"/>
          <p:cNvSpPr txBox="1"/>
          <p:nvPr/>
        </p:nvSpPr>
        <p:spPr>
          <a:xfrm>
            <a:off x="1968500" y="1540150"/>
            <a:ext cx="25218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rgbClr val="53BB50"/>
                </a:solidFill>
              </a:rPr>
              <a:t>Youth</a:t>
            </a:r>
            <a:endParaRPr sz="2100" b="1" dirty="0">
              <a:solidFill>
                <a:srgbClr val="53BB50"/>
              </a:solidFill>
            </a:endParaRPr>
          </a:p>
          <a:p>
            <a:pPr marL="0" lvl="0" indent="0" algn="l" rtl="0">
              <a:spcBef>
                <a:spcPts val="0"/>
              </a:spcBef>
              <a:spcAft>
                <a:spcPts val="0"/>
              </a:spcAft>
              <a:buNone/>
            </a:pPr>
            <a:r>
              <a:rPr lang="en" i="1" dirty="0">
                <a:solidFill>
                  <a:srgbClr val="4C4C4E"/>
                </a:solidFill>
              </a:rPr>
              <a:t>Age 14-29</a:t>
            </a:r>
            <a:endParaRPr i="1" dirty="0">
              <a:solidFill>
                <a:srgbClr val="4C4C4E"/>
              </a:solidFill>
            </a:endParaRPr>
          </a:p>
          <a:p>
            <a:pPr marL="0" lvl="0" indent="0" algn="l" rtl="0">
              <a:spcBef>
                <a:spcPts val="0"/>
              </a:spcBef>
              <a:spcAft>
                <a:spcPts val="0"/>
              </a:spcAft>
              <a:buNone/>
            </a:pPr>
            <a:r>
              <a:rPr lang="en" i="1" dirty="0">
                <a:solidFill>
                  <a:srgbClr val="4C4C4E"/>
                </a:solidFill>
              </a:rPr>
              <a:t>Focus on high school age</a:t>
            </a:r>
            <a:endParaRPr i="1" dirty="0">
              <a:solidFill>
                <a:srgbClr val="4C4C4E"/>
              </a:solidFill>
            </a:endParaRPr>
          </a:p>
        </p:txBody>
      </p:sp>
      <p:sp>
        <p:nvSpPr>
          <p:cNvPr id="260" name="Google Shape;260;p59">
            <a:extLst>
              <a:ext uri="{C183D7F6-B498-43B3-948B-1728B52AA6E4}">
                <adec:decorative xmlns:adec="http://schemas.microsoft.com/office/drawing/2017/decorative" val="1"/>
              </a:ext>
            </a:extLst>
          </p:cNvPr>
          <p:cNvSpPr/>
          <p:nvPr/>
        </p:nvSpPr>
        <p:spPr>
          <a:xfrm>
            <a:off x="4898200" y="1460500"/>
            <a:ext cx="1295400" cy="1295400"/>
          </a:xfrm>
          <a:prstGeom prst="ellipse">
            <a:avLst/>
          </a:prstGeom>
          <a:solidFill>
            <a:srgbClr val="34C3E0"/>
          </a:solidFill>
          <a:ln w="9525" cap="flat" cmpd="sng">
            <a:solidFill>
              <a:srgbClr val="34C3E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pic>
        <p:nvPicPr>
          <p:cNvPr id="262" name="Google Shape;262;p5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085525" y="1603088"/>
            <a:ext cx="920751" cy="920751"/>
          </a:xfrm>
          <a:prstGeom prst="rect">
            <a:avLst/>
          </a:prstGeom>
          <a:noFill/>
          <a:ln>
            <a:noFill/>
          </a:ln>
        </p:spPr>
      </p:pic>
      <p:sp>
        <p:nvSpPr>
          <p:cNvPr id="263" name="Google Shape;263;p59">
            <a:extLst>
              <a:ext uri="{C183D7F6-B498-43B3-948B-1728B52AA6E4}">
                <adec:decorative xmlns:adec="http://schemas.microsoft.com/office/drawing/2017/decorative" val="1"/>
              </a:ext>
            </a:extLst>
          </p:cNvPr>
          <p:cNvSpPr/>
          <p:nvPr/>
        </p:nvSpPr>
        <p:spPr>
          <a:xfrm>
            <a:off x="5347725" y="1735475"/>
            <a:ext cx="262500" cy="2100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59"/>
          <p:cNvSpPr txBox="1"/>
          <p:nvPr/>
        </p:nvSpPr>
        <p:spPr>
          <a:xfrm>
            <a:off x="6295200" y="1540150"/>
            <a:ext cx="2209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rgbClr val="34C3E0"/>
                </a:solidFill>
              </a:rPr>
              <a:t>Employer</a:t>
            </a:r>
            <a:endParaRPr sz="2100" b="1" dirty="0">
              <a:solidFill>
                <a:srgbClr val="34C3E0"/>
              </a:solidFill>
            </a:endParaRPr>
          </a:p>
          <a:p>
            <a:pPr marL="0" lvl="0" indent="0" algn="l" rtl="0">
              <a:spcBef>
                <a:spcPts val="0"/>
              </a:spcBef>
              <a:spcAft>
                <a:spcPts val="0"/>
              </a:spcAft>
              <a:buNone/>
            </a:pPr>
            <a:r>
              <a:rPr lang="en" i="1" dirty="0">
                <a:solidFill>
                  <a:srgbClr val="4C4C4E"/>
                </a:solidFill>
              </a:rPr>
              <a:t>Organization, manager, or leader in a work or volunteer role </a:t>
            </a:r>
            <a:endParaRPr sz="2100" b="1" dirty="0">
              <a:solidFill>
                <a:srgbClr val="34C3E0"/>
              </a:solidFill>
            </a:endParaRPr>
          </a:p>
        </p:txBody>
      </p:sp>
      <p:sp>
        <p:nvSpPr>
          <p:cNvPr id="259" name="Google Shape;259;p59">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pic>
        <p:nvPicPr>
          <p:cNvPr id="267" name="Google Shape;267;p5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7275" y="3508824"/>
            <a:ext cx="823850" cy="823850"/>
          </a:xfrm>
          <a:prstGeom prst="rect">
            <a:avLst/>
          </a:prstGeom>
          <a:noFill/>
          <a:ln>
            <a:noFill/>
          </a:ln>
        </p:spPr>
      </p:pic>
      <p:sp>
        <p:nvSpPr>
          <p:cNvPr id="265" name="Google Shape;265;p59"/>
          <p:cNvSpPr txBox="1"/>
          <p:nvPr/>
        </p:nvSpPr>
        <p:spPr>
          <a:xfrm>
            <a:off x="1968500" y="3343550"/>
            <a:ext cx="23055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3E8B3C"/>
                </a:solidFill>
              </a:rPr>
              <a:t>Family/Supports</a:t>
            </a:r>
            <a:endParaRPr sz="2100" b="1">
              <a:solidFill>
                <a:srgbClr val="3E8B3C"/>
              </a:solidFill>
            </a:endParaRPr>
          </a:p>
          <a:p>
            <a:pPr marL="0" lvl="0" indent="0" algn="l" rtl="0">
              <a:spcBef>
                <a:spcPts val="0"/>
              </a:spcBef>
              <a:spcAft>
                <a:spcPts val="0"/>
              </a:spcAft>
              <a:buNone/>
            </a:pPr>
            <a:r>
              <a:rPr lang="en" i="1">
                <a:solidFill>
                  <a:srgbClr val="4C4C4E"/>
                </a:solidFill>
              </a:rPr>
              <a:t>Informal or formal caregiver and supporter</a:t>
            </a:r>
            <a:endParaRPr sz="2100" b="1">
              <a:solidFill>
                <a:srgbClr val="3E8B3C"/>
              </a:solidFill>
            </a:endParaRPr>
          </a:p>
        </p:txBody>
      </p:sp>
      <p:sp>
        <p:nvSpPr>
          <p:cNvPr id="261" name="Google Shape;261;p59">
            <a:extLst>
              <a:ext uri="{C183D7F6-B498-43B3-948B-1728B52AA6E4}">
                <adec:decorative xmlns:adec="http://schemas.microsoft.com/office/drawing/2017/decorative" val="1"/>
              </a:ext>
            </a:extLst>
          </p:cNvPr>
          <p:cNvSpPr/>
          <p:nvPr/>
        </p:nvSpPr>
        <p:spPr>
          <a:xfrm>
            <a:off x="4898200" y="3263900"/>
            <a:ext cx="1295400" cy="1295400"/>
          </a:xfrm>
          <a:prstGeom prst="ellipse">
            <a:avLst/>
          </a:prstGeom>
          <a:solidFill>
            <a:srgbClr val="1979BE"/>
          </a:solidFill>
          <a:ln w="9525" cap="flat" cmpd="sng">
            <a:solidFill>
              <a:srgbClr val="1979B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pic>
        <p:nvPicPr>
          <p:cNvPr id="271" name="Google Shape;271;p5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968700" y="3334400"/>
            <a:ext cx="1154400" cy="1154400"/>
          </a:xfrm>
          <a:prstGeom prst="rect">
            <a:avLst/>
          </a:prstGeom>
          <a:noFill/>
          <a:ln>
            <a:noFill/>
          </a:ln>
        </p:spPr>
      </p:pic>
      <p:sp>
        <p:nvSpPr>
          <p:cNvPr id="274" name="Google Shape;274;p59"/>
          <p:cNvSpPr txBox="1"/>
          <p:nvPr/>
        </p:nvSpPr>
        <p:spPr>
          <a:xfrm>
            <a:off x="6295200" y="3343550"/>
            <a:ext cx="22098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979BE"/>
                </a:solidFill>
              </a:rPr>
              <a:t>Society</a:t>
            </a:r>
            <a:endParaRPr sz="2100" b="1">
              <a:solidFill>
                <a:srgbClr val="1979BE"/>
              </a:solidFill>
            </a:endParaRPr>
          </a:p>
          <a:p>
            <a:pPr marL="0" lvl="0" indent="0" algn="l" rtl="0">
              <a:spcBef>
                <a:spcPts val="0"/>
              </a:spcBef>
              <a:spcAft>
                <a:spcPts val="0"/>
              </a:spcAft>
              <a:buNone/>
            </a:pPr>
            <a:r>
              <a:rPr lang="en" i="1">
                <a:solidFill>
                  <a:srgbClr val="4C4C4E"/>
                </a:solidFill>
              </a:rPr>
              <a:t>The public interest or group</a:t>
            </a:r>
            <a:endParaRPr i="1">
              <a:solidFill>
                <a:srgbClr val="4C4C4E"/>
              </a:solidFill>
            </a:endParaRPr>
          </a:p>
          <a:p>
            <a:pPr marL="0" lvl="0" indent="0" algn="l" rtl="0">
              <a:spcBef>
                <a:spcPts val="0"/>
              </a:spcBef>
              <a:spcAft>
                <a:spcPts val="0"/>
              </a:spcAft>
              <a:buNone/>
            </a:pPr>
            <a:r>
              <a:rPr lang="en" i="1">
                <a:solidFill>
                  <a:srgbClr val="4C4C4E"/>
                </a:solidFill>
              </a:rPr>
              <a:t>Local, provincial, national, or global</a:t>
            </a:r>
            <a:endParaRPr i="1">
              <a:solidFill>
                <a:srgbClr val="4C4C4E"/>
              </a:solidFill>
            </a:endParaRPr>
          </a:p>
        </p:txBody>
      </p:sp>
      <p:sp>
        <p:nvSpPr>
          <p:cNvPr id="272" name="Google Shape;272;p59"/>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0"/>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solidFill>
                  <a:schemeClr val="dk2"/>
                </a:solidFill>
              </a:rPr>
              <a:t>Definitions: What?</a:t>
            </a:r>
            <a:endParaRPr b="1">
              <a:solidFill>
                <a:schemeClr val="dk2"/>
              </a:solidFill>
            </a:endParaRPr>
          </a:p>
        </p:txBody>
      </p:sp>
      <p:sp>
        <p:nvSpPr>
          <p:cNvPr id="280" name="Google Shape;280;p60">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rgbClr val="53BB50"/>
          </a:solidFill>
          <a:ln w="9525" cap="flat" cmpd="sng">
            <a:solidFill>
              <a:srgbClr val="53BB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700" b="1">
              <a:solidFill>
                <a:srgbClr val="FFFFFF"/>
              </a:solidFill>
              <a:latin typeface="Comfortaa"/>
              <a:ea typeface="Comfortaa"/>
              <a:cs typeface="Comfortaa"/>
              <a:sym typeface="Comfortaa"/>
            </a:endParaRPr>
          </a:p>
        </p:txBody>
      </p:sp>
      <p:sp>
        <p:nvSpPr>
          <p:cNvPr id="281" name="Google Shape;281;p60">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sp>
        <p:nvSpPr>
          <p:cNvPr id="282" name="Google Shape;282;p60">
            <a:extLst>
              <a:ext uri="{C183D7F6-B498-43B3-948B-1728B52AA6E4}">
                <adec:decorative xmlns:adec="http://schemas.microsoft.com/office/drawing/2017/decorative" val="1"/>
              </a:ext>
            </a:extLst>
          </p:cNvPr>
          <p:cNvSpPr/>
          <p:nvPr/>
        </p:nvSpPr>
        <p:spPr>
          <a:xfrm>
            <a:off x="4898200" y="1460500"/>
            <a:ext cx="1295400" cy="1295400"/>
          </a:xfrm>
          <a:prstGeom prst="ellipse">
            <a:avLst/>
          </a:prstGeom>
          <a:solidFill>
            <a:srgbClr val="34C3E0"/>
          </a:solidFill>
          <a:ln w="9525" cap="flat" cmpd="sng">
            <a:solidFill>
              <a:srgbClr val="34C3E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sp>
        <p:nvSpPr>
          <p:cNvPr id="283" name="Google Shape;283;p60">
            <a:extLst>
              <a:ext uri="{C183D7F6-B498-43B3-948B-1728B52AA6E4}">
                <adec:decorative xmlns:adec="http://schemas.microsoft.com/office/drawing/2017/decorative" val="1"/>
              </a:ext>
            </a:extLst>
          </p:cNvPr>
          <p:cNvSpPr/>
          <p:nvPr/>
        </p:nvSpPr>
        <p:spPr>
          <a:xfrm>
            <a:off x="4898200" y="3263900"/>
            <a:ext cx="1295400" cy="1295400"/>
          </a:xfrm>
          <a:prstGeom prst="ellipse">
            <a:avLst/>
          </a:prstGeom>
          <a:solidFill>
            <a:srgbClr val="1979BE"/>
          </a:solidFill>
          <a:ln w="9525" cap="flat" cmpd="sng">
            <a:solidFill>
              <a:srgbClr val="1979B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100" b="1">
              <a:solidFill>
                <a:srgbClr val="FFFFFF"/>
              </a:solidFill>
            </a:endParaRPr>
          </a:p>
        </p:txBody>
      </p:sp>
      <p:sp>
        <p:nvSpPr>
          <p:cNvPr id="284" name="Google Shape;284;p60"/>
          <p:cNvSpPr txBox="1"/>
          <p:nvPr/>
        </p:nvSpPr>
        <p:spPr>
          <a:xfrm>
            <a:off x="1968500" y="1540150"/>
            <a:ext cx="25218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53BB50"/>
                </a:solidFill>
              </a:rPr>
              <a:t>Disability</a:t>
            </a:r>
            <a:endParaRPr sz="2100" b="1">
              <a:solidFill>
                <a:srgbClr val="53BB50"/>
              </a:solidFill>
            </a:endParaRPr>
          </a:p>
          <a:p>
            <a:pPr marL="0" lvl="0" indent="0" algn="l" rtl="0">
              <a:spcBef>
                <a:spcPts val="0"/>
              </a:spcBef>
              <a:spcAft>
                <a:spcPts val="0"/>
              </a:spcAft>
              <a:buNone/>
            </a:pPr>
            <a:r>
              <a:rPr lang="en" i="1">
                <a:solidFill>
                  <a:srgbClr val="4C4C4E"/>
                </a:solidFill>
              </a:rPr>
              <a:t>Broad definition</a:t>
            </a:r>
            <a:endParaRPr i="1">
              <a:solidFill>
                <a:srgbClr val="4C4C4E"/>
              </a:solidFill>
            </a:endParaRPr>
          </a:p>
        </p:txBody>
      </p:sp>
      <p:sp>
        <p:nvSpPr>
          <p:cNvPr id="285" name="Google Shape;285;p60"/>
          <p:cNvSpPr txBox="1"/>
          <p:nvPr/>
        </p:nvSpPr>
        <p:spPr>
          <a:xfrm>
            <a:off x="1968500" y="3343550"/>
            <a:ext cx="2305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3E8B3C"/>
                </a:solidFill>
              </a:rPr>
              <a:t>Programs</a:t>
            </a:r>
            <a:endParaRPr sz="2100" b="1">
              <a:solidFill>
                <a:srgbClr val="3E8B3C"/>
              </a:solidFill>
            </a:endParaRPr>
          </a:p>
          <a:p>
            <a:pPr marL="0" lvl="0" indent="0" algn="l" rtl="0">
              <a:spcBef>
                <a:spcPts val="0"/>
              </a:spcBef>
              <a:spcAft>
                <a:spcPts val="0"/>
              </a:spcAft>
              <a:buNone/>
            </a:pPr>
            <a:r>
              <a:rPr lang="en" i="1">
                <a:solidFill>
                  <a:srgbClr val="4C4C4E"/>
                </a:solidFill>
              </a:rPr>
              <a:t>Also ‘interventions’</a:t>
            </a:r>
            <a:endParaRPr i="1">
              <a:solidFill>
                <a:srgbClr val="4C4C4E"/>
              </a:solidFill>
            </a:endParaRPr>
          </a:p>
          <a:p>
            <a:pPr marL="0" lvl="0" indent="0" algn="l" rtl="0">
              <a:spcBef>
                <a:spcPts val="0"/>
              </a:spcBef>
              <a:spcAft>
                <a:spcPts val="0"/>
              </a:spcAft>
              <a:buNone/>
            </a:pPr>
            <a:r>
              <a:rPr lang="en" i="1">
                <a:solidFill>
                  <a:srgbClr val="4C4C4E"/>
                </a:solidFill>
              </a:rPr>
              <a:t>Intended to build skills or knowledge for YwD</a:t>
            </a:r>
            <a:endParaRPr i="1">
              <a:solidFill>
                <a:srgbClr val="4C4C4E"/>
              </a:solidFill>
            </a:endParaRPr>
          </a:p>
        </p:txBody>
      </p:sp>
      <p:sp>
        <p:nvSpPr>
          <p:cNvPr id="286" name="Google Shape;286;p60"/>
          <p:cNvSpPr txBox="1"/>
          <p:nvPr/>
        </p:nvSpPr>
        <p:spPr>
          <a:xfrm>
            <a:off x="6295200" y="1540150"/>
            <a:ext cx="22098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34C3E0"/>
                </a:solidFill>
              </a:rPr>
              <a:t>Employment</a:t>
            </a:r>
            <a:endParaRPr sz="2100" b="1">
              <a:solidFill>
                <a:srgbClr val="34C3E0"/>
              </a:solidFill>
            </a:endParaRPr>
          </a:p>
          <a:p>
            <a:pPr marL="0" lvl="0" indent="0" algn="l" rtl="0">
              <a:spcBef>
                <a:spcPts val="0"/>
              </a:spcBef>
              <a:spcAft>
                <a:spcPts val="0"/>
              </a:spcAft>
              <a:buNone/>
            </a:pPr>
            <a:r>
              <a:rPr lang="en" i="1">
                <a:solidFill>
                  <a:srgbClr val="4C4C4E"/>
                </a:solidFill>
              </a:rPr>
              <a:t>Organized paid or unpaid role </a:t>
            </a:r>
            <a:endParaRPr i="1">
              <a:solidFill>
                <a:srgbClr val="4C4C4E"/>
              </a:solidFill>
            </a:endParaRPr>
          </a:p>
          <a:p>
            <a:pPr marL="0" lvl="0" indent="0" algn="l" rtl="0">
              <a:spcBef>
                <a:spcPts val="0"/>
              </a:spcBef>
              <a:spcAft>
                <a:spcPts val="0"/>
              </a:spcAft>
              <a:buNone/>
            </a:pPr>
            <a:r>
              <a:rPr lang="en" i="1">
                <a:solidFill>
                  <a:srgbClr val="4C4C4E"/>
                </a:solidFill>
              </a:rPr>
              <a:t>A social determinant of health</a:t>
            </a:r>
            <a:endParaRPr i="1">
              <a:solidFill>
                <a:srgbClr val="4C4C4E"/>
              </a:solidFill>
            </a:endParaRPr>
          </a:p>
        </p:txBody>
      </p:sp>
      <p:sp>
        <p:nvSpPr>
          <p:cNvPr id="287" name="Google Shape;287;p60"/>
          <p:cNvSpPr txBox="1"/>
          <p:nvPr/>
        </p:nvSpPr>
        <p:spPr>
          <a:xfrm>
            <a:off x="6295200" y="3343550"/>
            <a:ext cx="22098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979BE"/>
                </a:solidFill>
              </a:rPr>
              <a:t>Services</a:t>
            </a:r>
            <a:endParaRPr sz="2100" b="1">
              <a:solidFill>
                <a:srgbClr val="1979BE"/>
              </a:solidFill>
            </a:endParaRPr>
          </a:p>
          <a:p>
            <a:pPr marL="0" lvl="0" indent="0" algn="l" rtl="0">
              <a:spcBef>
                <a:spcPts val="0"/>
              </a:spcBef>
              <a:spcAft>
                <a:spcPts val="0"/>
              </a:spcAft>
              <a:buNone/>
            </a:pPr>
            <a:r>
              <a:rPr lang="en" i="1">
                <a:solidFill>
                  <a:srgbClr val="4C4C4E"/>
                </a:solidFill>
              </a:rPr>
              <a:t>Public or private mechanisms to serve a certain group (E.g. employment services)</a:t>
            </a:r>
            <a:endParaRPr i="1">
              <a:solidFill>
                <a:srgbClr val="4C4C4E"/>
              </a:solidFill>
              <a:highlight>
                <a:schemeClr val="accent6"/>
              </a:highlight>
            </a:endParaRPr>
          </a:p>
        </p:txBody>
      </p:sp>
      <p:sp>
        <p:nvSpPr>
          <p:cNvPr id="288" name="Google Shape;288;p60">
            <a:extLst>
              <a:ext uri="{C183D7F6-B498-43B3-948B-1728B52AA6E4}">
                <adec:decorative xmlns:adec="http://schemas.microsoft.com/office/drawing/2017/decorative" val="1"/>
              </a:ext>
            </a:extLst>
          </p:cNvPr>
          <p:cNvSpPr txBox="1"/>
          <p:nvPr/>
        </p:nvSpPr>
        <p:spPr>
          <a:xfrm rot="1401207">
            <a:off x="702990" y="1293975"/>
            <a:ext cx="510088" cy="15393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800" b="1">
                <a:solidFill>
                  <a:schemeClr val="lt1"/>
                </a:solidFill>
                <a:latin typeface="Comfortaa"/>
                <a:ea typeface="Comfortaa"/>
                <a:cs typeface="Comfortaa"/>
                <a:sym typeface="Comfortaa"/>
              </a:rPr>
              <a:t>✔</a:t>
            </a:r>
            <a:endParaRPr sz="8800" b="1">
              <a:solidFill>
                <a:schemeClr val="lt1"/>
              </a:solidFill>
              <a:latin typeface="Comfortaa"/>
              <a:ea typeface="Comfortaa"/>
              <a:cs typeface="Comfortaa"/>
              <a:sym typeface="Comfortaa"/>
            </a:endParaRPr>
          </a:p>
        </p:txBody>
      </p:sp>
      <p:sp>
        <p:nvSpPr>
          <p:cNvPr id="289" name="Google Shape;289;p60">
            <a:extLst>
              <a:ext uri="{C183D7F6-B498-43B3-948B-1728B52AA6E4}">
                <adec:decorative xmlns:adec="http://schemas.microsoft.com/office/drawing/2017/decorative" val="1"/>
              </a:ext>
            </a:extLst>
          </p:cNvPr>
          <p:cNvSpPr/>
          <p:nvPr/>
        </p:nvSpPr>
        <p:spPr>
          <a:xfrm>
            <a:off x="1003375" y="1758150"/>
            <a:ext cx="293700" cy="307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0" name="Google Shape;290;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58825" y="3451224"/>
            <a:ext cx="920751" cy="920751"/>
          </a:xfrm>
          <a:prstGeom prst="rect">
            <a:avLst/>
          </a:prstGeom>
          <a:noFill/>
          <a:ln>
            <a:noFill/>
          </a:ln>
        </p:spPr>
      </p:pic>
      <p:sp>
        <p:nvSpPr>
          <p:cNvPr id="291" name="Google Shape;291;p60"/>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pic>
        <p:nvPicPr>
          <p:cNvPr id="292" name="Google Shape;292;p6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161725" y="1679453"/>
            <a:ext cx="920751" cy="920751"/>
          </a:xfrm>
          <a:prstGeom prst="rect">
            <a:avLst/>
          </a:prstGeom>
          <a:noFill/>
          <a:ln>
            <a:noFill/>
          </a:ln>
        </p:spPr>
      </p:pic>
      <p:pic>
        <p:nvPicPr>
          <p:cNvPr id="293" name="Google Shape;293;p6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038313" y="3404013"/>
            <a:ext cx="1015174" cy="1015174"/>
          </a:xfrm>
          <a:prstGeom prst="rect">
            <a:avLst/>
          </a:prstGeom>
          <a:noFill/>
          <a:ln>
            <a:noFill/>
          </a:ln>
        </p:spPr>
      </p:pic>
      <p:pic>
        <p:nvPicPr>
          <p:cNvPr id="294" name="Google Shape;294;p6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0800000">
            <a:off x="7848012" y="-71814"/>
            <a:ext cx="984276" cy="811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1"/>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 b="1" dirty="0">
                <a:solidFill>
                  <a:schemeClr val="dk2"/>
                </a:solidFill>
              </a:rPr>
              <a:t>The business case</a:t>
            </a:r>
            <a:endParaRPr dirty="0">
              <a:solidFill>
                <a:schemeClr val="dk2"/>
              </a:solidFill>
            </a:endParaRPr>
          </a:p>
        </p:txBody>
      </p:sp>
      <p:pic>
        <p:nvPicPr>
          <p:cNvPr id="312" name="Google Shape;312;p6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5400000">
            <a:off x="8600414" y="244437"/>
            <a:ext cx="694521" cy="572699"/>
          </a:xfrm>
          <a:prstGeom prst="rect">
            <a:avLst/>
          </a:prstGeom>
          <a:noFill/>
          <a:ln>
            <a:noFill/>
          </a:ln>
        </p:spPr>
      </p:pic>
      <p:grpSp>
        <p:nvGrpSpPr>
          <p:cNvPr id="304" name="Google Shape;304;p61">
            <a:extLst>
              <a:ext uri="{C183D7F6-B498-43B3-948B-1728B52AA6E4}">
                <adec:decorative xmlns:adec="http://schemas.microsoft.com/office/drawing/2017/decorative" val="1"/>
              </a:ext>
            </a:extLst>
          </p:cNvPr>
          <p:cNvGrpSpPr/>
          <p:nvPr/>
        </p:nvGrpSpPr>
        <p:grpSpPr>
          <a:xfrm>
            <a:off x="864775" y="1140763"/>
            <a:ext cx="1324001" cy="962312"/>
            <a:chOff x="-312050" y="3505063"/>
            <a:chExt cx="1324001" cy="962312"/>
          </a:xfrm>
        </p:grpSpPr>
        <p:grpSp>
          <p:nvGrpSpPr>
            <p:cNvPr id="305" name="Google Shape;305;p61"/>
            <p:cNvGrpSpPr/>
            <p:nvPr/>
          </p:nvGrpSpPr>
          <p:grpSpPr>
            <a:xfrm>
              <a:off x="-62100" y="3505063"/>
              <a:ext cx="1074051" cy="962312"/>
              <a:chOff x="-62100" y="3505063"/>
              <a:chExt cx="1074051" cy="962312"/>
            </a:xfrm>
          </p:grpSpPr>
          <p:pic>
            <p:nvPicPr>
              <p:cNvPr id="306" name="Google Shape;306;p61"/>
              <p:cNvPicPr preferRelativeResize="0"/>
              <p:nvPr/>
            </p:nvPicPr>
            <p:blipFill rotWithShape="1">
              <a:blip r:embed="rId4">
                <a:alphaModFix/>
              </a:blip>
              <a:srcRect l="49912"/>
              <a:stretch/>
            </p:blipFill>
            <p:spPr>
              <a:xfrm>
                <a:off x="599300" y="3505063"/>
                <a:ext cx="412651" cy="823875"/>
              </a:xfrm>
              <a:prstGeom prst="rect">
                <a:avLst/>
              </a:prstGeom>
              <a:noFill/>
              <a:ln>
                <a:noFill/>
              </a:ln>
            </p:spPr>
          </p:pic>
          <p:pic>
            <p:nvPicPr>
              <p:cNvPr id="307" name="Google Shape;307;p61"/>
              <p:cNvPicPr preferRelativeResize="0"/>
              <p:nvPr/>
            </p:nvPicPr>
            <p:blipFill>
              <a:blip r:embed="rId4">
                <a:alphaModFix/>
              </a:blip>
              <a:stretch>
                <a:fillRect/>
              </a:stretch>
            </p:blipFill>
            <p:spPr>
              <a:xfrm>
                <a:off x="-62100" y="3643524"/>
                <a:ext cx="823850" cy="823850"/>
              </a:xfrm>
              <a:prstGeom prst="rect">
                <a:avLst/>
              </a:prstGeom>
              <a:noFill/>
              <a:ln>
                <a:noFill/>
              </a:ln>
            </p:spPr>
          </p:pic>
        </p:grpSp>
        <p:pic>
          <p:nvPicPr>
            <p:cNvPr id="308" name="Google Shape;308;p61"/>
            <p:cNvPicPr preferRelativeResize="0"/>
            <p:nvPr/>
          </p:nvPicPr>
          <p:blipFill rotWithShape="1">
            <a:blip r:embed="rId4">
              <a:alphaModFix/>
            </a:blip>
            <a:srcRect r="52952"/>
            <a:stretch/>
          </p:blipFill>
          <p:spPr>
            <a:xfrm>
              <a:off x="-312050" y="3505075"/>
              <a:ext cx="387599" cy="823850"/>
            </a:xfrm>
            <a:prstGeom prst="rect">
              <a:avLst/>
            </a:prstGeom>
            <a:noFill/>
            <a:ln>
              <a:noFill/>
            </a:ln>
          </p:spPr>
        </p:pic>
      </p:grpSp>
      <p:pic>
        <p:nvPicPr>
          <p:cNvPr id="309" name="Google Shape;309;p6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826100" y="1146525"/>
            <a:ext cx="1034609" cy="962300"/>
          </a:xfrm>
          <a:prstGeom prst="rect">
            <a:avLst/>
          </a:prstGeom>
          <a:noFill/>
          <a:ln>
            <a:noFill/>
          </a:ln>
        </p:spPr>
      </p:pic>
      <p:pic>
        <p:nvPicPr>
          <p:cNvPr id="310" name="Google Shape;310;p6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717825" y="1045371"/>
            <a:ext cx="1034600" cy="1026497"/>
          </a:xfrm>
          <a:prstGeom prst="rect">
            <a:avLst/>
          </a:prstGeom>
          <a:noFill/>
          <a:ln>
            <a:noFill/>
          </a:ln>
        </p:spPr>
      </p:pic>
      <p:sp>
        <p:nvSpPr>
          <p:cNvPr id="302" name="Google Shape;302;p61"/>
          <p:cNvSpPr txBox="1"/>
          <p:nvPr/>
        </p:nvSpPr>
        <p:spPr>
          <a:xfrm>
            <a:off x="473775" y="2220988"/>
            <a:ext cx="2106000" cy="227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solidFill>
                  <a:schemeClr val="dk2"/>
                </a:solidFill>
              </a:rPr>
              <a:t>1 in 5 </a:t>
            </a:r>
            <a:endParaRPr sz="2300" b="1">
              <a:solidFill>
                <a:schemeClr val="dk2"/>
              </a:solidFill>
            </a:endParaRPr>
          </a:p>
          <a:p>
            <a:pPr marL="0" lvl="0" indent="0" algn="ctr" rtl="0">
              <a:spcBef>
                <a:spcPts val="0"/>
              </a:spcBef>
              <a:spcAft>
                <a:spcPts val="0"/>
              </a:spcAft>
              <a:buNone/>
            </a:pPr>
            <a:r>
              <a:rPr lang="en" b="1">
                <a:solidFill>
                  <a:schemeClr val="dk2"/>
                </a:solidFill>
              </a:rPr>
              <a:t>Ontarians have a disability</a:t>
            </a:r>
            <a:endParaRPr b="1">
              <a:solidFill>
                <a:schemeClr val="dk2"/>
              </a:solidFill>
            </a:endParaRPr>
          </a:p>
          <a:p>
            <a:pPr marL="0" lvl="0" indent="0" algn="ctr" rtl="0">
              <a:spcBef>
                <a:spcPts val="0"/>
              </a:spcBef>
              <a:spcAft>
                <a:spcPts val="0"/>
              </a:spcAft>
              <a:buNone/>
            </a:pPr>
            <a:endParaRPr sz="700" b="1">
              <a:solidFill>
                <a:schemeClr val="dk2"/>
              </a:solidFill>
            </a:endParaRPr>
          </a:p>
          <a:p>
            <a:pPr marL="0" lvl="0" indent="0" algn="ctr" rtl="0">
              <a:spcBef>
                <a:spcPts val="0"/>
              </a:spcBef>
              <a:spcAft>
                <a:spcPts val="0"/>
              </a:spcAft>
              <a:buNone/>
            </a:pPr>
            <a:r>
              <a:rPr lang="en" sz="1300">
                <a:solidFill>
                  <a:schemeClr val="dk1"/>
                </a:solidFill>
              </a:rPr>
              <a:t>70% of disabilities are invisible</a:t>
            </a:r>
            <a:endParaRPr sz="1300">
              <a:solidFill>
                <a:schemeClr val="dk1"/>
              </a:solidFill>
            </a:endParaRPr>
          </a:p>
          <a:p>
            <a:pPr marL="0" lvl="0" indent="0" algn="ctr" rtl="0">
              <a:spcBef>
                <a:spcPts val="0"/>
              </a:spcBef>
              <a:spcAft>
                <a:spcPts val="0"/>
              </a:spcAft>
              <a:buNone/>
            </a:pPr>
            <a:endParaRPr sz="1300">
              <a:solidFill>
                <a:schemeClr val="dk1"/>
              </a:solidFill>
            </a:endParaRPr>
          </a:p>
          <a:p>
            <a:pPr marL="0" lvl="0" indent="0" algn="ctr" rtl="0">
              <a:spcBef>
                <a:spcPts val="0"/>
              </a:spcBef>
              <a:spcAft>
                <a:spcPts val="0"/>
              </a:spcAft>
              <a:buNone/>
            </a:pPr>
            <a:r>
              <a:rPr lang="en" sz="1300">
                <a:solidFill>
                  <a:schemeClr val="dk1"/>
                </a:solidFill>
              </a:rPr>
              <a:t>More than 2% of Ontarians use wheelchairs or scooters</a:t>
            </a:r>
            <a:endParaRPr sz="1300">
              <a:solidFill>
                <a:schemeClr val="dk1"/>
              </a:solidFill>
            </a:endParaRPr>
          </a:p>
        </p:txBody>
      </p:sp>
      <p:sp>
        <p:nvSpPr>
          <p:cNvPr id="300" name="Google Shape;300;p61"/>
          <p:cNvSpPr txBox="1"/>
          <p:nvPr/>
        </p:nvSpPr>
        <p:spPr>
          <a:xfrm>
            <a:off x="3162300" y="2187000"/>
            <a:ext cx="2387400" cy="238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solidFill>
                  <a:schemeClr val="dk2"/>
                </a:solidFill>
              </a:rPr>
              <a:t>90%</a:t>
            </a:r>
            <a:endParaRPr sz="2300" b="1">
              <a:solidFill>
                <a:schemeClr val="dk2"/>
              </a:solidFill>
            </a:endParaRPr>
          </a:p>
          <a:p>
            <a:pPr marL="0" lvl="0" indent="0" algn="ctr" rtl="0">
              <a:spcBef>
                <a:spcPts val="0"/>
              </a:spcBef>
              <a:spcAft>
                <a:spcPts val="0"/>
              </a:spcAft>
              <a:buNone/>
            </a:pPr>
            <a:r>
              <a:rPr lang="en" b="1">
                <a:solidFill>
                  <a:schemeClr val="dk2"/>
                </a:solidFill>
              </a:rPr>
              <a:t>Scored average/ above average for job performance</a:t>
            </a:r>
            <a:endParaRPr b="1">
              <a:solidFill>
                <a:schemeClr val="dk2"/>
              </a:solidFill>
            </a:endParaRPr>
          </a:p>
          <a:p>
            <a:pPr marL="0" lvl="0" indent="0" algn="ctr" rtl="0">
              <a:spcBef>
                <a:spcPts val="0"/>
              </a:spcBef>
              <a:spcAft>
                <a:spcPts val="0"/>
              </a:spcAft>
              <a:buNone/>
            </a:pPr>
            <a:endParaRPr sz="1300">
              <a:solidFill>
                <a:schemeClr val="dk1"/>
              </a:solidFill>
            </a:endParaRPr>
          </a:p>
          <a:p>
            <a:pPr marL="0" lvl="0" indent="0" algn="ctr" rtl="0">
              <a:spcBef>
                <a:spcPts val="0"/>
              </a:spcBef>
              <a:spcAft>
                <a:spcPts val="0"/>
              </a:spcAft>
              <a:buNone/>
            </a:pPr>
            <a:r>
              <a:rPr lang="en" sz="1300">
                <a:solidFill>
                  <a:schemeClr val="dk1"/>
                </a:solidFill>
              </a:rPr>
              <a:t>86% scored above average for attendance</a:t>
            </a:r>
            <a:endParaRPr sz="1300">
              <a:solidFill>
                <a:schemeClr val="dk1"/>
              </a:solidFill>
            </a:endParaRPr>
          </a:p>
          <a:p>
            <a:pPr marL="0" lvl="0" indent="0" algn="ctr" rtl="0">
              <a:spcBef>
                <a:spcPts val="0"/>
              </a:spcBef>
              <a:spcAft>
                <a:spcPts val="0"/>
              </a:spcAft>
              <a:buNone/>
            </a:pPr>
            <a:endParaRPr sz="1300">
              <a:solidFill>
                <a:schemeClr val="dk1"/>
              </a:solidFill>
            </a:endParaRPr>
          </a:p>
          <a:p>
            <a:pPr marL="0" lvl="0" indent="0" algn="ctr" rtl="0">
              <a:spcBef>
                <a:spcPts val="0"/>
              </a:spcBef>
              <a:spcAft>
                <a:spcPts val="0"/>
              </a:spcAft>
              <a:buNone/>
            </a:pPr>
            <a:r>
              <a:rPr lang="en" sz="1300">
                <a:solidFill>
                  <a:schemeClr val="dk1"/>
                </a:solidFill>
              </a:rPr>
              <a:t>97% scored average/ above average for job safety</a:t>
            </a:r>
            <a:endParaRPr sz="1300">
              <a:solidFill>
                <a:schemeClr val="dk1"/>
              </a:solidFill>
            </a:endParaRPr>
          </a:p>
        </p:txBody>
      </p:sp>
      <p:sp>
        <p:nvSpPr>
          <p:cNvPr id="303" name="Google Shape;303;p61"/>
          <p:cNvSpPr txBox="1"/>
          <p:nvPr/>
        </p:nvSpPr>
        <p:spPr>
          <a:xfrm>
            <a:off x="5808925" y="2221000"/>
            <a:ext cx="2852400" cy="249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rPr>
              <a:t>Companies that invested in accessible employment practices report:</a:t>
            </a:r>
            <a:endParaRPr b="1">
              <a:solidFill>
                <a:schemeClr val="dk2"/>
              </a:solidFill>
            </a:endParaRPr>
          </a:p>
          <a:p>
            <a:pPr marL="0" lvl="0" indent="0" algn="ctr" rtl="0">
              <a:spcBef>
                <a:spcPts val="0"/>
              </a:spcBef>
              <a:spcAft>
                <a:spcPts val="0"/>
              </a:spcAft>
              <a:buNone/>
            </a:pPr>
            <a:endParaRPr sz="1300">
              <a:solidFill>
                <a:schemeClr val="dk1"/>
              </a:solidFill>
            </a:endParaRPr>
          </a:p>
          <a:p>
            <a:pPr marL="0" lvl="0" indent="0" algn="ctr" rtl="0">
              <a:spcBef>
                <a:spcPts val="0"/>
              </a:spcBef>
              <a:spcAft>
                <a:spcPts val="0"/>
              </a:spcAft>
              <a:buNone/>
            </a:pPr>
            <a:r>
              <a:rPr lang="en" sz="1600" b="1">
                <a:solidFill>
                  <a:schemeClr val="dk2"/>
                </a:solidFill>
              </a:rPr>
              <a:t>↑</a:t>
            </a:r>
            <a:r>
              <a:rPr lang="en" sz="1300">
                <a:solidFill>
                  <a:schemeClr val="dk1"/>
                </a:solidFill>
              </a:rPr>
              <a:t> customer satisfaction</a:t>
            </a:r>
            <a:endParaRPr sz="1300">
              <a:solidFill>
                <a:schemeClr val="dk1"/>
              </a:solidFill>
            </a:endParaRPr>
          </a:p>
          <a:p>
            <a:pPr marL="0" lvl="0" indent="0" algn="ctr" rtl="0">
              <a:spcBef>
                <a:spcPts val="0"/>
              </a:spcBef>
              <a:spcAft>
                <a:spcPts val="0"/>
              </a:spcAft>
              <a:buNone/>
            </a:pPr>
            <a:r>
              <a:rPr lang="en" sz="1600" b="1">
                <a:solidFill>
                  <a:schemeClr val="dk2"/>
                </a:solidFill>
              </a:rPr>
              <a:t>↑</a:t>
            </a:r>
            <a:r>
              <a:rPr lang="en" sz="1300">
                <a:solidFill>
                  <a:schemeClr val="dk1"/>
                </a:solidFill>
              </a:rPr>
              <a:t> job retention</a:t>
            </a:r>
            <a:endParaRPr sz="1300">
              <a:solidFill>
                <a:schemeClr val="dk1"/>
              </a:solidFill>
            </a:endParaRPr>
          </a:p>
          <a:p>
            <a:pPr marL="0" lvl="0" indent="0" algn="ctr" rtl="0">
              <a:spcBef>
                <a:spcPts val="0"/>
              </a:spcBef>
              <a:spcAft>
                <a:spcPts val="0"/>
              </a:spcAft>
              <a:buNone/>
            </a:pPr>
            <a:r>
              <a:rPr lang="en" sz="1600" b="1">
                <a:solidFill>
                  <a:schemeClr val="dk2"/>
                </a:solidFill>
              </a:rPr>
              <a:t>↑</a:t>
            </a:r>
            <a:r>
              <a:rPr lang="en" sz="1300">
                <a:solidFill>
                  <a:schemeClr val="dk1"/>
                </a:solidFill>
              </a:rPr>
              <a:t> attendance</a:t>
            </a:r>
            <a:endParaRPr sz="1300">
              <a:solidFill>
                <a:schemeClr val="dk1"/>
              </a:solidFill>
            </a:endParaRPr>
          </a:p>
          <a:p>
            <a:pPr marL="0" lvl="0" indent="0" algn="ctr" rtl="0">
              <a:spcBef>
                <a:spcPts val="0"/>
              </a:spcBef>
              <a:spcAft>
                <a:spcPts val="0"/>
              </a:spcAft>
              <a:buNone/>
            </a:pPr>
            <a:r>
              <a:rPr lang="en" sz="1600" b="1">
                <a:solidFill>
                  <a:schemeClr val="dk2"/>
                </a:solidFill>
              </a:rPr>
              <a:t>↑</a:t>
            </a:r>
            <a:r>
              <a:rPr lang="en" sz="1300">
                <a:solidFill>
                  <a:schemeClr val="dk1"/>
                </a:solidFill>
              </a:rPr>
              <a:t> job performance &amp; quality of work</a:t>
            </a:r>
            <a:endParaRPr sz="1300">
              <a:solidFill>
                <a:schemeClr val="dk1"/>
              </a:solidFill>
            </a:endParaRPr>
          </a:p>
          <a:p>
            <a:pPr marL="0" lvl="0" indent="0" algn="ctr" rtl="0">
              <a:spcBef>
                <a:spcPts val="0"/>
              </a:spcBef>
              <a:spcAft>
                <a:spcPts val="0"/>
              </a:spcAft>
              <a:buNone/>
            </a:pPr>
            <a:r>
              <a:rPr lang="en" sz="1600" b="1">
                <a:solidFill>
                  <a:schemeClr val="dk2"/>
                </a:solidFill>
              </a:rPr>
              <a:t>↑</a:t>
            </a:r>
            <a:r>
              <a:rPr lang="en" sz="1300">
                <a:solidFill>
                  <a:schemeClr val="dk1"/>
                </a:solidFill>
              </a:rPr>
              <a:t> safety records</a:t>
            </a:r>
            <a:endParaRPr sz="1300">
              <a:solidFill>
                <a:schemeClr val="dk1"/>
              </a:solidFill>
            </a:endParaRPr>
          </a:p>
          <a:p>
            <a:pPr marL="0" lvl="0" indent="0" algn="ctr" rtl="0">
              <a:spcBef>
                <a:spcPts val="0"/>
              </a:spcBef>
              <a:spcAft>
                <a:spcPts val="0"/>
              </a:spcAft>
              <a:buNone/>
            </a:pPr>
            <a:r>
              <a:rPr lang="en" sz="1500" b="1">
                <a:solidFill>
                  <a:schemeClr val="dk2"/>
                </a:solidFill>
              </a:rPr>
              <a:t>↓</a:t>
            </a:r>
            <a:r>
              <a:rPr lang="en" sz="1300">
                <a:solidFill>
                  <a:schemeClr val="dk1"/>
                </a:solidFill>
              </a:rPr>
              <a:t> employee turnover</a:t>
            </a:r>
            <a:endParaRPr sz="1300">
              <a:solidFill>
                <a:schemeClr val="dk1"/>
              </a:solidFill>
            </a:endParaRPr>
          </a:p>
        </p:txBody>
      </p:sp>
      <p:sp>
        <p:nvSpPr>
          <p:cNvPr id="311" name="Google Shape;311;p61"/>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
        <p:nvSpPr>
          <p:cNvPr id="301" name="Google Shape;301;p61"/>
          <p:cNvSpPr txBox="1">
            <a:spLocks noGrp="1"/>
          </p:cNvSpPr>
          <p:nvPr>
            <p:ph type="body" idx="1"/>
          </p:nvPr>
        </p:nvSpPr>
        <p:spPr>
          <a:xfrm>
            <a:off x="4572000" y="4879675"/>
            <a:ext cx="4571100" cy="225600"/>
          </a:xfrm>
          <a:prstGeom prst="rect">
            <a:avLst/>
          </a:prstGeom>
        </p:spPr>
        <p:txBody>
          <a:bodyPr spcFirstLastPara="1" wrap="square" lIns="91425" tIns="45700" rIns="91425" bIns="45700" anchor="t" anchorCtr="0">
            <a:normAutofit fontScale="40000" lnSpcReduction="20000"/>
          </a:bodyPr>
          <a:lstStyle/>
          <a:p>
            <a:pPr marL="0" lvl="0" indent="0" algn="l" rtl="0">
              <a:lnSpc>
                <a:spcPct val="80000"/>
              </a:lnSpc>
              <a:spcBef>
                <a:spcPts val="800"/>
              </a:spcBef>
              <a:spcAft>
                <a:spcPts val="0"/>
              </a:spcAft>
              <a:buSzPct val="103021"/>
              <a:buNone/>
            </a:pPr>
            <a:r>
              <a:rPr lang="en" sz="827" u="sng">
                <a:solidFill>
                  <a:schemeClr val="hlink"/>
                </a:solidFill>
                <a:hlinkClick r:id="rId7"/>
              </a:rPr>
              <a:t>https://accessibilitycanada.ca/get-help/resources/business-benefits-of-accessibility-infographic/</a:t>
            </a:r>
            <a:r>
              <a:rPr lang="en" sz="827"/>
              <a:t> </a:t>
            </a:r>
            <a:endParaRPr sz="827"/>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9" name="Google Shape;319;p62"/>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None/>
            </a:pPr>
            <a:r>
              <a:rPr lang="en" b="1">
                <a:solidFill>
                  <a:schemeClr val="dk2"/>
                </a:solidFill>
              </a:rPr>
              <a:t>Current state of youth disability employment</a:t>
            </a:r>
            <a:endParaRPr b="1">
              <a:solidFill>
                <a:schemeClr val="dk2"/>
              </a:solidFill>
            </a:endParaRPr>
          </a:p>
        </p:txBody>
      </p:sp>
      <p:graphicFrame>
        <p:nvGraphicFramePr>
          <p:cNvPr id="318" name="Google Shape;318;p62"/>
          <p:cNvGraphicFramePr/>
          <p:nvPr>
            <p:extLst>
              <p:ext uri="{D42A27DB-BD31-4B8C-83A1-F6EECF244321}">
                <p14:modId xmlns:p14="http://schemas.microsoft.com/office/powerpoint/2010/main" val="2852964275"/>
              </p:ext>
            </p:extLst>
          </p:nvPr>
        </p:nvGraphicFramePr>
        <p:xfrm>
          <a:off x="724275" y="1150025"/>
          <a:ext cx="7924650" cy="3535560"/>
        </p:xfrm>
        <a:graphic>
          <a:graphicData uri="http://schemas.openxmlformats.org/drawingml/2006/table">
            <a:tbl>
              <a:tblPr firstRow="1">
                <a:noFill/>
                <a:tableStyleId>{C239D592-9C55-4362-A92C-556268549613}</a:tableStyleId>
              </a:tblPr>
              <a:tblGrid>
                <a:gridCol w="4727475">
                  <a:extLst>
                    <a:ext uri="{9D8B030D-6E8A-4147-A177-3AD203B41FA5}">
                      <a16:colId xmlns:a16="http://schemas.microsoft.com/office/drawing/2014/main" val="20000"/>
                    </a:ext>
                  </a:extLst>
                </a:gridCol>
                <a:gridCol w="1491425">
                  <a:extLst>
                    <a:ext uri="{9D8B030D-6E8A-4147-A177-3AD203B41FA5}">
                      <a16:colId xmlns:a16="http://schemas.microsoft.com/office/drawing/2014/main" val="20001"/>
                    </a:ext>
                  </a:extLst>
                </a:gridCol>
                <a:gridCol w="1705750">
                  <a:extLst>
                    <a:ext uri="{9D8B030D-6E8A-4147-A177-3AD203B41FA5}">
                      <a16:colId xmlns:a16="http://schemas.microsoft.com/office/drawing/2014/main" val="20002"/>
                    </a:ext>
                  </a:extLst>
                </a:gridCol>
              </a:tblGrid>
              <a:tr h="381000">
                <a:tc>
                  <a:txBody>
                    <a:bodyPr/>
                    <a:lstStyle/>
                    <a:p>
                      <a:pPr marL="0" lvl="0" indent="0" algn="l" rtl="0">
                        <a:lnSpc>
                          <a:spcPct val="100000"/>
                        </a:lnSpc>
                        <a:spcBef>
                          <a:spcPts val="0"/>
                        </a:spcBef>
                        <a:spcAft>
                          <a:spcPts val="600"/>
                        </a:spcAft>
                        <a:buNone/>
                      </a:pPr>
                      <a:endParaRPr dirty="0">
                        <a:solidFill>
                          <a:schemeClr val="bg1"/>
                        </a:solidFill>
                      </a:endParaRPr>
                    </a:p>
                  </a:txBody>
                  <a:tcPr marL="91425" marR="91425" marT="91425" marB="91425"/>
                </a:tc>
                <a:tc>
                  <a:txBody>
                    <a:bodyPr/>
                    <a:lstStyle/>
                    <a:p>
                      <a:pPr marL="0" lvl="0" indent="0" algn="l" rtl="0">
                        <a:lnSpc>
                          <a:spcPct val="100000"/>
                        </a:lnSpc>
                        <a:spcBef>
                          <a:spcPts val="0"/>
                        </a:spcBef>
                        <a:spcAft>
                          <a:spcPts val="600"/>
                        </a:spcAft>
                        <a:buNone/>
                      </a:pPr>
                      <a:r>
                        <a:rPr lang="en" sz="1300" b="1"/>
                        <a:t>This population</a:t>
                      </a:r>
                      <a:endParaRPr sz="1300" b="1"/>
                    </a:p>
                  </a:txBody>
                  <a:tcPr marL="91425" marR="91425" marT="91425" marB="91425"/>
                </a:tc>
                <a:tc>
                  <a:txBody>
                    <a:bodyPr/>
                    <a:lstStyle/>
                    <a:p>
                      <a:pPr marL="0" lvl="0" indent="0" algn="l" rtl="0">
                        <a:lnSpc>
                          <a:spcPct val="100000"/>
                        </a:lnSpc>
                        <a:spcBef>
                          <a:spcPts val="0"/>
                        </a:spcBef>
                        <a:spcAft>
                          <a:spcPts val="600"/>
                        </a:spcAft>
                        <a:buNone/>
                      </a:pPr>
                      <a:r>
                        <a:rPr lang="en" sz="1300" b="1"/>
                        <a:t>General population</a:t>
                      </a:r>
                      <a:endParaRPr sz="13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00000"/>
                        </a:lnSpc>
                        <a:spcBef>
                          <a:spcPts val="0"/>
                        </a:spcBef>
                        <a:spcAft>
                          <a:spcPts val="0"/>
                        </a:spcAft>
                        <a:buNone/>
                      </a:pPr>
                      <a:r>
                        <a:rPr lang="en" b="1"/>
                        <a:t>Employment Rate:</a:t>
                      </a:r>
                      <a:endParaRPr b="1"/>
                    </a:p>
                    <a:p>
                      <a:pPr marL="0" lvl="0" indent="0" algn="l" rtl="0">
                        <a:lnSpc>
                          <a:spcPct val="100000"/>
                        </a:lnSpc>
                        <a:spcBef>
                          <a:spcPts val="600"/>
                        </a:spcBef>
                        <a:spcAft>
                          <a:spcPts val="0"/>
                        </a:spcAft>
                        <a:buNone/>
                      </a:pPr>
                      <a:r>
                        <a:rPr lang="en"/>
                        <a:t>Canadians with disabilities </a:t>
                      </a:r>
                      <a:r>
                        <a:rPr lang="en" baseline="30000"/>
                        <a:t>[1]</a:t>
                      </a:r>
                      <a:endParaRPr baseline="30000"/>
                    </a:p>
                    <a:p>
                      <a:pPr marL="0" lvl="0" indent="0" algn="l" rtl="0">
                        <a:lnSpc>
                          <a:spcPct val="100000"/>
                        </a:lnSpc>
                        <a:spcBef>
                          <a:spcPts val="600"/>
                        </a:spcBef>
                        <a:spcAft>
                          <a:spcPts val="0"/>
                        </a:spcAft>
                        <a:buNone/>
                      </a:pPr>
                      <a:r>
                        <a:rPr lang="en"/>
                        <a:t>Canadians with severe disabilities </a:t>
                      </a:r>
                      <a:r>
                        <a:rPr lang="en" baseline="30000"/>
                        <a:t>[1,2]</a:t>
                      </a:r>
                      <a:endParaRPr baseline="30000"/>
                    </a:p>
                    <a:p>
                      <a:pPr marL="0" lvl="0" indent="0" algn="l" rtl="0">
                        <a:lnSpc>
                          <a:spcPct val="100000"/>
                        </a:lnSpc>
                        <a:spcBef>
                          <a:spcPts val="600"/>
                        </a:spcBef>
                        <a:spcAft>
                          <a:spcPts val="600"/>
                        </a:spcAft>
                        <a:buNone/>
                      </a:pPr>
                      <a:r>
                        <a:rPr lang="en"/>
                        <a:t>Canadians with very severe disabilities </a:t>
                      </a:r>
                      <a:r>
                        <a:rPr lang="en" baseline="30000"/>
                        <a:t>[1,2]</a:t>
                      </a:r>
                      <a:endParaRPr baseline="30000"/>
                    </a:p>
                  </a:txBody>
                  <a:tcPr marL="91425" marR="91425" marT="91425" marB="91425"/>
                </a:tc>
                <a:tc>
                  <a:txBody>
                    <a:bodyPr/>
                    <a:lstStyle/>
                    <a:p>
                      <a:pPr marL="0" lvl="0" indent="0" algn="l" rtl="0">
                        <a:lnSpc>
                          <a:spcPct val="100000"/>
                        </a:lnSpc>
                        <a:spcBef>
                          <a:spcPts val="0"/>
                        </a:spcBef>
                        <a:spcAft>
                          <a:spcPts val="0"/>
                        </a:spcAft>
                        <a:buNone/>
                      </a:pPr>
                      <a:endParaRPr/>
                    </a:p>
                    <a:p>
                      <a:pPr marL="0" lvl="0" indent="0" algn="l" rtl="0">
                        <a:lnSpc>
                          <a:spcPct val="100000"/>
                        </a:lnSpc>
                        <a:spcBef>
                          <a:spcPts val="600"/>
                        </a:spcBef>
                        <a:spcAft>
                          <a:spcPts val="0"/>
                        </a:spcAft>
                        <a:buNone/>
                      </a:pPr>
                      <a:r>
                        <a:rPr lang="en"/>
                        <a:t>68.8%</a:t>
                      </a:r>
                      <a:endParaRPr/>
                    </a:p>
                    <a:p>
                      <a:pPr marL="0" lvl="0" indent="0" algn="l" rtl="0">
                        <a:lnSpc>
                          <a:spcPct val="100000"/>
                        </a:lnSpc>
                        <a:spcBef>
                          <a:spcPts val="600"/>
                        </a:spcBef>
                        <a:spcAft>
                          <a:spcPts val="0"/>
                        </a:spcAft>
                        <a:buNone/>
                      </a:pPr>
                      <a:r>
                        <a:rPr lang="en"/>
                        <a:t>54.5%</a:t>
                      </a:r>
                      <a:endParaRPr/>
                    </a:p>
                    <a:p>
                      <a:pPr marL="0" lvl="0" indent="0" algn="l" rtl="0">
                        <a:lnSpc>
                          <a:spcPct val="100000"/>
                        </a:lnSpc>
                        <a:spcBef>
                          <a:spcPts val="600"/>
                        </a:spcBef>
                        <a:spcAft>
                          <a:spcPts val="600"/>
                        </a:spcAft>
                        <a:buNone/>
                      </a:pPr>
                      <a:r>
                        <a:rPr lang="en"/>
                        <a:t>29.9%</a:t>
                      </a:r>
                      <a:endParaRPr/>
                    </a:p>
                  </a:txBody>
                  <a:tcPr marL="91425" marR="91425" marT="91425" marB="91425"/>
                </a:tc>
                <a:tc>
                  <a:txBody>
                    <a:bodyPr/>
                    <a:lstStyle/>
                    <a:p>
                      <a:pPr marL="0" lvl="0" indent="0" algn="l" rtl="0">
                        <a:lnSpc>
                          <a:spcPct val="100000"/>
                        </a:lnSpc>
                        <a:spcBef>
                          <a:spcPts val="0"/>
                        </a:spcBef>
                        <a:spcAft>
                          <a:spcPts val="0"/>
                        </a:spcAft>
                        <a:buNone/>
                      </a:pPr>
                      <a:endParaRPr/>
                    </a:p>
                    <a:p>
                      <a:pPr marL="0" lvl="0" indent="0" algn="l" rtl="0">
                        <a:lnSpc>
                          <a:spcPct val="100000"/>
                        </a:lnSpc>
                        <a:spcBef>
                          <a:spcPts val="600"/>
                        </a:spcBef>
                        <a:spcAft>
                          <a:spcPts val="0"/>
                        </a:spcAft>
                        <a:buNone/>
                      </a:pPr>
                      <a:endParaRPr/>
                    </a:p>
                    <a:p>
                      <a:pPr marL="0" lvl="0" indent="0" algn="l" rtl="0">
                        <a:lnSpc>
                          <a:spcPct val="100000"/>
                        </a:lnSpc>
                        <a:spcBef>
                          <a:spcPts val="600"/>
                        </a:spcBef>
                        <a:spcAft>
                          <a:spcPts val="600"/>
                        </a:spcAft>
                        <a:buNone/>
                      </a:pPr>
                      <a:r>
                        <a:rPr lang="en"/>
                        <a:t>77.8%</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00000"/>
                        </a:lnSpc>
                        <a:spcBef>
                          <a:spcPts val="0"/>
                        </a:spcBef>
                        <a:spcAft>
                          <a:spcPts val="0"/>
                        </a:spcAft>
                        <a:buNone/>
                      </a:pPr>
                      <a:r>
                        <a:rPr lang="en" b="1"/>
                        <a:t>Employment Rate: </a:t>
                      </a:r>
                      <a:endParaRPr b="1"/>
                    </a:p>
                    <a:p>
                      <a:pPr marL="0" lvl="0" indent="0" algn="l" rtl="0">
                        <a:lnSpc>
                          <a:spcPct val="100000"/>
                        </a:lnSpc>
                        <a:spcBef>
                          <a:spcPts val="600"/>
                        </a:spcBef>
                        <a:spcAft>
                          <a:spcPts val="600"/>
                        </a:spcAft>
                        <a:buNone/>
                      </a:pPr>
                      <a:r>
                        <a:rPr lang="en"/>
                        <a:t>Canadians with disabilities who have attained a high school diploma/certificate or less </a:t>
                      </a:r>
                      <a:r>
                        <a:rPr lang="en" baseline="30000"/>
                        <a:t>[1]</a:t>
                      </a:r>
                      <a:endParaRPr/>
                    </a:p>
                  </a:txBody>
                  <a:tcPr marL="91425" marR="91425" marT="91425" marB="91425"/>
                </a:tc>
                <a:tc>
                  <a:txBody>
                    <a:bodyPr/>
                    <a:lstStyle/>
                    <a:p>
                      <a:pPr marL="0" lvl="0" indent="0" algn="l" rtl="0">
                        <a:lnSpc>
                          <a:spcPct val="100000"/>
                        </a:lnSpc>
                        <a:spcBef>
                          <a:spcPts val="0"/>
                        </a:spcBef>
                        <a:spcAft>
                          <a:spcPts val="0"/>
                        </a:spcAft>
                        <a:buNone/>
                      </a:pPr>
                      <a:endParaRPr/>
                    </a:p>
                    <a:p>
                      <a:pPr marL="0" lvl="0" indent="0" algn="l" rtl="0">
                        <a:lnSpc>
                          <a:spcPct val="100000"/>
                        </a:lnSpc>
                        <a:spcBef>
                          <a:spcPts val="600"/>
                        </a:spcBef>
                        <a:spcAft>
                          <a:spcPts val="600"/>
                        </a:spcAft>
                        <a:buNone/>
                      </a:pPr>
                      <a:r>
                        <a:rPr lang="en"/>
                        <a:t>45%</a:t>
                      </a:r>
                      <a:endParaRPr/>
                    </a:p>
                  </a:txBody>
                  <a:tcPr marL="91425" marR="91425" marT="91425" marB="91425"/>
                </a:tc>
                <a:tc>
                  <a:txBody>
                    <a:bodyPr/>
                    <a:lstStyle/>
                    <a:p>
                      <a:pPr marL="0" lvl="0" indent="0" algn="l" rtl="0">
                        <a:lnSpc>
                          <a:spcPct val="100000"/>
                        </a:lnSpc>
                        <a:spcBef>
                          <a:spcPts val="0"/>
                        </a:spcBef>
                        <a:spcAft>
                          <a:spcPts val="0"/>
                        </a:spcAft>
                        <a:buNone/>
                      </a:pPr>
                      <a:endParaRPr/>
                    </a:p>
                    <a:p>
                      <a:pPr marL="0" lvl="0" indent="0" algn="l" rtl="0">
                        <a:lnSpc>
                          <a:spcPct val="100000"/>
                        </a:lnSpc>
                        <a:spcBef>
                          <a:spcPts val="600"/>
                        </a:spcBef>
                        <a:spcAft>
                          <a:spcPts val="600"/>
                        </a:spcAft>
                        <a:buNone/>
                      </a:pPr>
                      <a:r>
                        <a:rPr lang="en"/>
                        <a:t>68.1%</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00000"/>
                        </a:lnSpc>
                        <a:spcBef>
                          <a:spcPts val="0"/>
                        </a:spcBef>
                        <a:spcAft>
                          <a:spcPts val="0"/>
                        </a:spcAft>
                        <a:buNone/>
                      </a:pPr>
                      <a:r>
                        <a:rPr lang="en" b="1"/>
                        <a:t>Youth Age 14-24 who are NEET</a:t>
                      </a:r>
                      <a:endParaRPr b="1"/>
                    </a:p>
                    <a:p>
                      <a:pPr marL="0" lvl="0" indent="0" algn="l" rtl="0">
                        <a:lnSpc>
                          <a:spcPct val="100000"/>
                        </a:lnSpc>
                        <a:spcBef>
                          <a:spcPts val="600"/>
                        </a:spcBef>
                        <a:spcAft>
                          <a:spcPts val="0"/>
                        </a:spcAft>
                        <a:buNone/>
                      </a:pPr>
                      <a:r>
                        <a:rPr lang="en"/>
                        <a:t>Canadians with disabilities </a:t>
                      </a:r>
                      <a:r>
                        <a:rPr lang="en" baseline="30000"/>
                        <a:t>[3]</a:t>
                      </a:r>
                      <a:endParaRPr baseline="30000"/>
                    </a:p>
                    <a:p>
                      <a:pPr marL="0" lvl="0" indent="0" algn="l" rtl="0">
                        <a:lnSpc>
                          <a:spcPct val="100000"/>
                        </a:lnSpc>
                        <a:spcBef>
                          <a:spcPts val="600"/>
                        </a:spcBef>
                        <a:spcAft>
                          <a:spcPts val="600"/>
                        </a:spcAft>
                        <a:buNone/>
                      </a:pPr>
                      <a:r>
                        <a:rPr lang="en"/>
                        <a:t>Canadians with severe disabilities: employment rate </a:t>
                      </a:r>
                      <a:r>
                        <a:rPr lang="en" baseline="30000"/>
                        <a:t>[3]</a:t>
                      </a:r>
                      <a:endParaRPr/>
                    </a:p>
                  </a:txBody>
                  <a:tcPr marL="91425" marR="91425" marT="91425" marB="91425"/>
                </a:tc>
                <a:tc>
                  <a:txBody>
                    <a:bodyPr/>
                    <a:lstStyle/>
                    <a:p>
                      <a:pPr marL="0" lvl="0" indent="0" algn="l" rtl="0">
                        <a:lnSpc>
                          <a:spcPct val="100000"/>
                        </a:lnSpc>
                        <a:spcBef>
                          <a:spcPts val="0"/>
                        </a:spcBef>
                        <a:spcAft>
                          <a:spcPts val="0"/>
                        </a:spcAft>
                        <a:buNone/>
                      </a:pPr>
                      <a:endParaRPr/>
                    </a:p>
                    <a:p>
                      <a:pPr marL="0" lvl="0" indent="0" algn="l" rtl="0">
                        <a:lnSpc>
                          <a:spcPct val="100000"/>
                        </a:lnSpc>
                        <a:spcBef>
                          <a:spcPts val="600"/>
                        </a:spcBef>
                        <a:spcAft>
                          <a:spcPts val="0"/>
                        </a:spcAft>
                        <a:buNone/>
                      </a:pPr>
                      <a:r>
                        <a:rPr lang="en"/>
                        <a:t>17%</a:t>
                      </a:r>
                      <a:endParaRPr/>
                    </a:p>
                    <a:p>
                      <a:pPr marL="0" lvl="0" indent="0" algn="l" rtl="0">
                        <a:lnSpc>
                          <a:spcPct val="100000"/>
                        </a:lnSpc>
                        <a:spcBef>
                          <a:spcPts val="600"/>
                        </a:spcBef>
                        <a:spcAft>
                          <a:spcPts val="600"/>
                        </a:spcAft>
                        <a:buNone/>
                      </a:pPr>
                      <a:r>
                        <a:rPr lang="en"/>
                        <a:t>28%</a:t>
                      </a:r>
                      <a:endParaRPr/>
                    </a:p>
                  </a:txBody>
                  <a:tcPr marL="91425" marR="91425" marT="91425" marB="91425"/>
                </a:tc>
                <a:tc>
                  <a:txBody>
                    <a:bodyPr/>
                    <a:lstStyle/>
                    <a:p>
                      <a:pPr marL="0" lvl="0" indent="0" algn="l" rtl="0">
                        <a:lnSpc>
                          <a:spcPct val="100000"/>
                        </a:lnSpc>
                        <a:spcBef>
                          <a:spcPts val="0"/>
                        </a:spcBef>
                        <a:spcAft>
                          <a:spcPts val="0"/>
                        </a:spcAft>
                        <a:buNone/>
                      </a:pPr>
                      <a:endParaRPr dirty="0"/>
                    </a:p>
                    <a:p>
                      <a:pPr marL="0" lvl="0" indent="0" algn="l" rtl="0">
                        <a:lnSpc>
                          <a:spcPct val="100000"/>
                        </a:lnSpc>
                        <a:spcBef>
                          <a:spcPts val="600"/>
                        </a:spcBef>
                        <a:spcAft>
                          <a:spcPts val="600"/>
                        </a:spcAft>
                        <a:buNone/>
                      </a:pPr>
                      <a:r>
                        <a:rPr lang="en" dirty="0"/>
                        <a:t>11%</a:t>
                      </a:r>
                      <a:endParaRPr dirty="0"/>
                    </a:p>
                  </a:txBody>
                  <a:tcPr marL="91425" marR="91425" marT="91425" marB="91425"/>
                </a:tc>
                <a:extLst>
                  <a:ext uri="{0D108BD9-81ED-4DB2-BD59-A6C34878D82A}">
                    <a16:rowId xmlns:a16="http://schemas.microsoft.com/office/drawing/2014/main" val="10003"/>
                  </a:ext>
                </a:extLst>
              </a:tr>
            </a:tbl>
          </a:graphicData>
        </a:graphic>
      </p:graphicFrame>
      <p:sp>
        <p:nvSpPr>
          <p:cNvPr id="320" name="Google Shape;320;p62"/>
          <p:cNvSpPr txBox="1"/>
          <p:nvPr/>
        </p:nvSpPr>
        <p:spPr>
          <a:xfrm>
            <a:off x="0" y="4834800"/>
            <a:ext cx="40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Holland Bloorview Employment Pathways 2024</a:t>
            </a:r>
            <a:endParaRPr sz="1100">
              <a:solidFill>
                <a:schemeClr val="dk1"/>
              </a:solidFill>
            </a:endParaRPr>
          </a:p>
        </p:txBody>
      </p:sp>
      <p:sp>
        <p:nvSpPr>
          <p:cNvPr id="317" name="Google Shape;317;p62"/>
          <p:cNvSpPr txBox="1"/>
          <p:nvPr/>
        </p:nvSpPr>
        <p:spPr>
          <a:xfrm>
            <a:off x="4107450" y="4817850"/>
            <a:ext cx="49692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a:solidFill>
                  <a:schemeClr val="dk1"/>
                </a:solidFill>
              </a:rPr>
              <a:t>[1] Hebert, et al. (2024); [2] Berrigan,et al. (2020); [3] Accessibility in Canada (2024).</a:t>
            </a:r>
            <a:endParaRPr>
              <a:solidFill>
                <a:schemeClr val="dk1"/>
              </a:solidFill>
            </a:endParaRPr>
          </a:p>
        </p:txBody>
      </p:sp>
    </p:spTree>
  </p:cSld>
  <p:clrMapOvr>
    <a:masterClrMapping/>
  </p:clrMapOvr>
</p:sld>
</file>

<file path=ppt/theme/theme1.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2398</Words>
  <Application>Microsoft Macintosh PowerPoint</Application>
  <PresentationFormat>On-screen Show (16:9)</PresentationFormat>
  <Paragraphs>409</Paragraphs>
  <Slides>45</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Comfortaa</vt:lpstr>
      <vt:lpstr>Arial</vt:lpstr>
      <vt:lpstr>Open Sans</vt:lpstr>
      <vt:lpstr>Helvetica Neue</vt:lpstr>
      <vt:lpstr>Calibri</vt:lpstr>
      <vt:lpstr>Helvetica Neue Light</vt:lpstr>
      <vt:lpstr>Segoe UI</vt:lpstr>
      <vt:lpstr>Holland Bloorview</vt:lpstr>
      <vt:lpstr>Holland Bloorview</vt:lpstr>
      <vt:lpstr>Simple Light</vt:lpstr>
      <vt:lpstr>Holland Bloorview</vt:lpstr>
      <vt:lpstr>Starting Early:  Preparing our system, employers, families, and youth with disabilities to participate in the workforce</vt:lpstr>
      <vt:lpstr>Land Acknowledgement</vt:lpstr>
      <vt:lpstr>Acknowledgements</vt:lpstr>
      <vt:lpstr>Agenda</vt:lpstr>
      <vt:lpstr>Introduction</vt:lpstr>
      <vt:lpstr>Definitions: Who?</vt:lpstr>
      <vt:lpstr>Definitions: What?</vt:lpstr>
      <vt:lpstr>The business case</vt:lpstr>
      <vt:lpstr>Current state of youth disability employment</vt:lpstr>
      <vt:lpstr>Current state of youth disability employment</vt:lpstr>
      <vt:lpstr>Best Practice     ‘Start Early’</vt:lpstr>
      <vt:lpstr>Best practice: What is ‘start-early’?</vt:lpstr>
      <vt:lpstr>Best practice: How to ‘start-early’?</vt:lpstr>
      <vt:lpstr>Best practice: Who must ‘start-early’?</vt:lpstr>
      <vt:lpstr>Cases</vt:lpstr>
      <vt:lpstr>Individual and program level</vt:lpstr>
      <vt:lpstr>Marya’s story</vt:lpstr>
      <vt:lpstr>Holland Bloorview employment pathway</vt:lpstr>
      <vt:lpstr>Holland Bloorview employment pathway</vt:lpstr>
      <vt:lpstr>Holland Bloorview employment pathway</vt:lpstr>
      <vt:lpstr>What is ‘Ready to Work’?</vt:lpstr>
      <vt:lpstr>Individual and program level: takeaways</vt:lpstr>
      <vt:lpstr>Community and business level</vt:lpstr>
      <vt:lpstr>Mackenzie’s story</vt:lpstr>
      <vt:lpstr>Those farthest from employment</vt:lpstr>
      <vt:lpstr>Project SEARCH: international model</vt:lpstr>
      <vt:lpstr>Mackenzie’s training for employment</vt:lpstr>
      <vt:lpstr>Braided, sustainable expertise &amp; funding needed</vt:lpstr>
      <vt:lpstr>Resolve sustainability issues to expand access &amp; impact</vt:lpstr>
      <vt:lpstr>Community and business level: takeaways</vt:lpstr>
      <vt:lpstr>Public and policy level</vt:lpstr>
      <vt:lpstr>Theoretical cost-benefit modelling</vt:lpstr>
      <vt:lpstr>Theoretical cost-benefit modelling</vt:lpstr>
      <vt:lpstr>Theoretical cost-benefit modelling</vt:lpstr>
      <vt:lpstr>Theoretical cost-benefit modelling</vt:lpstr>
      <vt:lpstr>Theoretical cost-benefit modelling</vt:lpstr>
      <vt:lpstr>Theoretical cost-benefit modelling</vt:lpstr>
      <vt:lpstr>Theoretical cost-benefit modelling</vt:lpstr>
      <vt:lpstr>Theoretical cost-benefit modelling</vt:lpstr>
      <vt:lpstr>Theoretical cost-benefit modelling</vt:lpstr>
      <vt:lpstr>Public and policy level: takeaways</vt:lpstr>
      <vt:lpstr>Back to starting early</vt:lpstr>
      <vt:lpstr>3 things we can do right now</vt:lpstr>
      <vt:lpstr>Thank you!</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Therese Salenieks</cp:lastModifiedBy>
  <cp:revision>15</cp:revision>
  <dcterms:modified xsi:type="dcterms:W3CDTF">2024-09-27T13:59:11Z</dcterms:modified>
</cp:coreProperties>
</file>