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12" r:id="rId4"/>
    <p:sldMasterId id="2147483724" r:id="rId5"/>
    <p:sldMasterId id="2147483736" r:id="rId6"/>
    <p:sldMasterId id="2147483760" r:id="rId7"/>
    <p:sldMasterId id="2147483772" r:id="rId8"/>
  </p:sldMasterIdLst>
  <p:notesMasterIdLst>
    <p:notesMasterId r:id="rId177"/>
  </p:notesMasterIdLst>
  <p:handoutMasterIdLst>
    <p:handoutMasterId r:id="rId178"/>
  </p:handoutMasterIdLst>
  <p:sldIdLst>
    <p:sldId id="4792" r:id="rId9"/>
    <p:sldId id="4823" r:id="rId10"/>
    <p:sldId id="4795" r:id="rId11"/>
    <p:sldId id="4801" r:id="rId12"/>
    <p:sldId id="574" r:id="rId13"/>
    <p:sldId id="4772" r:id="rId14"/>
    <p:sldId id="4797" r:id="rId15"/>
    <p:sldId id="4799" r:id="rId16"/>
    <p:sldId id="4800" r:id="rId17"/>
    <p:sldId id="4798" r:id="rId18"/>
    <p:sldId id="4796" r:id="rId19"/>
    <p:sldId id="4883" r:id="rId20"/>
    <p:sldId id="4821" r:id="rId21"/>
    <p:sldId id="4824" r:id="rId22"/>
    <p:sldId id="263" r:id="rId23"/>
    <p:sldId id="303" r:id="rId24"/>
    <p:sldId id="760" r:id="rId25"/>
    <p:sldId id="761" r:id="rId26"/>
    <p:sldId id="783" r:id="rId27"/>
    <p:sldId id="770" r:id="rId28"/>
    <p:sldId id="747" r:id="rId29"/>
    <p:sldId id="794" r:id="rId30"/>
    <p:sldId id="782" r:id="rId31"/>
    <p:sldId id="795" r:id="rId32"/>
    <p:sldId id="781" r:id="rId33"/>
    <p:sldId id="793" r:id="rId34"/>
    <p:sldId id="792" r:id="rId35"/>
    <p:sldId id="803" r:id="rId36"/>
    <p:sldId id="796" r:id="rId37"/>
    <p:sldId id="771" r:id="rId38"/>
    <p:sldId id="797" r:id="rId39"/>
    <p:sldId id="784" r:id="rId40"/>
    <p:sldId id="787" r:id="rId41"/>
    <p:sldId id="789" r:id="rId42"/>
    <p:sldId id="790" r:id="rId43"/>
    <p:sldId id="801" r:id="rId44"/>
    <p:sldId id="798" r:id="rId45"/>
    <p:sldId id="785" r:id="rId46"/>
    <p:sldId id="799" r:id="rId47"/>
    <p:sldId id="791" r:id="rId48"/>
    <p:sldId id="765" r:id="rId49"/>
    <p:sldId id="800" r:id="rId50"/>
    <p:sldId id="774" r:id="rId51"/>
    <p:sldId id="786" r:id="rId52"/>
    <p:sldId id="788" r:id="rId53"/>
    <p:sldId id="802" r:id="rId54"/>
    <p:sldId id="804" r:id="rId55"/>
    <p:sldId id="292" r:id="rId56"/>
    <p:sldId id="4825" r:id="rId57"/>
    <p:sldId id="4846" r:id="rId58"/>
    <p:sldId id="4872" r:id="rId59"/>
    <p:sldId id="4806" r:id="rId60"/>
    <p:sldId id="4873" r:id="rId61"/>
    <p:sldId id="4814" r:id="rId62"/>
    <p:sldId id="4812" r:id="rId63"/>
    <p:sldId id="4804" r:id="rId64"/>
    <p:sldId id="4849" r:id="rId65"/>
    <p:sldId id="4810" r:id="rId66"/>
    <p:sldId id="4820" r:id="rId67"/>
    <p:sldId id="4815" r:id="rId68"/>
    <p:sldId id="4816" r:id="rId69"/>
    <p:sldId id="4813" r:id="rId70"/>
    <p:sldId id="4817" r:id="rId71"/>
    <p:sldId id="4819" r:id="rId72"/>
    <p:sldId id="4850" r:id="rId73"/>
    <p:sldId id="4794" r:id="rId74"/>
    <p:sldId id="4882" r:id="rId75"/>
    <p:sldId id="4803" r:id="rId76"/>
    <p:sldId id="4779" r:id="rId77"/>
    <p:sldId id="4877" r:id="rId78"/>
    <p:sldId id="4878" r:id="rId79"/>
    <p:sldId id="4879" r:id="rId80"/>
    <p:sldId id="4880" r:id="rId81"/>
    <p:sldId id="4802" r:id="rId82"/>
    <p:sldId id="4838" r:id="rId83"/>
    <p:sldId id="4828" r:id="rId84"/>
    <p:sldId id="4876" r:id="rId85"/>
    <p:sldId id="631" r:id="rId86"/>
    <p:sldId id="643" r:id="rId87"/>
    <p:sldId id="667" r:id="rId88"/>
    <p:sldId id="646" r:id="rId89"/>
    <p:sldId id="668" r:id="rId90"/>
    <p:sldId id="4829" r:id="rId91"/>
    <p:sldId id="4830" r:id="rId92"/>
    <p:sldId id="256" r:id="rId93"/>
    <p:sldId id="4884" r:id="rId94"/>
    <p:sldId id="260" r:id="rId95"/>
    <p:sldId id="261" r:id="rId96"/>
    <p:sldId id="262" r:id="rId97"/>
    <p:sldId id="4885" r:id="rId98"/>
    <p:sldId id="258" r:id="rId99"/>
    <p:sldId id="259" r:id="rId100"/>
    <p:sldId id="264" r:id="rId101"/>
    <p:sldId id="265" r:id="rId102"/>
    <p:sldId id="266" r:id="rId103"/>
    <p:sldId id="4831" r:id="rId104"/>
    <p:sldId id="257" r:id="rId105"/>
    <p:sldId id="908" r:id="rId106"/>
    <p:sldId id="913" r:id="rId107"/>
    <p:sldId id="914" r:id="rId108"/>
    <p:sldId id="918" r:id="rId109"/>
    <p:sldId id="1177" r:id="rId110"/>
    <p:sldId id="972" r:id="rId111"/>
    <p:sldId id="975" r:id="rId112"/>
    <p:sldId id="966" r:id="rId113"/>
    <p:sldId id="1150" r:id="rId114"/>
    <p:sldId id="1900" r:id="rId115"/>
    <p:sldId id="1162" r:id="rId116"/>
    <p:sldId id="1943" r:id="rId117"/>
    <p:sldId id="1856" r:id="rId118"/>
    <p:sldId id="1942" r:id="rId119"/>
    <p:sldId id="1046" r:id="rId120"/>
    <p:sldId id="978" r:id="rId121"/>
    <p:sldId id="1045" r:id="rId122"/>
    <p:sldId id="1944" r:id="rId123"/>
    <p:sldId id="1180" r:id="rId124"/>
    <p:sldId id="1898" r:id="rId125"/>
    <p:sldId id="757" r:id="rId126"/>
    <p:sldId id="4832" r:id="rId127"/>
    <p:sldId id="4851" r:id="rId128"/>
    <p:sldId id="4793" r:id="rId129"/>
    <p:sldId id="604" r:id="rId130"/>
    <p:sldId id="605" r:id="rId131"/>
    <p:sldId id="606" r:id="rId132"/>
    <p:sldId id="607" r:id="rId133"/>
    <p:sldId id="627" r:id="rId134"/>
    <p:sldId id="608" r:id="rId135"/>
    <p:sldId id="609" r:id="rId136"/>
    <p:sldId id="610" r:id="rId137"/>
    <p:sldId id="618" r:id="rId138"/>
    <p:sldId id="611" r:id="rId139"/>
    <p:sldId id="612" r:id="rId140"/>
    <p:sldId id="613" r:id="rId141"/>
    <p:sldId id="614" r:id="rId142"/>
    <p:sldId id="615" r:id="rId143"/>
    <p:sldId id="616" r:id="rId144"/>
    <p:sldId id="617" r:id="rId145"/>
    <p:sldId id="619" r:id="rId146"/>
    <p:sldId id="620" r:id="rId147"/>
    <p:sldId id="621" r:id="rId148"/>
    <p:sldId id="622" r:id="rId149"/>
    <p:sldId id="623" r:id="rId150"/>
    <p:sldId id="624" r:id="rId151"/>
    <p:sldId id="626" r:id="rId152"/>
    <p:sldId id="625" r:id="rId153"/>
    <p:sldId id="582" r:id="rId154"/>
    <p:sldId id="4833" r:id="rId155"/>
    <p:sldId id="4856" r:id="rId156"/>
    <p:sldId id="4857" r:id="rId157"/>
    <p:sldId id="4858" r:id="rId158"/>
    <p:sldId id="4859" r:id="rId159"/>
    <p:sldId id="4860" r:id="rId160"/>
    <p:sldId id="4861" r:id="rId161"/>
    <p:sldId id="4862" r:id="rId162"/>
    <p:sldId id="4863" r:id="rId163"/>
    <p:sldId id="4864" r:id="rId164"/>
    <p:sldId id="4865" r:id="rId165"/>
    <p:sldId id="4866" r:id="rId166"/>
    <p:sldId id="4867" r:id="rId167"/>
    <p:sldId id="4868" r:id="rId168"/>
    <p:sldId id="4869" r:id="rId169"/>
    <p:sldId id="4870" r:id="rId170"/>
    <p:sldId id="4855" r:id="rId171"/>
    <p:sldId id="4835" r:id="rId172"/>
    <p:sldId id="4836" r:id="rId173"/>
    <p:sldId id="4837" r:id="rId174"/>
    <p:sldId id="4788" r:id="rId175"/>
    <p:sldId id="4842"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7D9F1F-4B4E-DB6C-8224-7FF018C9AB4B}" name="Alec Farquhar" initials="AF" userId="ad458d372b29e8ab" providerId="Windows Live"/>
  <p188:author id="{E726882A-D9EF-9A3C-8E66-285FF4B7F355}" name="Gewurtz, Rebecca" initials="" userId="S::gewurtz@mcmaster.ca::a1ba7264-0634-4cc2-8e5c-7b72df577099" providerId="AD"/>
  <p188:author id="{9096EC74-DEA3-691B-8882-3B4285205A2C}" name="Sabrina Chaudhry" initials="SC" userId="d4293e1b3807027a" providerId="Windows Live"/>
  <p188:author id="{32FDA797-DAA7-81D6-BF9C-490446978091}" name="Francis Fung" initials="FF" userId="zVxWzLHLrbTUH0emKOoaLjUvvVRbgSLyYelp66OZNf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973"/>
    <a:srgbClr val="1C856C"/>
    <a:srgbClr val="F0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D1E9C-1D55-9346-CD31-4DB25CA2F433}" v="131" dt="2025-11-03T20:17:14.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autoAdjust="0"/>
    <p:restoredTop sz="78630" autoAdjust="0"/>
  </p:normalViewPr>
  <p:slideViewPr>
    <p:cSldViewPr snapToGrid="0">
      <p:cViewPr varScale="1">
        <p:scale>
          <a:sx n="98" d="100"/>
          <a:sy n="98" d="100"/>
        </p:scale>
        <p:origin x="1720" y="200"/>
      </p:cViewPr>
      <p:guideLst/>
    </p:cSldViewPr>
  </p:slideViewPr>
  <p:outlineViewPr>
    <p:cViewPr>
      <p:scale>
        <a:sx n="33" d="100"/>
        <a:sy n="33" d="100"/>
      </p:scale>
      <p:origin x="0" y="-1232"/>
    </p:cViewPr>
  </p:outlineViewPr>
  <p:notesTextViewPr>
    <p:cViewPr>
      <p:scale>
        <a:sx n="200" d="100"/>
        <a:sy n="200" d="100"/>
      </p:scale>
      <p:origin x="0" y="0"/>
    </p:cViewPr>
  </p:notesTextViewPr>
  <p:sorterViewPr>
    <p:cViewPr>
      <p:scale>
        <a:sx n="100" d="100"/>
        <a:sy n="100" d="100"/>
      </p:scale>
      <p:origin x="0" y="-419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theme" Target="theme/theme1.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notesMaster" Target="notesMasters/notesMaster1.xml"/><Relationship Id="rId172" Type="http://schemas.openxmlformats.org/officeDocument/2006/relationships/slide" Target="slides/slide164.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microsoft.com/office/2018/10/relationships/authors" Target="author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viewProps" Target="viewProps.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8951CD-EB2D-4EFD-A80D-2761A367499B}"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AA4DE2B6-0D95-4060-8042-E11F28F4A11B}">
      <dgm:prSet phldrT="[Text]"/>
      <dgm:spPr/>
      <dgm:t>
        <a:bodyPr/>
        <a:lstStyle/>
        <a:p>
          <a:r>
            <a:rPr lang="en-US" b="1" dirty="0"/>
            <a:t>The Person </a:t>
          </a:r>
          <a:r>
            <a:rPr lang="en-US" dirty="0"/>
            <a:t>Integration Independence Inclusion</a:t>
          </a:r>
        </a:p>
      </dgm:t>
    </dgm:pt>
    <dgm:pt modelId="{20B7A628-7D8E-48E4-8C16-E098954C88C3}" type="parTrans" cxnId="{09EA6981-6D5F-48EF-BF55-E684B4B873BB}">
      <dgm:prSet/>
      <dgm:spPr/>
      <dgm:t>
        <a:bodyPr/>
        <a:lstStyle/>
        <a:p>
          <a:endParaRPr lang="en-US"/>
        </a:p>
      </dgm:t>
    </dgm:pt>
    <dgm:pt modelId="{D97C8906-A915-40DF-A8E2-EF9F397A7C71}" type="sibTrans" cxnId="{09EA6981-6D5F-48EF-BF55-E684B4B873BB}">
      <dgm:prSet/>
      <dgm:spPr/>
      <dgm:t>
        <a:bodyPr/>
        <a:lstStyle/>
        <a:p>
          <a:endParaRPr lang="en-US"/>
        </a:p>
      </dgm:t>
    </dgm:pt>
    <dgm:pt modelId="{BAA4A4C3-83B7-4716-B89D-8DBE1A644B1D}">
      <dgm:prSet phldrT="[Text]" custT="1"/>
      <dgm:spPr/>
      <dgm:t>
        <a:bodyPr/>
        <a:lstStyle/>
        <a:p>
          <a:pPr>
            <a:buFont typeface="Arial" panose="020B0604020202020204" pitchFamily="34" charset="0"/>
            <a:buChar char="•"/>
          </a:pPr>
          <a:r>
            <a:rPr lang="en-US" sz="1600" b="1" dirty="0"/>
            <a:t>Public policy supporting inclusion</a:t>
          </a:r>
          <a:endParaRPr lang="en-US" sz="1600" dirty="0"/>
        </a:p>
      </dgm:t>
    </dgm:pt>
    <dgm:pt modelId="{496DF417-D159-45A5-B39F-893024E2E90D}" type="parTrans" cxnId="{7F61F826-8A19-47E5-8141-FCE26A986409}">
      <dgm:prSet/>
      <dgm:spPr/>
      <dgm:t>
        <a:bodyPr/>
        <a:lstStyle/>
        <a:p>
          <a:endParaRPr lang="en-US"/>
        </a:p>
      </dgm:t>
    </dgm:pt>
    <dgm:pt modelId="{27F79A65-BDAC-40C3-9CE0-D7EE3CA75A28}" type="sibTrans" cxnId="{7F61F826-8A19-47E5-8141-FCE26A986409}">
      <dgm:prSet/>
      <dgm:spPr/>
      <dgm:t>
        <a:bodyPr/>
        <a:lstStyle/>
        <a:p>
          <a:endParaRPr lang="en-US"/>
        </a:p>
      </dgm:t>
    </dgm:pt>
    <dgm:pt modelId="{74A0067B-45B9-4A70-B99D-4A33706899DC}">
      <dgm:prSet phldrT="[Text]" custT="1"/>
      <dgm:spPr/>
      <dgm:t>
        <a:bodyPr/>
        <a:lstStyle/>
        <a:p>
          <a:pPr>
            <a:buFont typeface="Arial" panose="020B0604020202020204" pitchFamily="34" charset="0"/>
            <a:buChar char="•"/>
          </a:pPr>
          <a:r>
            <a:rPr lang="en-US" sz="1600" b="1" dirty="0"/>
            <a:t>Public and private employment supports</a:t>
          </a:r>
          <a:endParaRPr lang="en-US" sz="1600" dirty="0"/>
        </a:p>
      </dgm:t>
    </dgm:pt>
    <dgm:pt modelId="{1C62239D-F95B-406C-BD60-2B75CDD4A088}" type="parTrans" cxnId="{ED1DAE85-FA49-45A1-B744-0B864112CC40}">
      <dgm:prSet/>
      <dgm:spPr/>
      <dgm:t>
        <a:bodyPr/>
        <a:lstStyle/>
        <a:p>
          <a:endParaRPr lang="en-US"/>
        </a:p>
      </dgm:t>
    </dgm:pt>
    <dgm:pt modelId="{CB8BB216-CE1B-4EA8-97FC-74A95867A7A7}" type="sibTrans" cxnId="{ED1DAE85-FA49-45A1-B744-0B864112CC40}">
      <dgm:prSet/>
      <dgm:spPr/>
      <dgm:t>
        <a:bodyPr/>
        <a:lstStyle/>
        <a:p>
          <a:endParaRPr lang="en-US"/>
        </a:p>
      </dgm:t>
    </dgm:pt>
    <dgm:pt modelId="{270A2A6A-4A3D-4AA6-8883-D1A9BFBC7135}">
      <dgm:prSet phldrT="[Text]" custT="1"/>
      <dgm:spPr/>
      <dgm:t>
        <a:bodyPr/>
        <a:lstStyle/>
        <a:p>
          <a:pPr>
            <a:buFont typeface="Arial" panose="020B0604020202020204" pitchFamily="34" charset="0"/>
            <a:buChar char="•"/>
          </a:pPr>
          <a:r>
            <a:rPr lang="en-US" sz="1600" b="1" dirty="0"/>
            <a:t>Corporate/ employer engagement</a:t>
          </a:r>
          <a:endParaRPr lang="en-US" sz="1600" dirty="0"/>
        </a:p>
      </dgm:t>
    </dgm:pt>
    <dgm:pt modelId="{E84C48D4-5333-455C-90CF-0B0267E45C78}" type="parTrans" cxnId="{DD52B821-A32C-4634-808B-FF8FE763361A}">
      <dgm:prSet/>
      <dgm:spPr/>
      <dgm:t>
        <a:bodyPr/>
        <a:lstStyle/>
        <a:p>
          <a:endParaRPr lang="en-US"/>
        </a:p>
      </dgm:t>
    </dgm:pt>
    <dgm:pt modelId="{89672F6D-604F-45DF-9A56-D170359319A2}" type="sibTrans" cxnId="{DD52B821-A32C-4634-808B-FF8FE763361A}">
      <dgm:prSet/>
      <dgm:spPr/>
      <dgm:t>
        <a:bodyPr/>
        <a:lstStyle/>
        <a:p>
          <a:endParaRPr lang="en-US"/>
        </a:p>
      </dgm:t>
    </dgm:pt>
    <dgm:pt modelId="{8CB567F4-D52F-4348-9E39-BA79EE16DBCD}">
      <dgm:prSet phldrT="[Text]" custT="1"/>
      <dgm:spPr/>
      <dgm:t>
        <a:bodyPr/>
        <a:lstStyle/>
        <a:p>
          <a:pPr>
            <a:buFont typeface="Arial" panose="020B0604020202020204" pitchFamily="34" charset="0"/>
            <a:buChar char="•"/>
          </a:pPr>
          <a:r>
            <a:rPr lang="en-US" sz="1600" b="1" dirty="0"/>
            <a:t>Community and family supports</a:t>
          </a:r>
          <a:endParaRPr lang="en-US" sz="1600" dirty="0"/>
        </a:p>
      </dgm:t>
    </dgm:pt>
    <dgm:pt modelId="{1CF71E69-B74D-407E-8500-C549B9523D93}" type="parTrans" cxnId="{2B8CB438-F9A6-4CFC-833A-01F94008D0CC}">
      <dgm:prSet/>
      <dgm:spPr/>
      <dgm:t>
        <a:bodyPr/>
        <a:lstStyle/>
        <a:p>
          <a:endParaRPr lang="en-US"/>
        </a:p>
      </dgm:t>
    </dgm:pt>
    <dgm:pt modelId="{C4646C29-90C8-45B0-98DC-E6A6D7451265}" type="sibTrans" cxnId="{2B8CB438-F9A6-4CFC-833A-01F94008D0CC}">
      <dgm:prSet/>
      <dgm:spPr/>
      <dgm:t>
        <a:bodyPr/>
        <a:lstStyle/>
        <a:p>
          <a:endParaRPr lang="en-US"/>
        </a:p>
      </dgm:t>
    </dgm:pt>
    <dgm:pt modelId="{71475A16-33D1-4186-81F3-C4250B0452FF}">
      <dgm:prSet custT="1"/>
      <dgm:spPr/>
      <dgm:t>
        <a:bodyPr/>
        <a:lstStyle/>
        <a:p>
          <a:pPr>
            <a:buFont typeface="Arial" panose="020B0604020202020204" pitchFamily="34" charset="0"/>
            <a:buChar char="•"/>
          </a:pPr>
          <a:r>
            <a:rPr lang="en-US" sz="1600" b="1" dirty="0"/>
            <a:t>Educational preparation, work experience, and higher education</a:t>
          </a:r>
          <a:endParaRPr lang="en-US" sz="1600" dirty="0"/>
        </a:p>
      </dgm:t>
    </dgm:pt>
    <dgm:pt modelId="{35DB863D-4527-4EDC-9340-D5FA5D68AC10}" type="parTrans" cxnId="{74421260-C222-4EF9-88C2-5F6C7E18B38F}">
      <dgm:prSet/>
      <dgm:spPr/>
      <dgm:t>
        <a:bodyPr/>
        <a:lstStyle/>
        <a:p>
          <a:endParaRPr lang="en-US"/>
        </a:p>
      </dgm:t>
    </dgm:pt>
    <dgm:pt modelId="{DE5E227C-7730-43B8-86BB-85FC69513DE3}" type="sibTrans" cxnId="{74421260-C222-4EF9-88C2-5F6C7E18B38F}">
      <dgm:prSet/>
      <dgm:spPr/>
      <dgm:t>
        <a:bodyPr/>
        <a:lstStyle/>
        <a:p>
          <a:endParaRPr lang="en-US"/>
        </a:p>
      </dgm:t>
    </dgm:pt>
    <dgm:pt modelId="{6E3B1E7B-B506-4ABF-8159-E4DE2246F1EF}" type="pres">
      <dgm:prSet presAssocID="{F08951CD-EB2D-4EFD-A80D-2761A367499B}" presName="composite" presStyleCnt="0">
        <dgm:presLayoutVars>
          <dgm:chMax val="1"/>
          <dgm:dir/>
          <dgm:resizeHandles val="exact"/>
        </dgm:presLayoutVars>
      </dgm:prSet>
      <dgm:spPr/>
    </dgm:pt>
    <dgm:pt modelId="{B094BABE-1600-4097-B0E0-F2B30CB8EB05}" type="pres">
      <dgm:prSet presAssocID="{F08951CD-EB2D-4EFD-A80D-2761A367499B}" presName="radial" presStyleCnt="0">
        <dgm:presLayoutVars>
          <dgm:animLvl val="ctr"/>
        </dgm:presLayoutVars>
      </dgm:prSet>
      <dgm:spPr/>
    </dgm:pt>
    <dgm:pt modelId="{BA29EB90-328E-4509-9668-109311BBCD83}" type="pres">
      <dgm:prSet presAssocID="{AA4DE2B6-0D95-4060-8042-E11F28F4A11B}" presName="centerShape" presStyleLbl="vennNode1" presStyleIdx="0" presStyleCnt="6" custLinFactNeighborY="-737"/>
      <dgm:spPr/>
    </dgm:pt>
    <dgm:pt modelId="{2CB7AD7D-3B2F-4F7D-AD51-5A2E9C7812F9}" type="pres">
      <dgm:prSet presAssocID="{BAA4A4C3-83B7-4716-B89D-8DBE1A644B1D}" presName="node" presStyleLbl="vennNode1" presStyleIdx="1" presStyleCnt="6" custScaleX="116491" custRadScaleRad="98001">
        <dgm:presLayoutVars>
          <dgm:bulletEnabled val="1"/>
        </dgm:presLayoutVars>
      </dgm:prSet>
      <dgm:spPr/>
    </dgm:pt>
    <dgm:pt modelId="{DA7CB7C1-88D0-48F3-841F-2EC2817C077C}" type="pres">
      <dgm:prSet presAssocID="{71475A16-33D1-4186-81F3-C4250B0452FF}" presName="node" presStyleLbl="vennNode1" presStyleIdx="2" presStyleCnt="6" custScaleX="113274" custScaleY="104973">
        <dgm:presLayoutVars>
          <dgm:bulletEnabled val="1"/>
        </dgm:presLayoutVars>
      </dgm:prSet>
      <dgm:spPr/>
    </dgm:pt>
    <dgm:pt modelId="{86113369-C33F-4517-88DC-2CCE4DC64C20}" type="pres">
      <dgm:prSet presAssocID="{74A0067B-45B9-4A70-B99D-4A33706899DC}" presName="node" presStyleLbl="vennNode1" presStyleIdx="3" presStyleCnt="6" custScaleX="117306">
        <dgm:presLayoutVars>
          <dgm:bulletEnabled val="1"/>
        </dgm:presLayoutVars>
      </dgm:prSet>
      <dgm:spPr/>
    </dgm:pt>
    <dgm:pt modelId="{7AEA4FC1-ACA6-4D3C-89E9-7A3528A890AE}" type="pres">
      <dgm:prSet presAssocID="{270A2A6A-4A3D-4AA6-8883-D1A9BFBC7135}" presName="node" presStyleLbl="vennNode1" presStyleIdx="4" presStyleCnt="6" custScaleX="117969">
        <dgm:presLayoutVars>
          <dgm:bulletEnabled val="1"/>
        </dgm:presLayoutVars>
      </dgm:prSet>
      <dgm:spPr/>
    </dgm:pt>
    <dgm:pt modelId="{2D2377FC-3274-46F1-ADDD-5874262FD094}" type="pres">
      <dgm:prSet presAssocID="{8CB567F4-D52F-4348-9E39-BA79EE16DBCD}" presName="node" presStyleLbl="vennNode1" presStyleIdx="5" presStyleCnt="6" custScaleX="116631">
        <dgm:presLayoutVars>
          <dgm:bulletEnabled val="1"/>
        </dgm:presLayoutVars>
      </dgm:prSet>
      <dgm:spPr/>
    </dgm:pt>
  </dgm:ptLst>
  <dgm:cxnLst>
    <dgm:cxn modelId="{DD52B821-A32C-4634-808B-FF8FE763361A}" srcId="{AA4DE2B6-0D95-4060-8042-E11F28F4A11B}" destId="{270A2A6A-4A3D-4AA6-8883-D1A9BFBC7135}" srcOrd="3" destOrd="0" parTransId="{E84C48D4-5333-455C-90CF-0B0267E45C78}" sibTransId="{89672F6D-604F-45DF-9A56-D170359319A2}"/>
    <dgm:cxn modelId="{5D1D1A22-3D84-42A7-8AE2-34080D69E8AC}" type="presOf" srcId="{BAA4A4C3-83B7-4716-B89D-8DBE1A644B1D}" destId="{2CB7AD7D-3B2F-4F7D-AD51-5A2E9C7812F9}" srcOrd="0" destOrd="0" presId="urn:microsoft.com/office/officeart/2005/8/layout/radial3"/>
    <dgm:cxn modelId="{7F61F826-8A19-47E5-8141-FCE26A986409}" srcId="{AA4DE2B6-0D95-4060-8042-E11F28F4A11B}" destId="{BAA4A4C3-83B7-4716-B89D-8DBE1A644B1D}" srcOrd="0" destOrd="0" parTransId="{496DF417-D159-45A5-B39F-893024E2E90D}" sibTransId="{27F79A65-BDAC-40C3-9CE0-D7EE3CA75A28}"/>
    <dgm:cxn modelId="{2B8CB438-F9A6-4CFC-833A-01F94008D0CC}" srcId="{AA4DE2B6-0D95-4060-8042-E11F28F4A11B}" destId="{8CB567F4-D52F-4348-9E39-BA79EE16DBCD}" srcOrd="4" destOrd="0" parTransId="{1CF71E69-B74D-407E-8500-C549B9523D93}" sibTransId="{C4646C29-90C8-45B0-98DC-E6A6D7451265}"/>
    <dgm:cxn modelId="{17D0D644-C9A1-4116-91BA-98897811E117}" type="presOf" srcId="{74A0067B-45B9-4A70-B99D-4A33706899DC}" destId="{86113369-C33F-4517-88DC-2CCE4DC64C20}" srcOrd="0" destOrd="0" presId="urn:microsoft.com/office/officeart/2005/8/layout/radial3"/>
    <dgm:cxn modelId="{74421260-C222-4EF9-88C2-5F6C7E18B38F}" srcId="{AA4DE2B6-0D95-4060-8042-E11F28F4A11B}" destId="{71475A16-33D1-4186-81F3-C4250B0452FF}" srcOrd="1" destOrd="0" parTransId="{35DB863D-4527-4EDC-9340-D5FA5D68AC10}" sibTransId="{DE5E227C-7730-43B8-86BB-85FC69513DE3}"/>
    <dgm:cxn modelId="{5AA8B76D-F924-41BA-AD6A-EDA3DE15C530}" type="presOf" srcId="{F08951CD-EB2D-4EFD-A80D-2761A367499B}" destId="{6E3B1E7B-B506-4ABF-8159-E4DE2246F1EF}" srcOrd="0" destOrd="0" presId="urn:microsoft.com/office/officeart/2005/8/layout/radial3"/>
    <dgm:cxn modelId="{09EA6981-6D5F-48EF-BF55-E684B4B873BB}" srcId="{F08951CD-EB2D-4EFD-A80D-2761A367499B}" destId="{AA4DE2B6-0D95-4060-8042-E11F28F4A11B}" srcOrd="0" destOrd="0" parTransId="{20B7A628-7D8E-48E4-8C16-E098954C88C3}" sibTransId="{D97C8906-A915-40DF-A8E2-EF9F397A7C71}"/>
    <dgm:cxn modelId="{ED1DAE85-FA49-45A1-B744-0B864112CC40}" srcId="{AA4DE2B6-0D95-4060-8042-E11F28F4A11B}" destId="{74A0067B-45B9-4A70-B99D-4A33706899DC}" srcOrd="2" destOrd="0" parTransId="{1C62239D-F95B-406C-BD60-2B75CDD4A088}" sibTransId="{CB8BB216-CE1B-4EA8-97FC-74A95867A7A7}"/>
    <dgm:cxn modelId="{B1200ACF-7B92-46B4-BCE8-7CE7B4FC230C}" type="presOf" srcId="{71475A16-33D1-4186-81F3-C4250B0452FF}" destId="{DA7CB7C1-88D0-48F3-841F-2EC2817C077C}" srcOrd="0" destOrd="0" presId="urn:microsoft.com/office/officeart/2005/8/layout/radial3"/>
    <dgm:cxn modelId="{E884C2D2-6495-481C-8EC7-50901A6319CF}" type="presOf" srcId="{270A2A6A-4A3D-4AA6-8883-D1A9BFBC7135}" destId="{7AEA4FC1-ACA6-4D3C-89E9-7A3528A890AE}" srcOrd="0" destOrd="0" presId="urn:microsoft.com/office/officeart/2005/8/layout/radial3"/>
    <dgm:cxn modelId="{DC6B28F7-3D98-4ABB-ABD2-AC89F4DD17BA}" type="presOf" srcId="{AA4DE2B6-0D95-4060-8042-E11F28F4A11B}" destId="{BA29EB90-328E-4509-9668-109311BBCD83}" srcOrd="0" destOrd="0" presId="urn:microsoft.com/office/officeart/2005/8/layout/radial3"/>
    <dgm:cxn modelId="{BABE02FD-AF9B-4614-9A99-1F6B29E2F6FE}" type="presOf" srcId="{8CB567F4-D52F-4348-9E39-BA79EE16DBCD}" destId="{2D2377FC-3274-46F1-ADDD-5874262FD094}" srcOrd="0" destOrd="0" presId="urn:microsoft.com/office/officeart/2005/8/layout/radial3"/>
    <dgm:cxn modelId="{210CC5F9-6156-44EC-A47D-1F9605930528}" type="presParOf" srcId="{6E3B1E7B-B506-4ABF-8159-E4DE2246F1EF}" destId="{B094BABE-1600-4097-B0E0-F2B30CB8EB05}" srcOrd="0" destOrd="0" presId="urn:microsoft.com/office/officeart/2005/8/layout/radial3"/>
    <dgm:cxn modelId="{292284C6-ABDE-4403-8C8C-58A7CBDF4F67}" type="presParOf" srcId="{B094BABE-1600-4097-B0E0-F2B30CB8EB05}" destId="{BA29EB90-328E-4509-9668-109311BBCD83}" srcOrd="0" destOrd="0" presId="urn:microsoft.com/office/officeart/2005/8/layout/radial3"/>
    <dgm:cxn modelId="{EEDA03BB-25B0-4743-8BB7-D277EF45119F}" type="presParOf" srcId="{B094BABE-1600-4097-B0E0-F2B30CB8EB05}" destId="{2CB7AD7D-3B2F-4F7D-AD51-5A2E9C7812F9}" srcOrd="1" destOrd="0" presId="urn:microsoft.com/office/officeart/2005/8/layout/radial3"/>
    <dgm:cxn modelId="{5AE30340-4E80-4A3E-AA60-C45673A35025}" type="presParOf" srcId="{B094BABE-1600-4097-B0E0-F2B30CB8EB05}" destId="{DA7CB7C1-88D0-48F3-841F-2EC2817C077C}" srcOrd="2" destOrd="0" presId="urn:microsoft.com/office/officeart/2005/8/layout/radial3"/>
    <dgm:cxn modelId="{9576E467-4BA5-4211-9E97-C81309990FC7}" type="presParOf" srcId="{B094BABE-1600-4097-B0E0-F2B30CB8EB05}" destId="{86113369-C33F-4517-88DC-2CCE4DC64C20}" srcOrd="3" destOrd="0" presId="urn:microsoft.com/office/officeart/2005/8/layout/radial3"/>
    <dgm:cxn modelId="{36BD4087-2474-4D54-B16F-BFBC550A3314}" type="presParOf" srcId="{B094BABE-1600-4097-B0E0-F2B30CB8EB05}" destId="{7AEA4FC1-ACA6-4D3C-89E9-7A3528A890AE}" srcOrd="4" destOrd="0" presId="urn:microsoft.com/office/officeart/2005/8/layout/radial3"/>
    <dgm:cxn modelId="{74E6C226-2FFB-4D20-A372-04EFFD7FA401}" type="presParOf" srcId="{B094BABE-1600-4097-B0E0-F2B30CB8EB05}" destId="{2D2377FC-3274-46F1-ADDD-5874262FD094}"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5BD215-6265-4844-9EAB-A56DA8BCA20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1712D5D-A2C0-4DCF-A0EB-6B7E3AF88A17}">
      <dgm:prSet custT="1"/>
      <dgm:spPr/>
      <dgm:t>
        <a:bodyPr/>
        <a:lstStyle/>
        <a:p>
          <a:pPr>
            <a:lnSpc>
              <a:spcPct val="100000"/>
            </a:lnSpc>
          </a:pPr>
          <a:r>
            <a:rPr lang="en-US" sz="2800" dirty="0"/>
            <a:t>Inform how we share our findings</a:t>
          </a:r>
        </a:p>
      </dgm:t>
    </dgm:pt>
    <dgm:pt modelId="{DF97F8E9-9682-4C8F-8A54-44F2B24A93C0}" type="parTrans" cxnId="{A9FCBF1D-1826-4836-B272-A16493A35650}">
      <dgm:prSet/>
      <dgm:spPr/>
      <dgm:t>
        <a:bodyPr/>
        <a:lstStyle/>
        <a:p>
          <a:endParaRPr lang="en-US"/>
        </a:p>
      </dgm:t>
    </dgm:pt>
    <dgm:pt modelId="{8380305B-C0BC-44E7-B520-2AC19A061E3A}" type="sibTrans" cxnId="{A9FCBF1D-1826-4836-B272-A16493A35650}">
      <dgm:prSet/>
      <dgm:spPr/>
      <dgm:t>
        <a:bodyPr/>
        <a:lstStyle/>
        <a:p>
          <a:pPr>
            <a:lnSpc>
              <a:spcPct val="100000"/>
            </a:lnSpc>
          </a:pPr>
          <a:endParaRPr lang="en-US"/>
        </a:p>
      </dgm:t>
    </dgm:pt>
    <dgm:pt modelId="{A230F73C-F1C9-4C7A-9162-A5DEB19C1B7C}">
      <dgm:prSet custT="1"/>
      <dgm:spPr/>
      <dgm:t>
        <a:bodyPr/>
        <a:lstStyle/>
        <a:p>
          <a:pPr>
            <a:lnSpc>
              <a:spcPct val="100000"/>
            </a:lnSpc>
          </a:pPr>
          <a:r>
            <a:rPr lang="en-US" sz="2800" dirty="0"/>
            <a:t>Influence next steps given the current state and future of employment support systems</a:t>
          </a:r>
        </a:p>
      </dgm:t>
    </dgm:pt>
    <dgm:pt modelId="{A3F4EB45-6109-4A1C-BBE6-ABC9A2DB7470}" type="parTrans" cxnId="{3CC9A430-6183-45FC-B91E-CE86B87A8707}">
      <dgm:prSet/>
      <dgm:spPr/>
      <dgm:t>
        <a:bodyPr/>
        <a:lstStyle/>
        <a:p>
          <a:endParaRPr lang="en-US"/>
        </a:p>
      </dgm:t>
    </dgm:pt>
    <dgm:pt modelId="{B137FF9A-4B8E-434E-977E-B85D5AD45C36}" type="sibTrans" cxnId="{3CC9A430-6183-45FC-B91E-CE86B87A8707}">
      <dgm:prSet/>
      <dgm:spPr/>
      <dgm:t>
        <a:bodyPr/>
        <a:lstStyle/>
        <a:p>
          <a:endParaRPr lang="en-US"/>
        </a:p>
      </dgm:t>
    </dgm:pt>
    <dgm:pt modelId="{9E8CDE55-38C7-49F2-8FE6-5BF5B69D51C0}" type="pres">
      <dgm:prSet presAssocID="{C95BD215-6265-4844-9EAB-A56DA8BCA20F}" presName="root" presStyleCnt="0">
        <dgm:presLayoutVars>
          <dgm:dir/>
          <dgm:resizeHandles val="exact"/>
        </dgm:presLayoutVars>
      </dgm:prSet>
      <dgm:spPr/>
    </dgm:pt>
    <dgm:pt modelId="{009AD68A-EB47-491B-AEC6-4DD3BDF550AA}" type="pres">
      <dgm:prSet presAssocID="{C95BD215-6265-4844-9EAB-A56DA8BCA20F}" presName="container" presStyleCnt="0">
        <dgm:presLayoutVars>
          <dgm:dir/>
          <dgm:resizeHandles val="exact"/>
        </dgm:presLayoutVars>
      </dgm:prSet>
      <dgm:spPr/>
    </dgm:pt>
    <dgm:pt modelId="{1F506220-488E-47E5-86B0-68510ACFD2B6}" type="pres">
      <dgm:prSet presAssocID="{41712D5D-A2C0-4DCF-A0EB-6B7E3AF88A17}" presName="compNode" presStyleCnt="0"/>
      <dgm:spPr/>
    </dgm:pt>
    <dgm:pt modelId="{05AE01A1-B49C-4B90-94AA-BB9F47789320}" type="pres">
      <dgm:prSet presAssocID="{41712D5D-A2C0-4DCF-A0EB-6B7E3AF88A17}" presName="iconBgRect" presStyleLbl="bgShp" presStyleIdx="0" presStyleCnt="2"/>
      <dgm:spPr/>
    </dgm:pt>
    <dgm:pt modelId="{87139B62-45E9-42A7-BA3B-39B290C4447F}" type="pres">
      <dgm:prSet presAssocID="{41712D5D-A2C0-4DCF-A0EB-6B7E3AF88A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AB45CC0E-9E59-4D18-AC0B-250ED34550AF}" type="pres">
      <dgm:prSet presAssocID="{41712D5D-A2C0-4DCF-A0EB-6B7E3AF88A17}" presName="spaceRect" presStyleCnt="0"/>
      <dgm:spPr/>
    </dgm:pt>
    <dgm:pt modelId="{821C5FE9-AE88-4945-ACAE-231400706963}" type="pres">
      <dgm:prSet presAssocID="{41712D5D-A2C0-4DCF-A0EB-6B7E3AF88A17}" presName="textRect" presStyleLbl="revTx" presStyleIdx="0" presStyleCnt="2">
        <dgm:presLayoutVars>
          <dgm:chMax val="1"/>
          <dgm:chPref val="1"/>
        </dgm:presLayoutVars>
      </dgm:prSet>
      <dgm:spPr/>
    </dgm:pt>
    <dgm:pt modelId="{34C1AC57-EF00-4BC8-A152-FA47563ABAC8}" type="pres">
      <dgm:prSet presAssocID="{8380305B-C0BC-44E7-B520-2AC19A061E3A}" presName="sibTrans" presStyleLbl="sibTrans2D1" presStyleIdx="0" presStyleCnt="0"/>
      <dgm:spPr/>
    </dgm:pt>
    <dgm:pt modelId="{18E52302-1FFD-470F-8557-7B776DA6ED2B}" type="pres">
      <dgm:prSet presAssocID="{A230F73C-F1C9-4C7A-9162-A5DEB19C1B7C}" presName="compNode" presStyleCnt="0"/>
      <dgm:spPr/>
    </dgm:pt>
    <dgm:pt modelId="{1AFD6532-20D3-4C74-B23A-410351F83D02}" type="pres">
      <dgm:prSet presAssocID="{A230F73C-F1C9-4C7A-9162-A5DEB19C1B7C}" presName="iconBgRect" presStyleLbl="bgShp" presStyleIdx="1" presStyleCnt="2"/>
      <dgm:spPr/>
    </dgm:pt>
    <dgm:pt modelId="{C1C4F44C-3E93-43B9-91E0-1BC8297959D2}" type="pres">
      <dgm:prSet presAssocID="{A230F73C-F1C9-4C7A-9162-A5DEB19C1B7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218DB1D0-D638-4A48-A531-733490E64C5E}" type="pres">
      <dgm:prSet presAssocID="{A230F73C-F1C9-4C7A-9162-A5DEB19C1B7C}" presName="spaceRect" presStyleCnt="0"/>
      <dgm:spPr/>
    </dgm:pt>
    <dgm:pt modelId="{456FEF66-994F-49D2-B6B0-607E735BA1F0}" type="pres">
      <dgm:prSet presAssocID="{A230F73C-F1C9-4C7A-9162-A5DEB19C1B7C}" presName="textRect" presStyleLbl="revTx" presStyleIdx="1" presStyleCnt="2">
        <dgm:presLayoutVars>
          <dgm:chMax val="1"/>
          <dgm:chPref val="1"/>
        </dgm:presLayoutVars>
      </dgm:prSet>
      <dgm:spPr/>
    </dgm:pt>
  </dgm:ptLst>
  <dgm:cxnLst>
    <dgm:cxn modelId="{A9FCBF1D-1826-4836-B272-A16493A35650}" srcId="{C95BD215-6265-4844-9EAB-A56DA8BCA20F}" destId="{41712D5D-A2C0-4DCF-A0EB-6B7E3AF88A17}" srcOrd="0" destOrd="0" parTransId="{DF97F8E9-9682-4C8F-8A54-44F2B24A93C0}" sibTransId="{8380305B-C0BC-44E7-B520-2AC19A061E3A}"/>
    <dgm:cxn modelId="{3CC9A430-6183-45FC-B91E-CE86B87A8707}" srcId="{C95BD215-6265-4844-9EAB-A56DA8BCA20F}" destId="{A230F73C-F1C9-4C7A-9162-A5DEB19C1B7C}" srcOrd="1" destOrd="0" parTransId="{A3F4EB45-6109-4A1C-BBE6-ABC9A2DB7470}" sibTransId="{B137FF9A-4B8E-434E-977E-B85D5AD45C36}"/>
    <dgm:cxn modelId="{7161F63B-1669-4B2B-9FF4-9504BA2A043B}" type="presOf" srcId="{8380305B-C0BC-44E7-B520-2AC19A061E3A}" destId="{34C1AC57-EF00-4BC8-A152-FA47563ABAC8}" srcOrd="0" destOrd="0" presId="urn:microsoft.com/office/officeart/2018/2/layout/IconCircleList"/>
    <dgm:cxn modelId="{AB56DA47-1D19-45A0-86E8-6EC979382B6B}" type="presOf" srcId="{41712D5D-A2C0-4DCF-A0EB-6B7E3AF88A17}" destId="{821C5FE9-AE88-4945-ACAE-231400706963}" srcOrd="0" destOrd="0" presId="urn:microsoft.com/office/officeart/2018/2/layout/IconCircleList"/>
    <dgm:cxn modelId="{B1FE1399-C057-4DC2-ABC7-A04F9E15EE03}" type="presOf" srcId="{A230F73C-F1C9-4C7A-9162-A5DEB19C1B7C}" destId="{456FEF66-994F-49D2-B6B0-607E735BA1F0}" srcOrd="0" destOrd="0" presId="urn:microsoft.com/office/officeart/2018/2/layout/IconCircleList"/>
    <dgm:cxn modelId="{53AEF6F7-A115-40BF-B123-B7D820FCDD9B}" type="presOf" srcId="{C95BD215-6265-4844-9EAB-A56DA8BCA20F}" destId="{9E8CDE55-38C7-49F2-8FE6-5BF5B69D51C0}" srcOrd="0" destOrd="0" presId="urn:microsoft.com/office/officeart/2018/2/layout/IconCircleList"/>
    <dgm:cxn modelId="{2610F827-AAB1-47FA-A6A1-9FFE6CB8B5B9}" type="presParOf" srcId="{9E8CDE55-38C7-49F2-8FE6-5BF5B69D51C0}" destId="{009AD68A-EB47-491B-AEC6-4DD3BDF550AA}" srcOrd="0" destOrd="0" presId="urn:microsoft.com/office/officeart/2018/2/layout/IconCircleList"/>
    <dgm:cxn modelId="{2BE5D898-39A9-4379-BD70-E394BEA36BB4}" type="presParOf" srcId="{009AD68A-EB47-491B-AEC6-4DD3BDF550AA}" destId="{1F506220-488E-47E5-86B0-68510ACFD2B6}" srcOrd="0" destOrd="0" presId="urn:microsoft.com/office/officeart/2018/2/layout/IconCircleList"/>
    <dgm:cxn modelId="{2D8607AE-9B9E-4E58-A752-5DB1F4393EF5}" type="presParOf" srcId="{1F506220-488E-47E5-86B0-68510ACFD2B6}" destId="{05AE01A1-B49C-4B90-94AA-BB9F47789320}" srcOrd="0" destOrd="0" presId="urn:microsoft.com/office/officeart/2018/2/layout/IconCircleList"/>
    <dgm:cxn modelId="{23AB268A-0D6C-479F-95C5-1A579F4B98AF}" type="presParOf" srcId="{1F506220-488E-47E5-86B0-68510ACFD2B6}" destId="{87139B62-45E9-42A7-BA3B-39B290C4447F}" srcOrd="1" destOrd="0" presId="urn:microsoft.com/office/officeart/2018/2/layout/IconCircleList"/>
    <dgm:cxn modelId="{E50DC3FB-85E6-463A-82F6-E95EA3171D77}" type="presParOf" srcId="{1F506220-488E-47E5-86B0-68510ACFD2B6}" destId="{AB45CC0E-9E59-4D18-AC0B-250ED34550AF}" srcOrd="2" destOrd="0" presId="urn:microsoft.com/office/officeart/2018/2/layout/IconCircleList"/>
    <dgm:cxn modelId="{96C414EC-D3C8-418F-9C45-FEFD5521793D}" type="presParOf" srcId="{1F506220-488E-47E5-86B0-68510ACFD2B6}" destId="{821C5FE9-AE88-4945-ACAE-231400706963}" srcOrd="3" destOrd="0" presId="urn:microsoft.com/office/officeart/2018/2/layout/IconCircleList"/>
    <dgm:cxn modelId="{0C6E8DC9-250D-4D00-9068-612926D36462}" type="presParOf" srcId="{009AD68A-EB47-491B-AEC6-4DD3BDF550AA}" destId="{34C1AC57-EF00-4BC8-A152-FA47563ABAC8}" srcOrd="1" destOrd="0" presId="urn:microsoft.com/office/officeart/2018/2/layout/IconCircleList"/>
    <dgm:cxn modelId="{51C0C3B3-C54F-4499-BE50-80FE76DD1578}" type="presParOf" srcId="{009AD68A-EB47-491B-AEC6-4DD3BDF550AA}" destId="{18E52302-1FFD-470F-8557-7B776DA6ED2B}" srcOrd="2" destOrd="0" presId="urn:microsoft.com/office/officeart/2018/2/layout/IconCircleList"/>
    <dgm:cxn modelId="{F033189D-94AA-4E53-BEE8-7164D39929AB}" type="presParOf" srcId="{18E52302-1FFD-470F-8557-7B776DA6ED2B}" destId="{1AFD6532-20D3-4C74-B23A-410351F83D02}" srcOrd="0" destOrd="0" presId="urn:microsoft.com/office/officeart/2018/2/layout/IconCircleList"/>
    <dgm:cxn modelId="{36EFA128-CD12-42CF-906A-B920223F090F}" type="presParOf" srcId="{18E52302-1FFD-470F-8557-7B776DA6ED2B}" destId="{C1C4F44C-3E93-43B9-91E0-1BC8297959D2}" srcOrd="1" destOrd="0" presId="urn:microsoft.com/office/officeart/2018/2/layout/IconCircleList"/>
    <dgm:cxn modelId="{5B4392D7-637E-4854-B1CB-DBB65ACEE0B3}" type="presParOf" srcId="{18E52302-1FFD-470F-8557-7B776DA6ED2B}" destId="{218DB1D0-D638-4A48-A531-733490E64C5E}" srcOrd="2" destOrd="0" presId="urn:microsoft.com/office/officeart/2018/2/layout/IconCircleList"/>
    <dgm:cxn modelId="{2FDE5B42-CDB7-4FC1-AAC5-C9751B1B8E43}" type="presParOf" srcId="{18E52302-1FFD-470F-8557-7B776DA6ED2B}" destId="{456FEF66-994F-49D2-B6B0-607E735BA1F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830BDB-6ACB-B244-9154-53FA691DD7EB}" type="doc">
      <dgm:prSet loTypeId="urn:microsoft.com/office/officeart/2005/8/layout/pyramid4" loCatId="" qsTypeId="urn:microsoft.com/office/officeart/2005/8/quickstyle/3d2" qsCatId="3D" csTypeId="urn:microsoft.com/office/officeart/2005/8/colors/colorful5" csCatId="colorful" phldr="1"/>
      <dgm:spPr/>
      <dgm:t>
        <a:bodyPr/>
        <a:lstStyle/>
        <a:p>
          <a:endParaRPr lang="en-US"/>
        </a:p>
      </dgm:t>
    </dgm:pt>
    <dgm:pt modelId="{4B58A1E8-26F9-C844-B94B-2664382E1FD3}">
      <dgm:prSet phldrT="[Text]"/>
      <dgm:spPr/>
      <dgm:t>
        <a:bodyPr/>
        <a:lstStyle/>
        <a:p>
          <a:r>
            <a:rPr lang="en-US" b="1" dirty="0"/>
            <a:t>Policy</a:t>
          </a:r>
        </a:p>
      </dgm:t>
    </dgm:pt>
    <dgm:pt modelId="{ABBAD196-11E9-834F-91DA-122C9FB4D5B6}" type="parTrans" cxnId="{1EFB3217-1055-A44A-8E19-3895FDBA2D95}">
      <dgm:prSet/>
      <dgm:spPr/>
      <dgm:t>
        <a:bodyPr/>
        <a:lstStyle/>
        <a:p>
          <a:endParaRPr lang="en-US" b="1"/>
        </a:p>
      </dgm:t>
    </dgm:pt>
    <dgm:pt modelId="{9C98CE56-B2C9-C440-9A32-9B10C7C38671}" type="sibTrans" cxnId="{1EFB3217-1055-A44A-8E19-3895FDBA2D95}">
      <dgm:prSet/>
      <dgm:spPr/>
      <dgm:t>
        <a:bodyPr/>
        <a:lstStyle/>
        <a:p>
          <a:endParaRPr lang="en-US" b="1"/>
        </a:p>
      </dgm:t>
    </dgm:pt>
    <dgm:pt modelId="{A4868955-D4E8-8F43-AE2C-7E60E619F739}">
      <dgm:prSet phldrT="[Text]"/>
      <dgm:spPr/>
      <dgm:t>
        <a:bodyPr/>
        <a:lstStyle/>
        <a:p>
          <a:r>
            <a:rPr lang="en-US" b="1" dirty="0"/>
            <a:t>Tech</a:t>
          </a:r>
        </a:p>
      </dgm:t>
    </dgm:pt>
    <dgm:pt modelId="{89B23D3B-A683-8544-8684-993CD58555F1}" type="parTrans" cxnId="{43B7A4BB-92ED-EE40-9294-96E8175C456E}">
      <dgm:prSet/>
      <dgm:spPr/>
      <dgm:t>
        <a:bodyPr/>
        <a:lstStyle/>
        <a:p>
          <a:endParaRPr lang="en-US" b="1"/>
        </a:p>
      </dgm:t>
    </dgm:pt>
    <dgm:pt modelId="{E015101E-BBF6-2745-8BBA-A1469B3B5EB3}" type="sibTrans" cxnId="{43B7A4BB-92ED-EE40-9294-96E8175C456E}">
      <dgm:prSet/>
      <dgm:spPr/>
      <dgm:t>
        <a:bodyPr/>
        <a:lstStyle/>
        <a:p>
          <a:endParaRPr lang="en-US" b="1"/>
        </a:p>
      </dgm:t>
    </dgm:pt>
    <dgm:pt modelId="{6100D55E-F039-7D4B-8E10-903F574018D7}">
      <dgm:prSet phldrT="[Text]"/>
      <dgm:spPr/>
      <dgm:t>
        <a:bodyPr/>
        <a:lstStyle/>
        <a:p>
          <a:r>
            <a:rPr lang="en-US" b="1" dirty="0"/>
            <a:t>Social</a:t>
          </a:r>
        </a:p>
      </dgm:t>
    </dgm:pt>
    <dgm:pt modelId="{CADD6819-88B1-9E4A-9D40-B590E58DF0F3}" type="parTrans" cxnId="{5DA0F0E0-7269-D544-B67F-51560AD009B6}">
      <dgm:prSet/>
      <dgm:spPr/>
      <dgm:t>
        <a:bodyPr/>
        <a:lstStyle/>
        <a:p>
          <a:endParaRPr lang="en-US" b="1"/>
        </a:p>
      </dgm:t>
    </dgm:pt>
    <dgm:pt modelId="{199AD7F2-ED35-5D41-AD58-9473E79279ED}" type="sibTrans" cxnId="{5DA0F0E0-7269-D544-B67F-51560AD009B6}">
      <dgm:prSet/>
      <dgm:spPr/>
      <dgm:t>
        <a:bodyPr/>
        <a:lstStyle/>
        <a:p>
          <a:endParaRPr lang="en-US" b="1"/>
        </a:p>
      </dgm:t>
    </dgm:pt>
    <dgm:pt modelId="{9E605113-FCFA-C547-9CFD-32D81FD6C0FE}">
      <dgm:prSet phldrT="[Text]"/>
      <dgm:spPr/>
      <dgm:t>
        <a:bodyPr/>
        <a:lstStyle/>
        <a:p>
          <a:r>
            <a:rPr lang="en-US" b="1" dirty="0"/>
            <a:t>Attitudinal</a:t>
          </a:r>
        </a:p>
      </dgm:t>
    </dgm:pt>
    <dgm:pt modelId="{CA834B91-19AB-6448-A1B4-96EB2D7E95AA}" type="parTrans" cxnId="{7FC2E11B-21C9-7F41-9480-1D3E277B9061}">
      <dgm:prSet/>
      <dgm:spPr/>
      <dgm:t>
        <a:bodyPr/>
        <a:lstStyle/>
        <a:p>
          <a:endParaRPr lang="en-US" b="1"/>
        </a:p>
      </dgm:t>
    </dgm:pt>
    <dgm:pt modelId="{83DBB111-F09E-1D42-BA42-A57A3708BF54}" type="sibTrans" cxnId="{7FC2E11B-21C9-7F41-9480-1D3E277B9061}">
      <dgm:prSet/>
      <dgm:spPr/>
      <dgm:t>
        <a:bodyPr/>
        <a:lstStyle/>
        <a:p>
          <a:endParaRPr lang="en-US" b="1"/>
        </a:p>
      </dgm:t>
    </dgm:pt>
    <dgm:pt modelId="{9AA907FB-72B3-AD4A-A65F-CD96BDA5D4B2}">
      <dgm:prSet phldrT="[Text]"/>
      <dgm:spPr/>
      <dgm:t>
        <a:bodyPr/>
        <a:lstStyle/>
        <a:p>
          <a:r>
            <a:rPr lang="en-US" b="1" dirty="0"/>
            <a:t>Physical</a:t>
          </a:r>
        </a:p>
      </dgm:t>
    </dgm:pt>
    <dgm:pt modelId="{6725CA0B-F73F-B34E-929A-6E8B237448F8}" type="parTrans" cxnId="{EA4499FC-9B98-A54E-AD34-59838ED69A7B}">
      <dgm:prSet/>
      <dgm:spPr/>
      <dgm:t>
        <a:bodyPr/>
        <a:lstStyle/>
        <a:p>
          <a:endParaRPr lang="en-US" b="1"/>
        </a:p>
      </dgm:t>
    </dgm:pt>
    <dgm:pt modelId="{8123E591-FED5-8343-BD38-90D10EA9856F}" type="sibTrans" cxnId="{EA4499FC-9B98-A54E-AD34-59838ED69A7B}">
      <dgm:prSet/>
      <dgm:spPr/>
      <dgm:t>
        <a:bodyPr/>
        <a:lstStyle/>
        <a:p>
          <a:endParaRPr lang="en-US" b="1"/>
        </a:p>
      </dgm:t>
    </dgm:pt>
    <dgm:pt modelId="{84407BB2-3AAE-1E4F-9134-BB08613DD83B}">
      <dgm:prSet phldrT="[Text]"/>
      <dgm:spPr/>
      <dgm:t>
        <a:bodyPr/>
        <a:lstStyle/>
        <a:p>
          <a:r>
            <a:rPr lang="en-US" b="1" dirty="0"/>
            <a:t>Resources</a:t>
          </a:r>
        </a:p>
      </dgm:t>
    </dgm:pt>
    <dgm:pt modelId="{1C172C39-A090-BC4A-BC2B-477BC4C7A8B9}" type="parTrans" cxnId="{AA5BE64E-E778-CA44-BBEA-4D83670F912D}">
      <dgm:prSet/>
      <dgm:spPr/>
      <dgm:t>
        <a:bodyPr/>
        <a:lstStyle/>
        <a:p>
          <a:endParaRPr lang="en-US" b="1"/>
        </a:p>
      </dgm:t>
    </dgm:pt>
    <dgm:pt modelId="{70538641-CF0B-354F-9496-F019D66E9B3A}" type="sibTrans" cxnId="{AA5BE64E-E778-CA44-BBEA-4D83670F912D}">
      <dgm:prSet/>
      <dgm:spPr/>
      <dgm:t>
        <a:bodyPr/>
        <a:lstStyle/>
        <a:p>
          <a:endParaRPr lang="en-US" b="1"/>
        </a:p>
      </dgm:t>
    </dgm:pt>
    <dgm:pt modelId="{3FDC3AE7-134E-EC42-B20A-12D346A0A59C}">
      <dgm:prSet phldrT="[Text]"/>
      <dgm:spPr/>
      <dgm:t>
        <a:bodyPr/>
        <a:lstStyle/>
        <a:p>
          <a:r>
            <a:rPr lang="en-US" b="1" dirty="0"/>
            <a:t>NIMBY</a:t>
          </a:r>
        </a:p>
      </dgm:t>
    </dgm:pt>
    <dgm:pt modelId="{1675AB1D-1E31-E145-8A32-75B22BAD8BBB}" type="parTrans" cxnId="{C79711C0-27B2-D445-89D9-D9A04F2FA235}">
      <dgm:prSet/>
      <dgm:spPr/>
      <dgm:t>
        <a:bodyPr/>
        <a:lstStyle/>
        <a:p>
          <a:endParaRPr lang="en-US" b="1"/>
        </a:p>
      </dgm:t>
    </dgm:pt>
    <dgm:pt modelId="{C86D6BDE-FA24-984B-8796-CB6837F11336}" type="sibTrans" cxnId="{C79711C0-27B2-D445-89D9-D9A04F2FA235}">
      <dgm:prSet/>
      <dgm:spPr/>
      <dgm:t>
        <a:bodyPr/>
        <a:lstStyle/>
        <a:p>
          <a:endParaRPr lang="en-US" b="1"/>
        </a:p>
      </dgm:t>
    </dgm:pt>
    <dgm:pt modelId="{72CEA420-A40B-9F4F-A602-05B34154D947}">
      <dgm:prSet phldrT="[Text]"/>
      <dgm:spPr/>
      <dgm:t>
        <a:bodyPr/>
        <a:lstStyle/>
        <a:p>
          <a:pPr rtl="0"/>
          <a:r>
            <a:rPr lang="en-US" b="1" dirty="0"/>
            <a:t>Emotional</a:t>
          </a:r>
        </a:p>
      </dgm:t>
    </dgm:pt>
    <dgm:pt modelId="{2802353C-97ED-384B-9BE1-EE1DA7C4FD99}" type="parTrans" cxnId="{FBAF0FC9-9743-F74E-BD49-F71B2AC5047B}">
      <dgm:prSet/>
      <dgm:spPr/>
      <dgm:t>
        <a:bodyPr/>
        <a:lstStyle/>
        <a:p>
          <a:endParaRPr lang="en-US" b="1"/>
        </a:p>
      </dgm:t>
    </dgm:pt>
    <dgm:pt modelId="{A80BBC5F-F1CE-2F4D-986A-4942E1251D9A}" type="sibTrans" cxnId="{FBAF0FC9-9743-F74E-BD49-F71B2AC5047B}">
      <dgm:prSet/>
      <dgm:spPr/>
      <dgm:t>
        <a:bodyPr/>
        <a:lstStyle/>
        <a:p>
          <a:endParaRPr lang="en-US" b="1"/>
        </a:p>
      </dgm:t>
    </dgm:pt>
    <dgm:pt modelId="{D5E45E43-5D1D-504D-AD5D-E1B227FC01C0}">
      <dgm:prSet phldrT="[Text]"/>
      <dgm:spPr/>
      <dgm:t>
        <a:bodyPr/>
        <a:lstStyle/>
        <a:p>
          <a:pPr rtl="0"/>
          <a:r>
            <a:rPr lang="en-US" b="1" dirty="0"/>
            <a:t>Cognitive</a:t>
          </a:r>
        </a:p>
      </dgm:t>
    </dgm:pt>
    <dgm:pt modelId="{282F555A-1676-7646-8855-ECCDD7EE592A}" type="parTrans" cxnId="{65B58F60-6BD3-A945-B7A9-31C44B13A890}">
      <dgm:prSet/>
      <dgm:spPr/>
      <dgm:t>
        <a:bodyPr/>
        <a:lstStyle/>
        <a:p>
          <a:endParaRPr lang="en-US" b="1"/>
        </a:p>
      </dgm:t>
    </dgm:pt>
    <dgm:pt modelId="{A7ACB5D5-8A02-B540-8EC3-1001C319B22B}" type="sibTrans" cxnId="{65B58F60-6BD3-A945-B7A9-31C44B13A890}">
      <dgm:prSet/>
      <dgm:spPr/>
      <dgm:t>
        <a:bodyPr/>
        <a:lstStyle/>
        <a:p>
          <a:endParaRPr lang="en-US" b="1"/>
        </a:p>
      </dgm:t>
    </dgm:pt>
    <dgm:pt modelId="{8CA3C876-CF9D-EC48-84C6-60ABDD9A7FA8}" type="pres">
      <dgm:prSet presAssocID="{95830BDB-6ACB-B244-9154-53FA691DD7EB}" presName="compositeShape" presStyleCnt="0">
        <dgm:presLayoutVars>
          <dgm:chMax val="9"/>
          <dgm:dir/>
          <dgm:resizeHandles val="exact"/>
        </dgm:presLayoutVars>
      </dgm:prSet>
      <dgm:spPr/>
    </dgm:pt>
    <dgm:pt modelId="{0E85A6B4-C83F-9847-AFF6-5EE6F44E116F}" type="pres">
      <dgm:prSet presAssocID="{95830BDB-6ACB-B244-9154-53FA691DD7EB}" presName="triangle1" presStyleLbl="node1" presStyleIdx="0" presStyleCnt="9">
        <dgm:presLayoutVars>
          <dgm:bulletEnabled val="1"/>
        </dgm:presLayoutVars>
      </dgm:prSet>
      <dgm:spPr/>
    </dgm:pt>
    <dgm:pt modelId="{0FF9A6B1-E091-3A4A-AEEF-522700BB7803}" type="pres">
      <dgm:prSet presAssocID="{95830BDB-6ACB-B244-9154-53FA691DD7EB}" presName="triangle2" presStyleLbl="node1" presStyleIdx="1" presStyleCnt="9">
        <dgm:presLayoutVars>
          <dgm:bulletEnabled val="1"/>
        </dgm:presLayoutVars>
      </dgm:prSet>
      <dgm:spPr/>
    </dgm:pt>
    <dgm:pt modelId="{797C111A-ACEB-8743-B2D0-780DB4F466D2}" type="pres">
      <dgm:prSet presAssocID="{95830BDB-6ACB-B244-9154-53FA691DD7EB}" presName="triangle3" presStyleLbl="node1" presStyleIdx="2" presStyleCnt="9">
        <dgm:presLayoutVars>
          <dgm:bulletEnabled val="1"/>
        </dgm:presLayoutVars>
      </dgm:prSet>
      <dgm:spPr/>
    </dgm:pt>
    <dgm:pt modelId="{07815DAD-B334-C34A-8A1D-B8D0291DDBE1}" type="pres">
      <dgm:prSet presAssocID="{95830BDB-6ACB-B244-9154-53FA691DD7EB}" presName="triangle4" presStyleLbl="node1" presStyleIdx="3" presStyleCnt="9">
        <dgm:presLayoutVars>
          <dgm:bulletEnabled val="1"/>
        </dgm:presLayoutVars>
      </dgm:prSet>
      <dgm:spPr/>
    </dgm:pt>
    <dgm:pt modelId="{F17FA4A1-280C-3640-B026-4986754C4E3E}" type="pres">
      <dgm:prSet presAssocID="{95830BDB-6ACB-B244-9154-53FA691DD7EB}" presName="triangle5" presStyleLbl="node1" presStyleIdx="4" presStyleCnt="9">
        <dgm:presLayoutVars>
          <dgm:bulletEnabled val="1"/>
        </dgm:presLayoutVars>
      </dgm:prSet>
      <dgm:spPr/>
    </dgm:pt>
    <dgm:pt modelId="{061E951A-6231-0742-BE83-A43513E44398}" type="pres">
      <dgm:prSet presAssocID="{95830BDB-6ACB-B244-9154-53FA691DD7EB}" presName="triangle6" presStyleLbl="node1" presStyleIdx="5" presStyleCnt="9">
        <dgm:presLayoutVars>
          <dgm:bulletEnabled val="1"/>
        </dgm:presLayoutVars>
      </dgm:prSet>
      <dgm:spPr/>
    </dgm:pt>
    <dgm:pt modelId="{0CC8DC53-3D31-7D41-BBCF-8419B2793CCD}" type="pres">
      <dgm:prSet presAssocID="{95830BDB-6ACB-B244-9154-53FA691DD7EB}" presName="triangle7" presStyleLbl="node1" presStyleIdx="6" presStyleCnt="9">
        <dgm:presLayoutVars>
          <dgm:bulletEnabled val="1"/>
        </dgm:presLayoutVars>
      </dgm:prSet>
      <dgm:spPr/>
    </dgm:pt>
    <dgm:pt modelId="{3EEE49EB-9B12-3348-9190-CA4314358F70}" type="pres">
      <dgm:prSet presAssocID="{95830BDB-6ACB-B244-9154-53FA691DD7EB}" presName="triangle8" presStyleLbl="node1" presStyleIdx="7" presStyleCnt="9">
        <dgm:presLayoutVars>
          <dgm:bulletEnabled val="1"/>
        </dgm:presLayoutVars>
      </dgm:prSet>
      <dgm:spPr/>
    </dgm:pt>
    <dgm:pt modelId="{B2063FB3-C1A3-8442-AE17-E6585FDF490B}" type="pres">
      <dgm:prSet presAssocID="{95830BDB-6ACB-B244-9154-53FA691DD7EB}" presName="triangle9" presStyleLbl="node1" presStyleIdx="8" presStyleCnt="9">
        <dgm:presLayoutVars>
          <dgm:bulletEnabled val="1"/>
        </dgm:presLayoutVars>
      </dgm:prSet>
      <dgm:spPr/>
    </dgm:pt>
  </dgm:ptLst>
  <dgm:cxnLst>
    <dgm:cxn modelId="{1EFB3217-1055-A44A-8E19-3895FDBA2D95}" srcId="{95830BDB-6ACB-B244-9154-53FA691DD7EB}" destId="{4B58A1E8-26F9-C844-B94B-2664382E1FD3}" srcOrd="0" destOrd="0" parTransId="{ABBAD196-11E9-834F-91DA-122C9FB4D5B6}" sibTransId="{9C98CE56-B2C9-C440-9A32-9B10C7C38671}"/>
    <dgm:cxn modelId="{7FC2E11B-21C9-7F41-9480-1D3E277B9061}" srcId="{95830BDB-6ACB-B244-9154-53FA691DD7EB}" destId="{9E605113-FCFA-C547-9CFD-32D81FD6C0FE}" srcOrd="5" destOrd="0" parTransId="{CA834B91-19AB-6448-A1B4-96EB2D7E95AA}" sibTransId="{83DBB111-F09E-1D42-BA42-A57A3708BF54}"/>
    <dgm:cxn modelId="{49434E4E-D419-CF4E-B24F-255FEA5DE0C1}" type="presOf" srcId="{84407BB2-3AAE-1E4F-9134-BB08613DD83B}" destId="{797C111A-ACEB-8743-B2D0-780DB4F466D2}" srcOrd="0" destOrd="0" presId="urn:microsoft.com/office/officeart/2005/8/layout/pyramid4"/>
    <dgm:cxn modelId="{AA5BE64E-E778-CA44-BBEA-4D83670F912D}" srcId="{95830BDB-6ACB-B244-9154-53FA691DD7EB}" destId="{84407BB2-3AAE-1E4F-9134-BB08613DD83B}" srcOrd="2" destOrd="0" parTransId="{1C172C39-A090-BC4A-BC2B-477BC4C7A8B9}" sibTransId="{70538641-CF0B-354F-9496-F019D66E9B3A}"/>
    <dgm:cxn modelId="{65B58F60-6BD3-A945-B7A9-31C44B13A890}" srcId="{95830BDB-6ACB-B244-9154-53FA691DD7EB}" destId="{D5E45E43-5D1D-504D-AD5D-E1B227FC01C0}" srcOrd="8" destOrd="0" parTransId="{282F555A-1676-7646-8855-ECCDD7EE592A}" sibTransId="{A7ACB5D5-8A02-B540-8EC3-1001C319B22B}"/>
    <dgm:cxn modelId="{C803EB60-78D5-2B47-8BAA-699CA7DD2420}" type="presOf" srcId="{A4868955-D4E8-8F43-AE2C-7E60E619F739}" destId="{07815DAD-B334-C34A-8A1D-B8D0291DDBE1}" srcOrd="0" destOrd="0" presId="urn:microsoft.com/office/officeart/2005/8/layout/pyramid4"/>
    <dgm:cxn modelId="{EB5FC561-9CD0-5D4A-B6A8-01C39D22B790}" type="presOf" srcId="{9E605113-FCFA-C547-9CFD-32D81FD6C0FE}" destId="{061E951A-6231-0742-BE83-A43513E44398}" srcOrd="0" destOrd="0" presId="urn:microsoft.com/office/officeart/2005/8/layout/pyramid4"/>
    <dgm:cxn modelId="{5DCA988C-E249-F04F-857F-D8D7CDFFE7DD}" type="presOf" srcId="{4B58A1E8-26F9-C844-B94B-2664382E1FD3}" destId="{0E85A6B4-C83F-9847-AFF6-5EE6F44E116F}" srcOrd="0" destOrd="0" presId="urn:microsoft.com/office/officeart/2005/8/layout/pyramid4"/>
    <dgm:cxn modelId="{BA005694-FB9C-A54A-BEBB-230CEDB5F1FF}" type="presOf" srcId="{72CEA420-A40B-9F4F-A602-05B34154D947}" destId="{3EEE49EB-9B12-3348-9190-CA4314358F70}" srcOrd="0" destOrd="0" presId="urn:microsoft.com/office/officeart/2005/8/layout/pyramid4"/>
    <dgm:cxn modelId="{F0A106B0-B780-5245-AAA6-3DD2557DEBB9}" type="presOf" srcId="{3FDC3AE7-134E-EC42-B20A-12D346A0A59C}" destId="{0CC8DC53-3D31-7D41-BBCF-8419B2793CCD}" srcOrd="0" destOrd="0" presId="urn:microsoft.com/office/officeart/2005/8/layout/pyramid4"/>
    <dgm:cxn modelId="{7EE0E4B1-541D-AF4A-A3E0-13FFD9D1EEA0}" type="presOf" srcId="{95830BDB-6ACB-B244-9154-53FA691DD7EB}" destId="{8CA3C876-CF9D-EC48-84C6-60ABDD9A7FA8}" srcOrd="0" destOrd="0" presId="urn:microsoft.com/office/officeart/2005/8/layout/pyramid4"/>
    <dgm:cxn modelId="{43B7A4BB-92ED-EE40-9294-96E8175C456E}" srcId="{95830BDB-6ACB-B244-9154-53FA691DD7EB}" destId="{A4868955-D4E8-8F43-AE2C-7E60E619F739}" srcOrd="3" destOrd="0" parTransId="{89B23D3B-A683-8544-8684-993CD58555F1}" sibTransId="{E015101E-BBF6-2745-8BBA-A1469B3B5EB3}"/>
    <dgm:cxn modelId="{DC945DBF-D2C7-0247-8937-4EF02897F8F7}" type="presOf" srcId="{D5E45E43-5D1D-504D-AD5D-E1B227FC01C0}" destId="{B2063FB3-C1A3-8442-AE17-E6585FDF490B}" srcOrd="0" destOrd="0" presId="urn:microsoft.com/office/officeart/2005/8/layout/pyramid4"/>
    <dgm:cxn modelId="{C79711C0-27B2-D445-89D9-D9A04F2FA235}" srcId="{95830BDB-6ACB-B244-9154-53FA691DD7EB}" destId="{3FDC3AE7-134E-EC42-B20A-12D346A0A59C}" srcOrd="6" destOrd="0" parTransId="{1675AB1D-1E31-E145-8A32-75B22BAD8BBB}" sibTransId="{C86D6BDE-FA24-984B-8796-CB6837F11336}"/>
    <dgm:cxn modelId="{FBAF0FC9-9743-F74E-BD49-F71B2AC5047B}" srcId="{95830BDB-6ACB-B244-9154-53FA691DD7EB}" destId="{72CEA420-A40B-9F4F-A602-05B34154D947}" srcOrd="7" destOrd="0" parTransId="{2802353C-97ED-384B-9BE1-EE1DA7C4FD99}" sibTransId="{A80BBC5F-F1CE-2F4D-986A-4942E1251D9A}"/>
    <dgm:cxn modelId="{AAE06DCE-BF21-F843-B69C-AFE7C23DCDFA}" type="presOf" srcId="{9AA907FB-72B3-AD4A-A65F-CD96BDA5D4B2}" destId="{0FF9A6B1-E091-3A4A-AEEF-522700BB7803}" srcOrd="0" destOrd="0" presId="urn:microsoft.com/office/officeart/2005/8/layout/pyramid4"/>
    <dgm:cxn modelId="{5DA0F0E0-7269-D544-B67F-51560AD009B6}" srcId="{95830BDB-6ACB-B244-9154-53FA691DD7EB}" destId="{6100D55E-F039-7D4B-8E10-903F574018D7}" srcOrd="4" destOrd="0" parTransId="{CADD6819-88B1-9E4A-9D40-B590E58DF0F3}" sibTransId="{199AD7F2-ED35-5D41-AD58-9473E79279ED}"/>
    <dgm:cxn modelId="{C50198F3-384C-B94B-8738-115D719AA01D}" type="presOf" srcId="{6100D55E-F039-7D4B-8E10-903F574018D7}" destId="{F17FA4A1-280C-3640-B026-4986754C4E3E}" srcOrd="0" destOrd="0" presId="urn:microsoft.com/office/officeart/2005/8/layout/pyramid4"/>
    <dgm:cxn modelId="{EA4499FC-9B98-A54E-AD34-59838ED69A7B}" srcId="{95830BDB-6ACB-B244-9154-53FA691DD7EB}" destId="{9AA907FB-72B3-AD4A-A65F-CD96BDA5D4B2}" srcOrd="1" destOrd="0" parTransId="{6725CA0B-F73F-B34E-929A-6E8B237448F8}" sibTransId="{8123E591-FED5-8343-BD38-90D10EA9856F}"/>
    <dgm:cxn modelId="{3369A91D-29F3-FC48-A0DC-574FF8295D49}" type="presParOf" srcId="{8CA3C876-CF9D-EC48-84C6-60ABDD9A7FA8}" destId="{0E85A6B4-C83F-9847-AFF6-5EE6F44E116F}" srcOrd="0" destOrd="0" presId="urn:microsoft.com/office/officeart/2005/8/layout/pyramid4"/>
    <dgm:cxn modelId="{D30EBA62-6D54-494A-AEF1-FDBD60C792CD}" type="presParOf" srcId="{8CA3C876-CF9D-EC48-84C6-60ABDD9A7FA8}" destId="{0FF9A6B1-E091-3A4A-AEEF-522700BB7803}" srcOrd="1" destOrd="0" presId="urn:microsoft.com/office/officeart/2005/8/layout/pyramid4"/>
    <dgm:cxn modelId="{04C5D454-F6D6-E242-A5E1-94CA1F7C44F9}" type="presParOf" srcId="{8CA3C876-CF9D-EC48-84C6-60ABDD9A7FA8}" destId="{797C111A-ACEB-8743-B2D0-780DB4F466D2}" srcOrd="2" destOrd="0" presId="urn:microsoft.com/office/officeart/2005/8/layout/pyramid4"/>
    <dgm:cxn modelId="{AAAE72A0-FA44-3E4D-8C7A-14B2A259629C}" type="presParOf" srcId="{8CA3C876-CF9D-EC48-84C6-60ABDD9A7FA8}" destId="{07815DAD-B334-C34A-8A1D-B8D0291DDBE1}" srcOrd="3" destOrd="0" presId="urn:microsoft.com/office/officeart/2005/8/layout/pyramid4"/>
    <dgm:cxn modelId="{67B25EBE-1729-8646-9610-4EA7026049AF}" type="presParOf" srcId="{8CA3C876-CF9D-EC48-84C6-60ABDD9A7FA8}" destId="{F17FA4A1-280C-3640-B026-4986754C4E3E}" srcOrd="4" destOrd="0" presId="urn:microsoft.com/office/officeart/2005/8/layout/pyramid4"/>
    <dgm:cxn modelId="{2EBC90B3-00A1-A84A-8914-CFA61CAE3248}" type="presParOf" srcId="{8CA3C876-CF9D-EC48-84C6-60ABDD9A7FA8}" destId="{061E951A-6231-0742-BE83-A43513E44398}" srcOrd="5" destOrd="0" presId="urn:microsoft.com/office/officeart/2005/8/layout/pyramid4"/>
    <dgm:cxn modelId="{A0034208-8E6E-564A-923B-22BBB4999E0E}" type="presParOf" srcId="{8CA3C876-CF9D-EC48-84C6-60ABDD9A7FA8}" destId="{0CC8DC53-3D31-7D41-BBCF-8419B2793CCD}" srcOrd="6" destOrd="0" presId="urn:microsoft.com/office/officeart/2005/8/layout/pyramid4"/>
    <dgm:cxn modelId="{077665AE-7509-9E40-8E7A-1B3B599FADEE}" type="presParOf" srcId="{8CA3C876-CF9D-EC48-84C6-60ABDD9A7FA8}" destId="{3EEE49EB-9B12-3348-9190-CA4314358F70}" srcOrd="7" destOrd="0" presId="urn:microsoft.com/office/officeart/2005/8/layout/pyramid4"/>
    <dgm:cxn modelId="{231A59CD-FE4F-E34D-900E-B8A90D08873C}" type="presParOf" srcId="{8CA3C876-CF9D-EC48-84C6-60ABDD9A7FA8}" destId="{B2063FB3-C1A3-8442-AE17-E6585FDF490B}" srcOrd="8"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7BBEB6-83C4-7546-BB55-A892ED4C055D}" type="doc">
      <dgm:prSet loTypeId="urn:microsoft.com/office/officeart/2005/8/layout/venn1" loCatId="" qsTypeId="urn:microsoft.com/office/officeart/2005/8/quickstyle/3d4" qsCatId="3D" csTypeId="urn:microsoft.com/office/officeart/2005/8/colors/colorful4" csCatId="colorful" phldr="1"/>
      <dgm:spPr/>
    </dgm:pt>
    <dgm:pt modelId="{FA36FDAB-A2D0-CA45-8DBA-FB9B19D34D7D}">
      <dgm:prSet phldrT="[Text]"/>
      <dgm:spPr/>
      <dgm:t>
        <a:bodyPr/>
        <a:lstStyle/>
        <a:p>
          <a:r>
            <a:rPr lang="en-US" b="1" dirty="0"/>
            <a:t>How do we change workplace culture?</a:t>
          </a:r>
        </a:p>
      </dgm:t>
    </dgm:pt>
    <dgm:pt modelId="{735B205C-BAF4-2340-8F27-90A80DCEB636}" type="parTrans" cxnId="{29FBF9A1-E269-4E4D-8956-C34B90BF29E2}">
      <dgm:prSet/>
      <dgm:spPr/>
      <dgm:t>
        <a:bodyPr/>
        <a:lstStyle/>
        <a:p>
          <a:endParaRPr lang="en-US" b="1"/>
        </a:p>
      </dgm:t>
    </dgm:pt>
    <dgm:pt modelId="{C55F21C3-D88F-644A-86F8-FE5800B6E91C}" type="sibTrans" cxnId="{29FBF9A1-E269-4E4D-8956-C34B90BF29E2}">
      <dgm:prSet/>
      <dgm:spPr/>
      <dgm:t>
        <a:bodyPr/>
        <a:lstStyle/>
        <a:p>
          <a:endParaRPr lang="en-US" b="1"/>
        </a:p>
      </dgm:t>
    </dgm:pt>
    <dgm:pt modelId="{F159F2F3-5735-4A44-8029-83DBE27263F3}">
      <dgm:prSet phldrT="[Text]"/>
      <dgm:spPr/>
      <dgm:t>
        <a:bodyPr/>
        <a:lstStyle/>
        <a:p>
          <a:r>
            <a:rPr lang="en-US" b="1" dirty="0"/>
            <a:t>How do we create culture if none exists?</a:t>
          </a:r>
        </a:p>
      </dgm:t>
    </dgm:pt>
    <dgm:pt modelId="{F887F8D9-E902-D74C-BD4A-E62F9E7F9312}" type="parTrans" cxnId="{5E744A69-904B-C444-9503-3266BAD13ED7}">
      <dgm:prSet/>
      <dgm:spPr/>
      <dgm:t>
        <a:bodyPr/>
        <a:lstStyle/>
        <a:p>
          <a:endParaRPr lang="en-US" b="1"/>
        </a:p>
      </dgm:t>
    </dgm:pt>
    <dgm:pt modelId="{2BB013BF-B3F0-B044-A25A-08D600FBD3A4}" type="sibTrans" cxnId="{5E744A69-904B-C444-9503-3266BAD13ED7}">
      <dgm:prSet/>
      <dgm:spPr/>
      <dgm:t>
        <a:bodyPr/>
        <a:lstStyle/>
        <a:p>
          <a:endParaRPr lang="en-US" b="1"/>
        </a:p>
      </dgm:t>
    </dgm:pt>
    <dgm:pt modelId="{B6712F37-5AE3-EA45-9D6F-4C84A6B567F4}" type="pres">
      <dgm:prSet presAssocID="{077BBEB6-83C4-7546-BB55-A892ED4C055D}" presName="compositeShape" presStyleCnt="0">
        <dgm:presLayoutVars>
          <dgm:chMax val="7"/>
          <dgm:dir/>
          <dgm:resizeHandles val="exact"/>
        </dgm:presLayoutVars>
      </dgm:prSet>
      <dgm:spPr/>
    </dgm:pt>
    <dgm:pt modelId="{FB803DE7-A81C-C644-841D-7458F4023520}" type="pres">
      <dgm:prSet presAssocID="{FA36FDAB-A2D0-CA45-8DBA-FB9B19D34D7D}" presName="circ1" presStyleLbl="vennNode1" presStyleIdx="0" presStyleCnt="2"/>
      <dgm:spPr/>
    </dgm:pt>
    <dgm:pt modelId="{CC516006-DB5D-AB4E-BF35-AD9DF7A3A84E}" type="pres">
      <dgm:prSet presAssocID="{FA36FDAB-A2D0-CA45-8DBA-FB9B19D34D7D}" presName="circ1Tx" presStyleLbl="revTx" presStyleIdx="0" presStyleCnt="0">
        <dgm:presLayoutVars>
          <dgm:chMax val="0"/>
          <dgm:chPref val="0"/>
          <dgm:bulletEnabled val="1"/>
        </dgm:presLayoutVars>
      </dgm:prSet>
      <dgm:spPr/>
    </dgm:pt>
    <dgm:pt modelId="{7879B4A4-620D-1547-8FB8-26C1FEC5E99B}" type="pres">
      <dgm:prSet presAssocID="{F159F2F3-5735-4A44-8029-83DBE27263F3}" presName="circ2" presStyleLbl="vennNode1" presStyleIdx="1" presStyleCnt="2"/>
      <dgm:spPr/>
    </dgm:pt>
    <dgm:pt modelId="{682C20D7-FF01-F34E-9ECF-4647BB993BD5}" type="pres">
      <dgm:prSet presAssocID="{F159F2F3-5735-4A44-8029-83DBE27263F3}" presName="circ2Tx" presStyleLbl="revTx" presStyleIdx="0" presStyleCnt="0">
        <dgm:presLayoutVars>
          <dgm:chMax val="0"/>
          <dgm:chPref val="0"/>
          <dgm:bulletEnabled val="1"/>
        </dgm:presLayoutVars>
      </dgm:prSet>
      <dgm:spPr/>
    </dgm:pt>
  </dgm:ptLst>
  <dgm:cxnLst>
    <dgm:cxn modelId="{9BFB4802-F03F-8E46-BC42-5A6A73FCF94D}" type="presOf" srcId="{F159F2F3-5735-4A44-8029-83DBE27263F3}" destId="{682C20D7-FF01-F34E-9ECF-4647BB993BD5}" srcOrd="1" destOrd="0" presId="urn:microsoft.com/office/officeart/2005/8/layout/venn1"/>
    <dgm:cxn modelId="{04F1904A-7ABB-1C46-9D06-89AD06F43032}" type="presOf" srcId="{FA36FDAB-A2D0-CA45-8DBA-FB9B19D34D7D}" destId="{FB803DE7-A81C-C644-841D-7458F4023520}" srcOrd="0" destOrd="0" presId="urn:microsoft.com/office/officeart/2005/8/layout/venn1"/>
    <dgm:cxn modelId="{5E744A69-904B-C444-9503-3266BAD13ED7}" srcId="{077BBEB6-83C4-7546-BB55-A892ED4C055D}" destId="{F159F2F3-5735-4A44-8029-83DBE27263F3}" srcOrd="1" destOrd="0" parTransId="{F887F8D9-E902-D74C-BD4A-E62F9E7F9312}" sibTransId="{2BB013BF-B3F0-B044-A25A-08D600FBD3A4}"/>
    <dgm:cxn modelId="{29FBF9A1-E269-4E4D-8956-C34B90BF29E2}" srcId="{077BBEB6-83C4-7546-BB55-A892ED4C055D}" destId="{FA36FDAB-A2D0-CA45-8DBA-FB9B19D34D7D}" srcOrd="0" destOrd="0" parTransId="{735B205C-BAF4-2340-8F27-90A80DCEB636}" sibTransId="{C55F21C3-D88F-644A-86F8-FE5800B6E91C}"/>
    <dgm:cxn modelId="{9F81F6AF-F873-8144-B63F-1D5420B5FA79}" type="presOf" srcId="{077BBEB6-83C4-7546-BB55-A892ED4C055D}" destId="{B6712F37-5AE3-EA45-9D6F-4C84A6B567F4}" srcOrd="0" destOrd="0" presId="urn:microsoft.com/office/officeart/2005/8/layout/venn1"/>
    <dgm:cxn modelId="{EDE67ACD-8BD4-3C46-8C11-32AC7C34FAFA}" type="presOf" srcId="{FA36FDAB-A2D0-CA45-8DBA-FB9B19D34D7D}" destId="{CC516006-DB5D-AB4E-BF35-AD9DF7A3A84E}" srcOrd="1" destOrd="0" presId="urn:microsoft.com/office/officeart/2005/8/layout/venn1"/>
    <dgm:cxn modelId="{B74A1EF7-52F6-3C44-BB02-E6959C0EBB53}" type="presOf" srcId="{F159F2F3-5735-4A44-8029-83DBE27263F3}" destId="{7879B4A4-620D-1547-8FB8-26C1FEC5E99B}" srcOrd="0" destOrd="0" presId="urn:microsoft.com/office/officeart/2005/8/layout/venn1"/>
    <dgm:cxn modelId="{904187B2-8FF2-7C4C-B160-7D15047256B3}" type="presParOf" srcId="{B6712F37-5AE3-EA45-9D6F-4C84A6B567F4}" destId="{FB803DE7-A81C-C644-841D-7458F4023520}" srcOrd="0" destOrd="0" presId="urn:microsoft.com/office/officeart/2005/8/layout/venn1"/>
    <dgm:cxn modelId="{10B86277-BAC6-8647-9DC1-1B0A5D2D1932}" type="presParOf" srcId="{B6712F37-5AE3-EA45-9D6F-4C84A6B567F4}" destId="{CC516006-DB5D-AB4E-BF35-AD9DF7A3A84E}" srcOrd="1" destOrd="0" presId="urn:microsoft.com/office/officeart/2005/8/layout/venn1"/>
    <dgm:cxn modelId="{CDE739A6-6FB4-AB43-9700-137245032CE6}" type="presParOf" srcId="{B6712F37-5AE3-EA45-9D6F-4C84A6B567F4}" destId="{7879B4A4-620D-1547-8FB8-26C1FEC5E99B}" srcOrd="2" destOrd="0" presId="urn:microsoft.com/office/officeart/2005/8/layout/venn1"/>
    <dgm:cxn modelId="{503FE66E-2DFD-8745-B59B-DF747CF57626}" type="presParOf" srcId="{B6712F37-5AE3-EA45-9D6F-4C84A6B567F4}" destId="{682C20D7-FF01-F34E-9ECF-4647BB993BD5}"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9E721D-5382-504A-A8C0-84241E17F9E9}" type="doc">
      <dgm:prSet loTypeId="urn:microsoft.com/office/officeart/2005/8/layout/equation1" loCatId="" qsTypeId="urn:microsoft.com/office/officeart/2005/8/quickstyle/3d3" qsCatId="3D" csTypeId="urn:microsoft.com/office/officeart/2005/8/colors/colorful4" csCatId="colorful" phldr="1"/>
      <dgm:spPr/>
      <dgm:t>
        <a:bodyPr/>
        <a:lstStyle/>
        <a:p>
          <a:endParaRPr lang="en-US"/>
        </a:p>
      </dgm:t>
    </dgm:pt>
    <dgm:pt modelId="{BBA33413-42B7-5146-9FE1-03A3A896E524}">
      <dgm:prSet phldrT="[Text]"/>
      <dgm:spPr/>
      <dgm:t>
        <a:bodyPr/>
        <a:lstStyle/>
        <a:p>
          <a:pPr rtl="0"/>
          <a:r>
            <a:rPr lang="en-US" dirty="0"/>
            <a:t>Commitment</a:t>
          </a:r>
        </a:p>
      </dgm:t>
    </dgm:pt>
    <dgm:pt modelId="{42B994FA-AFEB-9143-9EC3-26E839AE04F3}" type="parTrans" cxnId="{40177EAD-7680-E046-8CEC-CFF2430821ED}">
      <dgm:prSet/>
      <dgm:spPr/>
      <dgm:t>
        <a:bodyPr/>
        <a:lstStyle/>
        <a:p>
          <a:endParaRPr lang="en-US"/>
        </a:p>
      </dgm:t>
    </dgm:pt>
    <dgm:pt modelId="{ECA70BC4-A2B2-8A44-B738-C4BBDC4C02E4}" type="sibTrans" cxnId="{40177EAD-7680-E046-8CEC-CFF2430821ED}">
      <dgm:prSet/>
      <dgm:spPr/>
      <dgm:t>
        <a:bodyPr/>
        <a:lstStyle/>
        <a:p>
          <a:endParaRPr lang="en-US"/>
        </a:p>
      </dgm:t>
    </dgm:pt>
    <dgm:pt modelId="{3AEB8DAD-2478-9243-8C9A-76E103377C29}">
      <dgm:prSet phldrT="[Text]"/>
      <dgm:spPr/>
      <dgm:t>
        <a:bodyPr/>
        <a:lstStyle/>
        <a:p>
          <a:pPr rtl="0"/>
          <a:r>
            <a:rPr lang="en-US" dirty="0"/>
            <a:t>Learning</a:t>
          </a:r>
        </a:p>
      </dgm:t>
    </dgm:pt>
    <dgm:pt modelId="{06F1860E-8214-1743-92E2-0701216389D4}" type="parTrans" cxnId="{1173E74A-F7EF-FD43-82B1-94331192ED7F}">
      <dgm:prSet/>
      <dgm:spPr/>
      <dgm:t>
        <a:bodyPr/>
        <a:lstStyle/>
        <a:p>
          <a:endParaRPr lang="en-US"/>
        </a:p>
      </dgm:t>
    </dgm:pt>
    <dgm:pt modelId="{F1DA23A2-4295-A44A-8496-97C6424D8C9E}" type="sibTrans" cxnId="{1173E74A-F7EF-FD43-82B1-94331192ED7F}">
      <dgm:prSet/>
      <dgm:spPr/>
      <dgm:t>
        <a:bodyPr/>
        <a:lstStyle/>
        <a:p>
          <a:endParaRPr lang="en-US"/>
        </a:p>
      </dgm:t>
    </dgm:pt>
    <dgm:pt modelId="{CEE9AE49-8AF7-B440-8171-A4719CBCFE7B}">
      <dgm:prSet phldrT="[Text]"/>
      <dgm:spPr/>
      <dgm:t>
        <a:bodyPr/>
        <a:lstStyle/>
        <a:p>
          <a:r>
            <a:rPr lang="en-US" dirty="0"/>
            <a:t>Systems</a:t>
          </a:r>
        </a:p>
      </dgm:t>
    </dgm:pt>
    <dgm:pt modelId="{41775355-B0DC-2441-B10A-144206B20E94}" type="parTrans" cxnId="{7880921C-11CD-A041-9770-66DEA8DD1983}">
      <dgm:prSet/>
      <dgm:spPr/>
      <dgm:t>
        <a:bodyPr/>
        <a:lstStyle/>
        <a:p>
          <a:endParaRPr lang="en-US"/>
        </a:p>
      </dgm:t>
    </dgm:pt>
    <dgm:pt modelId="{12333832-4C32-5E4D-8C9F-232712211409}" type="sibTrans" cxnId="{7880921C-11CD-A041-9770-66DEA8DD1983}">
      <dgm:prSet/>
      <dgm:spPr/>
      <dgm:t>
        <a:bodyPr/>
        <a:lstStyle/>
        <a:p>
          <a:endParaRPr lang="en-US"/>
        </a:p>
      </dgm:t>
    </dgm:pt>
    <dgm:pt modelId="{7CE1E0CF-7430-5843-ABF9-E0AE5B83C1BD}">
      <dgm:prSet phldrT="[Text]"/>
      <dgm:spPr/>
      <dgm:t>
        <a:bodyPr/>
        <a:lstStyle/>
        <a:p>
          <a:pPr rtl="0"/>
          <a:r>
            <a:rPr lang="en-US" dirty="0"/>
            <a:t>Culture Change</a:t>
          </a:r>
        </a:p>
      </dgm:t>
    </dgm:pt>
    <dgm:pt modelId="{0EB3779D-27DD-474B-9632-BFEDAA847138}" type="parTrans" cxnId="{FC121445-ACFC-9C42-BA11-382620991F37}">
      <dgm:prSet/>
      <dgm:spPr/>
      <dgm:t>
        <a:bodyPr/>
        <a:lstStyle/>
        <a:p>
          <a:endParaRPr lang="en-US"/>
        </a:p>
      </dgm:t>
    </dgm:pt>
    <dgm:pt modelId="{C75816E3-8D26-7C4E-8BFD-7D67B94E3A35}" type="sibTrans" cxnId="{FC121445-ACFC-9C42-BA11-382620991F37}">
      <dgm:prSet/>
      <dgm:spPr/>
      <dgm:t>
        <a:bodyPr/>
        <a:lstStyle/>
        <a:p>
          <a:endParaRPr lang="en-US"/>
        </a:p>
      </dgm:t>
    </dgm:pt>
    <dgm:pt modelId="{1BC73A33-F3F8-4649-AF8E-6F8797E93C96}" type="pres">
      <dgm:prSet presAssocID="{1E9E721D-5382-504A-A8C0-84241E17F9E9}" presName="linearFlow" presStyleCnt="0">
        <dgm:presLayoutVars>
          <dgm:dir/>
          <dgm:resizeHandles val="exact"/>
        </dgm:presLayoutVars>
      </dgm:prSet>
      <dgm:spPr/>
    </dgm:pt>
    <dgm:pt modelId="{85D5DFE7-C8ED-D244-ABC7-9059646CFB14}" type="pres">
      <dgm:prSet presAssocID="{BBA33413-42B7-5146-9FE1-03A3A896E524}" presName="node" presStyleLbl="node1" presStyleIdx="0" presStyleCnt="4">
        <dgm:presLayoutVars>
          <dgm:bulletEnabled val="1"/>
        </dgm:presLayoutVars>
      </dgm:prSet>
      <dgm:spPr/>
    </dgm:pt>
    <dgm:pt modelId="{FB82D09C-AB1D-A245-B28D-B0CB52356E7C}" type="pres">
      <dgm:prSet presAssocID="{ECA70BC4-A2B2-8A44-B738-C4BBDC4C02E4}" presName="spacerL" presStyleCnt="0"/>
      <dgm:spPr/>
    </dgm:pt>
    <dgm:pt modelId="{F591D312-7DD9-464F-A6F7-718FCB7BF718}" type="pres">
      <dgm:prSet presAssocID="{ECA70BC4-A2B2-8A44-B738-C4BBDC4C02E4}" presName="sibTrans" presStyleLbl="sibTrans2D1" presStyleIdx="0" presStyleCnt="3"/>
      <dgm:spPr/>
    </dgm:pt>
    <dgm:pt modelId="{F382A34C-B420-6B41-8193-E8AF3366B8F9}" type="pres">
      <dgm:prSet presAssocID="{ECA70BC4-A2B2-8A44-B738-C4BBDC4C02E4}" presName="spacerR" presStyleCnt="0"/>
      <dgm:spPr/>
    </dgm:pt>
    <dgm:pt modelId="{27151669-DB82-9C4E-8125-8E1353630776}" type="pres">
      <dgm:prSet presAssocID="{3AEB8DAD-2478-9243-8C9A-76E103377C29}" presName="node" presStyleLbl="node1" presStyleIdx="1" presStyleCnt="4">
        <dgm:presLayoutVars>
          <dgm:bulletEnabled val="1"/>
        </dgm:presLayoutVars>
      </dgm:prSet>
      <dgm:spPr/>
    </dgm:pt>
    <dgm:pt modelId="{0AD17095-762C-384B-AD50-70949C866A86}" type="pres">
      <dgm:prSet presAssocID="{F1DA23A2-4295-A44A-8496-97C6424D8C9E}" presName="spacerL" presStyleCnt="0"/>
      <dgm:spPr/>
    </dgm:pt>
    <dgm:pt modelId="{16F34330-53C6-E241-9765-CB1D21CB4D60}" type="pres">
      <dgm:prSet presAssocID="{F1DA23A2-4295-A44A-8496-97C6424D8C9E}" presName="sibTrans" presStyleLbl="sibTrans2D1" presStyleIdx="1" presStyleCnt="3"/>
      <dgm:spPr/>
    </dgm:pt>
    <dgm:pt modelId="{C6195162-D935-534A-9C00-94F94B9EF4B0}" type="pres">
      <dgm:prSet presAssocID="{F1DA23A2-4295-A44A-8496-97C6424D8C9E}" presName="spacerR" presStyleCnt="0"/>
      <dgm:spPr/>
    </dgm:pt>
    <dgm:pt modelId="{681C7E3A-A5D9-A74B-AC87-F256B64D6073}" type="pres">
      <dgm:prSet presAssocID="{CEE9AE49-8AF7-B440-8171-A4719CBCFE7B}" presName="node" presStyleLbl="node1" presStyleIdx="2" presStyleCnt="4">
        <dgm:presLayoutVars>
          <dgm:bulletEnabled val="1"/>
        </dgm:presLayoutVars>
      </dgm:prSet>
      <dgm:spPr/>
    </dgm:pt>
    <dgm:pt modelId="{FEED27F6-A65A-4A43-9818-922349CBEB36}" type="pres">
      <dgm:prSet presAssocID="{12333832-4C32-5E4D-8C9F-232712211409}" presName="spacerL" presStyleCnt="0"/>
      <dgm:spPr/>
    </dgm:pt>
    <dgm:pt modelId="{B5DD0BC0-9361-684F-BC4D-89CD1EAF35A6}" type="pres">
      <dgm:prSet presAssocID="{12333832-4C32-5E4D-8C9F-232712211409}" presName="sibTrans" presStyleLbl="sibTrans2D1" presStyleIdx="2" presStyleCnt="3"/>
      <dgm:spPr/>
    </dgm:pt>
    <dgm:pt modelId="{1A4793FC-B039-3A4B-A2B3-35A440D3B74B}" type="pres">
      <dgm:prSet presAssocID="{12333832-4C32-5E4D-8C9F-232712211409}" presName="spacerR" presStyleCnt="0"/>
      <dgm:spPr/>
    </dgm:pt>
    <dgm:pt modelId="{6CB00CEC-FCED-5A4E-802E-ACC144C7501F}" type="pres">
      <dgm:prSet presAssocID="{7CE1E0CF-7430-5843-ABF9-E0AE5B83C1BD}" presName="node" presStyleLbl="node1" presStyleIdx="3" presStyleCnt="4">
        <dgm:presLayoutVars>
          <dgm:bulletEnabled val="1"/>
        </dgm:presLayoutVars>
      </dgm:prSet>
      <dgm:spPr/>
    </dgm:pt>
  </dgm:ptLst>
  <dgm:cxnLst>
    <dgm:cxn modelId="{7880921C-11CD-A041-9770-66DEA8DD1983}" srcId="{1E9E721D-5382-504A-A8C0-84241E17F9E9}" destId="{CEE9AE49-8AF7-B440-8171-A4719CBCFE7B}" srcOrd="2" destOrd="0" parTransId="{41775355-B0DC-2441-B10A-144206B20E94}" sibTransId="{12333832-4C32-5E4D-8C9F-232712211409}"/>
    <dgm:cxn modelId="{374DCC1E-6C3D-5845-B82F-DB45F81B1451}" type="presOf" srcId="{7CE1E0CF-7430-5843-ABF9-E0AE5B83C1BD}" destId="{6CB00CEC-FCED-5A4E-802E-ACC144C7501F}" srcOrd="0" destOrd="0" presId="urn:microsoft.com/office/officeart/2005/8/layout/equation1"/>
    <dgm:cxn modelId="{3BA6E22A-585D-C849-9DDB-FE720C615790}" type="presOf" srcId="{ECA70BC4-A2B2-8A44-B738-C4BBDC4C02E4}" destId="{F591D312-7DD9-464F-A6F7-718FCB7BF718}" srcOrd="0" destOrd="0" presId="urn:microsoft.com/office/officeart/2005/8/layout/equation1"/>
    <dgm:cxn modelId="{FC121445-ACFC-9C42-BA11-382620991F37}" srcId="{1E9E721D-5382-504A-A8C0-84241E17F9E9}" destId="{7CE1E0CF-7430-5843-ABF9-E0AE5B83C1BD}" srcOrd="3" destOrd="0" parTransId="{0EB3779D-27DD-474B-9632-BFEDAA847138}" sibTransId="{C75816E3-8D26-7C4E-8BFD-7D67B94E3A35}"/>
    <dgm:cxn modelId="{1173E74A-F7EF-FD43-82B1-94331192ED7F}" srcId="{1E9E721D-5382-504A-A8C0-84241E17F9E9}" destId="{3AEB8DAD-2478-9243-8C9A-76E103377C29}" srcOrd="1" destOrd="0" parTransId="{06F1860E-8214-1743-92E2-0701216389D4}" sibTransId="{F1DA23A2-4295-A44A-8496-97C6424D8C9E}"/>
    <dgm:cxn modelId="{4A162560-72F1-0F47-BB09-CDD446CC486E}" type="presOf" srcId="{12333832-4C32-5E4D-8C9F-232712211409}" destId="{B5DD0BC0-9361-684F-BC4D-89CD1EAF35A6}" srcOrd="0" destOrd="0" presId="urn:microsoft.com/office/officeart/2005/8/layout/equation1"/>
    <dgm:cxn modelId="{E3F04F63-1841-7B4E-B780-1F00224EEAEA}" type="presOf" srcId="{CEE9AE49-8AF7-B440-8171-A4719CBCFE7B}" destId="{681C7E3A-A5D9-A74B-AC87-F256B64D6073}" srcOrd="0" destOrd="0" presId="urn:microsoft.com/office/officeart/2005/8/layout/equation1"/>
    <dgm:cxn modelId="{ECCCFF6E-FBD3-8944-A8D6-52D11DB8DEC1}" type="presOf" srcId="{3AEB8DAD-2478-9243-8C9A-76E103377C29}" destId="{27151669-DB82-9C4E-8125-8E1353630776}" srcOrd="0" destOrd="0" presId="urn:microsoft.com/office/officeart/2005/8/layout/equation1"/>
    <dgm:cxn modelId="{40177EAD-7680-E046-8CEC-CFF2430821ED}" srcId="{1E9E721D-5382-504A-A8C0-84241E17F9E9}" destId="{BBA33413-42B7-5146-9FE1-03A3A896E524}" srcOrd="0" destOrd="0" parTransId="{42B994FA-AFEB-9143-9EC3-26E839AE04F3}" sibTransId="{ECA70BC4-A2B2-8A44-B738-C4BBDC4C02E4}"/>
    <dgm:cxn modelId="{D80267C2-5706-234C-B413-F9B59695BE32}" type="presOf" srcId="{F1DA23A2-4295-A44A-8496-97C6424D8C9E}" destId="{16F34330-53C6-E241-9765-CB1D21CB4D60}" srcOrd="0" destOrd="0" presId="urn:microsoft.com/office/officeart/2005/8/layout/equation1"/>
    <dgm:cxn modelId="{529202EB-3370-7240-B0EB-CEB25600F0CE}" type="presOf" srcId="{1E9E721D-5382-504A-A8C0-84241E17F9E9}" destId="{1BC73A33-F3F8-4649-AF8E-6F8797E93C96}" srcOrd="0" destOrd="0" presId="urn:microsoft.com/office/officeart/2005/8/layout/equation1"/>
    <dgm:cxn modelId="{936D98FB-0033-FF46-AA8D-F0CB5E244C8F}" type="presOf" srcId="{BBA33413-42B7-5146-9FE1-03A3A896E524}" destId="{85D5DFE7-C8ED-D244-ABC7-9059646CFB14}" srcOrd="0" destOrd="0" presId="urn:microsoft.com/office/officeart/2005/8/layout/equation1"/>
    <dgm:cxn modelId="{E946DB7F-35EA-0542-A1A7-6560353B4DDF}" type="presParOf" srcId="{1BC73A33-F3F8-4649-AF8E-6F8797E93C96}" destId="{85D5DFE7-C8ED-D244-ABC7-9059646CFB14}" srcOrd="0" destOrd="0" presId="urn:microsoft.com/office/officeart/2005/8/layout/equation1"/>
    <dgm:cxn modelId="{43790601-4296-0949-8ED0-CD57411CAABC}" type="presParOf" srcId="{1BC73A33-F3F8-4649-AF8E-6F8797E93C96}" destId="{FB82D09C-AB1D-A245-B28D-B0CB52356E7C}" srcOrd="1" destOrd="0" presId="urn:microsoft.com/office/officeart/2005/8/layout/equation1"/>
    <dgm:cxn modelId="{DCF43E5B-4CE3-1947-8FA4-6494B0BB3795}" type="presParOf" srcId="{1BC73A33-F3F8-4649-AF8E-6F8797E93C96}" destId="{F591D312-7DD9-464F-A6F7-718FCB7BF718}" srcOrd="2" destOrd="0" presId="urn:microsoft.com/office/officeart/2005/8/layout/equation1"/>
    <dgm:cxn modelId="{DC6A2CF1-CD39-0C4A-9DF4-D945A9FDDAD1}" type="presParOf" srcId="{1BC73A33-F3F8-4649-AF8E-6F8797E93C96}" destId="{F382A34C-B420-6B41-8193-E8AF3366B8F9}" srcOrd="3" destOrd="0" presId="urn:microsoft.com/office/officeart/2005/8/layout/equation1"/>
    <dgm:cxn modelId="{34EAB3D0-7684-3C42-9A28-A635F22391FB}" type="presParOf" srcId="{1BC73A33-F3F8-4649-AF8E-6F8797E93C96}" destId="{27151669-DB82-9C4E-8125-8E1353630776}" srcOrd="4" destOrd="0" presId="urn:microsoft.com/office/officeart/2005/8/layout/equation1"/>
    <dgm:cxn modelId="{ACA4DB57-A6B8-5449-9404-13A0A4EA97CF}" type="presParOf" srcId="{1BC73A33-F3F8-4649-AF8E-6F8797E93C96}" destId="{0AD17095-762C-384B-AD50-70949C866A86}" srcOrd="5" destOrd="0" presId="urn:microsoft.com/office/officeart/2005/8/layout/equation1"/>
    <dgm:cxn modelId="{CE699D08-35B7-6740-B1B4-D5A4F5A30EB1}" type="presParOf" srcId="{1BC73A33-F3F8-4649-AF8E-6F8797E93C96}" destId="{16F34330-53C6-E241-9765-CB1D21CB4D60}" srcOrd="6" destOrd="0" presId="urn:microsoft.com/office/officeart/2005/8/layout/equation1"/>
    <dgm:cxn modelId="{1A0E89B1-16AE-A34A-A02E-528FD18E470D}" type="presParOf" srcId="{1BC73A33-F3F8-4649-AF8E-6F8797E93C96}" destId="{C6195162-D935-534A-9C00-94F94B9EF4B0}" srcOrd="7" destOrd="0" presId="urn:microsoft.com/office/officeart/2005/8/layout/equation1"/>
    <dgm:cxn modelId="{0B84798D-CB32-9541-90CD-6A6E09551AC4}" type="presParOf" srcId="{1BC73A33-F3F8-4649-AF8E-6F8797E93C96}" destId="{681C7E3A-A5D9-A74B-AC87-F256B64D6073}" srcOrd="8" destOrd="0" presId="urn:microsoft.com/office/officeart/2005/8/layout/equation1"/>
    <dgm:cxn modelId="{C3D4FF7A-08BD-FC4F-85A5-9680E8060CA0}" type="presParOf" srcId="{1BC73A33-F3F8-4649-AF8E-6F8797E93C96}" destId="{FEED27F6-A65A-4A43-9818-922349CBEB36}" srcOrd="9" destOrd="0" presId="urn:microsoft.com/office/officeart/2005/8/layout/equation1"/>
    <dgm:cxn modelId="{8C9956F0-9A0D-7F4A-8DEB-ECA510CB96D6}" type="presParOf" srcId="{1BC73A33-F3F8-4649-AF8E-6F8797E93C96}" destId="{B5DD0BC0-9361-684F-BC4D-89CD1EAF35A6}" srcOrd="10" destOrd="0" presId="urn:microsoft.com/office/officeart/2005/8/layout/equation1"/>
    <dgm:cxn modelId="{A105C218-32D2-E141-BF51-1D926ED3F8EB}" type="presParOf" srcId="{1BC73A33-F3F8-4649-AF8E-6F8797E93C96}" destId="{1A4793FC-B039-3A4B-A2B3-35A440D3B74B}" srcOrd="11" destOrd="0" presId="urn:microsoft.com/office/officeart/2005/8/layout/equation1"/>
    <dgm:cxn modelId="{736A84FA-8243-0746-8504-099F95B6ED57}" type="presParOf" srcId="{1BC73A33-F3F8-4649-AF8E-6F8797E93C96}" destId="{6CB00CEC-FCED-5A4E-802E-ACC144C7501F}"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D623D3-0DF2-0B49-A149-F66BF895B216}" type="doc">
      <dgm:prSet loTypeId="urn:microsoft.com/office/officeart/2005/8/layout/venn1" loCatId="" qsTypeId="urn:microsoft.com/office/officeart/2005/8/quickstyle/simple1" qsCatId="simple" csTypeId="urn:microsoft.com/office/officeart/2005/8/colors/colorful5" csCatId="colorful" phldr="1"/>
      <dgm:spPr/>
    </dgm:pt>
    <dgm:pt modelId="{40E3C6C4-4BB8-5041-9F16-E4C6802801E5}">
      <dgm:prSet phldrT="[Text]"/>
      <dgm:spPr/>
      <dgm:t>
        <a:bodyPr/>
        <a:lstStyle/>
        <a:p>
          <a:pPr rtl="0"/>
          <a:r>
            <a:rPr lang="en-US" dirty="0"/>
            <a:t>What are employers currently doing?</a:t>
          </a:r>
        </a:p>
      </dgm:t>
    </dgm:pt>
    <dgm:pt modelId="{D1701AA6-A9C7-0C4E-AAF6-C0CB293C1D3C}" type="parTrans" cxnId="{8CC01C14-321E-F544-9B5B-68CFCA9D65E8}">
      <dgm:prSet/>
      <dgm:spPr/>
      <dgm:t>
        <a:bodyPr/>
        <a:lstStyle/>
        <a:p>
          <a:endParaRPr lang="en-US"/>
        </a:p>
      </dgm:t>
    </dgm:pt>
    <dgm:pt modelId="{3E3BCCB9-2256-CD4C-BC2D-4F4E55E86FCE}" type="sibTrans" cxnId="{8CC01C14-321E-F544-9B5B-68CFCA9D65E8}">
      <dgm:prSet/>
      <dgm:spPr/>
      <dgm:t>
        <a:bodyPr/>
        <a:lstStyle/>
        <a:p>
          <a:endParaRPr lang="en-US"/>
        </a:p>
      </dgm:t>
    </dgm:pt>
    <dgm:pt modelId="{7C02EE0B-92A6-E340-8AD6-3F8934487B10}">
      <dgm:prSet phldrT="[Text]"/>
      <dgm:spPr/>
      <dgm:t>
        <a:bodyPr/>
        <a:lstStyle/>
        <a:p>
          <a:pPr rtl="0"/>
          <a:r>
            <a:rPr lang="en-US" dirty="0"/>
            <a:t>Co-design L&amp;D</a:t>
          </a:r>
        </a:p>
      </dgm:t>
    </dgm:pt>
    <dgm:pt modelId="{6476A665-1771-2341-8AAD-03948123BBB4}" type="parTrans" cxnId="{F2A5253C-DFA1-FF48-9DEE-191BA062297A}">
      <dgm:prSet/>
      <dgm:spPr/>
      <dgm:t>
        <a:bodyPr/>
        <a:lstStyle/>
        <a:p>
          <a:endParaRPr lang="en-US"/>
        </a:p>
      </dgm:t>
    </dgm:pt>
    <dgm:pt modelId="{4CC42A9A-B429-1844-8589-61FC5F57CC54}" type="sibTrans" cxnId="{F2A5253C-DFA1-FF48-9DEE-191BA062297A}">
      <dgm:prSet/>
      <dgm:spPr/>
      <dgm:t>
        <a:bodyPr/>
        <a:lstStyle/>
        <a:p>
          <a:endParaRPr lang="en-US"/>
        </a:p>
      </dgm:t>
    </dgm:pt>
    <dgm:pt modelId="{C79E18E0-E434-FC41-AE69-011C92DB9A4E}">
      <dgm:prSet phldrT="[Text]"/>
      <dgm:spPr/>
      <dgm:t>
        <a:bodyPr/>
        <a:lstStyle/>
        <a:p>
          <a:pPr rtl="0"/>
          <a:r>
            <a:rPr lang="en-US" dirty="0"/>
            <a:t>Commitment via publicly available data</a:t>
          </a:r>
        </a:p>
      </dgm:t>
    </dgm:pt>
    <dgm:pt modelId="{4E2D177D-84A5-1D4A-B9EA-378D571838EA}" type="parTrans" cxnId="{6CAAFCEF-DEAA-3E49-8588-538C03C8A9C6}">
      <dgm:prSet/>
      <dgm:spPr/>
      <dgm:t>
        <a:bodyPr/>
        <a:lstStyle/>
        <a:p>
          <a:endParaRPr lang="en-US"/>
        </a:p>
      </dgm:t>
    </dgm:pt>
    <dgm:pt modelId="{78DB82F1-94D8-8A4A-B229-F29E0D8C7748}" type="sibTrans" cxnId="{6CAAFCEF-DEAA-3E49-8588-538C03C8A9C6}">
      <dgm:prSet/>
      <dgm:spPr/>
      <dgm:t>
        <a:bodyPr/>
        <a:lstStyle/>
        <a:p>
          <a:endParaRPr lang="en-US"/>
        </a:p>
      </dgm:t>
    </dgm:pt>
    <dgm:pt modelId="{F81F15CB-BD4A-3C4F-B974-78F882661977}">
      <dgm:prSet phldrT="[Text]"/>
      <dgm:spPr/>
      <dgm:t>
        <a:bodyPr/>
        <a:lstStyle/>
        <a:p>
          <a:pPr rtl="0"/>
          <a:r>
            <a:rPr lang="en-US" dirty="0"/>
            <a:t>Implementation Guide (w Hub 1)</a:t>
          </a:r>
        </a:p>
      </dgm:t>
    </dgm:pt>
    <dgm:pt modelId="{1D102794-B7C4-7B40-8660-2FFABD1EAB88}" type="parTrans" cxnId="{9EDD6002-CECB-AB4A-8646-DDB57C2112BC}">
      <dgm:prSet/>
      <dgm:spPr/>
      <dgm:t>
        <a:bodyPr/>
        <a:lstStyle/>
        <a:p>
          <a:endParaRPr lang="en-US"/>
        </a:p>
      </dgm:t>
    </dgm:pt>
    <dgm:pt modelId="{3C998D88-A057-7F48-AAC8-9DE721196276}" type="sibTrans" cxnId="{9EDD6002-CECB-AB4A-8646-DDB57C2112BC}">
      <dgm:prSet/>
      <dgm:spPr/>
      <dgm:t>
        <a:bodyPr/>
        <a:lstStyle/>
        <a:p>
          <a:endParaRPr lang="en-US"/>
        </a:p>
      </dgm:t>
    </dgm:pt>
    <dgm:pt modelId="{0EE4D4DA-7174-674E-93EC-43AF2CD982B2}" type="pres">
      <dgm:prSet presAssocID="{F0D623D3-0DF2-0B49-A149-F66BF895B216}" presName="compositeShape" presStyleCnt="0">
        <dgm:presLayoutVars>
          <dgm:chMax val="7"/>
          <dgm:dir/>
          <dgm:resizeHandles val="exact"/>
        </dgm:presLayoutVars>
      </dgm:prSet>
      <dgm:spPr/>
    </dgm:pt>
    <dgm:pt modelId="{CA5CECFC-0E25-FC45-A5AF-AF365F893F76}" type="pres">
      <dgm:prSet presAssocID="{40E3C6C4-4BB8-5041-9F16-E4C6802801E5}" presName="circ1" presStyleLbl="vennNode1" presStyleIdx="0" presStyleCnt="4"/>
      <dgm:spPr/>
    </dgm:pt>
    <dgm:pt modelId="{C02AF5B8-10E6-BF4B-B1E1-D0549058C90A}" type="pres">
      <dgm:prSet presAssocID="{40E3C6C4-4BB8-5041-9F16-E4C6802801E5}" presName="circ1Tx" presStyleLbl="revTx" presStyleIdx="0" presStyleCnt="0">
        <dgm:presLayoutVars>
          <dgm:chMax val="0"/>
          <dgm:chPref val="0"/>
          <dgm:bulletEnabled val="1"/>
        </dgm:presLayoutVars>
      </dgm:prSet>
      <dgm:spPr/>
    </dgm:pt>
    <dgm:pt modelId="{49321F55-82A7-8847-A4E5-503CE2FA777E}" type="pres">
      <dgm:prSet presAssocID="{7C02EE0B-92A6-E340-8AD6-3F8934487B10}" presName="circ2" presStyleLbl="vennNode1" presStyleIdx="1" presStyleCnt="4"/>
      <dgm:spPr/>
    </dgm:pt>
    <dgm:pt modelId="{B21D3145-BF41-EF4C-B7B8-E26E14F8D52B}" type="pres">
      <dgm:prSet presAssocID="{7C02EE0B-92A6-E340-8AD6-3F8934487B10}" presName="circ2Tx" presStyleLbl="revTx" presStyleIdx="0" presStyleCnt="0">
        <dgm:presLayoutVars>
          <dgm:chMax val="0"/>
          <dgm:chPref val="0"/>
          <dgm:bulletEnabled val="1"/>
        </dgm:presLayoutVars>
      </dgm:prSet>
      <dgm:spPr/>
    </dgm:pt>
    <dgm:pt modelId="{018414AC-F5F5-3540-85F3-DD8196349AE4}" type="pres">
      <dgm:prSet presAssocID="{F81F15CB-BD4A-3C4F-B974-78F882661977}" presName="circ3" presStyleLbl="vennNode1" presStyleIdx="2" presStyleCnt="4"/>
      <dgm:spPr/>
    </dgm:pt>
    <dgm:pt modelId="{3D6D9264-EF17-D54A-8438-2545A15E5905}" type="pres">
      <dgm:prSet presAssocID="{F81F15CB-BD4A-3C4F-B974-78F882661977}" presName="circ3Tx" presStyleLbl="revTx" presStyleIdx="0" presStyleCnt="0">
        <dgm:presLayoutVars>
          <dgm:chMax val="0"/>
          <dgm:chPref val="0"/>
          <dgm:bulletEnabled val="1"/>
        </dgm:presLayoutVars>
      </dgm:prSet>
      <dgm:spPr/>
    </dgm:pt>
    <dgm:pt modelId="{061D831B-3DB6-C64D-AEED-16F8723C83B2}" type="pres">
      <dgm:prSet presAssocID="{C79E18E0-E434-FC41-AE69-011C92DB9A4E}" presName="circ4" presStyleLbl="vennNode1" presStyleIdx="3" presStyleCnt="4"/>
      <dgm:spPr/>
    </dgm:pt>
    <dgm:pt modelId="{5D100687-E5BB-5E45-8391-5C70CC78785B}" type="pres">
      <dgm:prSet presAssocID="{C79E18E0-E434-FC41-AE69-011C92DB9A4E}" presName="circ4Tx" presStyleLbl="revTx" presStyleIdx="0" presStyleCnt="0">
        <dgm:presLayoutVars>
          <dgm:chMax val="0"/>
          <dgm:chPref val="0"/>
          <dgm:bulletEnabled val="1"/>
        </dgm:presLayoutVars>
      </dgm:prSet>
      <dgm:spPr/>
    </dgm:pt>
  </dgm:ptLst>
  <dgm:cxnLst>
    <dgm:cxn modelId="{9EDD6002-CECB-AB4A-8646-DDB57C2112BC}" srcId="{F0D623D3-0DF2-0B49-A149-F66BF895B216}" destId="{F81F15CB-BD4A-3C4F-B974-78F882661977}" srcOrd="2" destOrd="0" parTransId="{1D102794-B7C4-7B40-8660-2FFABD1EAB88}" sibTransId="{3C998D88-A057-7F48-AAC8-9DE721196276}"/>
    <dgm:cxn modelId="{8CC01C14-321E-F544-9B5B-68CFCA9D65E8}" srcId="{F0D623D3-0DF2-0B49-A149-F66BF895B216}" destId="{40E3C6C4-4BB8-5041-9F16-E4C6802801E5}" srcOrd="0" destOrd="0" parTransId="{D1701AA6-A9C7-0C4E-AAF6-C0CB293C1D3C}" sibTransId="{3E3BCCB9-2256-CD4C-BC2D-4F4E55E86FCE}"/>
    <dgm:cxn modelId="{5ED2A51A-2BCC-EF47-95EF-82FD79305A91}" type="presOf" srcId="{40E3C6C4-4BB8-5041-9F16-E4C6802801E5}" destId="{CA5CECFC-0E25-FC45-A5AF-AF365F893F76}" srcOrd="0" destOrd="0" presId="urn:microsoft.com/office/officeart/2005/8/layout/venn1"/>
    <dgm:cxn modelId="{70C89229-5067-8848-BC0C-F1911E6CEF8B}" type="presOf" srcId="{40E3C6C4-4BB8-5041-9F16-E4C6802801E5}" destId="{C02AF5B8-10E6-BF4B-B1E1-D0549058C90A}" srcOrd="1" destOrd="0" presId="urn:microsoft.com/office/officeart/2005/8/layout/venn1"/>
    <dgm:cxn modelId="{53774835-4BDB-5743-91FB-0F46A4ABB972}" type="presOf" srcId="{C79E18E0-E434-FC41-AE69-011C92DB9A4E}" destId="{5D100687-E5BB-5E45-8391-5C70CC78785B}" srcOrd="1" destOrd="0" presId="urn:microsoft.com/office/officeart/2005/8/layout/venn1"/>
    <dgm:cxn modelId="{F2A5253C-DFA1-FF48-9DEE-191BA062297A}" srcId="{F0D623D3-0DF2-0B49-A149-F66BF895B216}" destId="{7C02EE0B-92A6-E340-8AD6-3F8934487B10}" srcOrd="1" destOrd="0" parTransId="{6476A665-1771-2341-8AAD-03948123BBB4}" sibTransId="{4CC42A9A-B429-1844-8589-61FC5F57CC54}"/>
    <dgm:cxn modelId="{F1E0C355-552E-A447-88D3-E9631EA50373}" type="presOf" srcId="{F0D623D3-0DF2-0B49-A149-F66BF895B216}" destId="{0EE4D4DA-7174-674E-93EC-43AF2CD982B2}" srcOrd="0" destOrd="0" presId="urn:microsoft.com/office/officeart/2005/8/layout/venn1"/>
    <dgm:cxn modelId="{D4F0DC77-F519-074A-B779-388618B72453}" type="presOf" srcId="{7C02EE0B-92A6-E340-8AD6-3F8934487B10}" destId="{B21D3145-BF41-EF4C-B7B8-E26E14F8D52B}" srcOrd="1" destOrd="0" presId="urn:microsoft.com/office/officeart/2005/8/layout/venn1"/>
    <dgm:cxn modelId="{8002E27B-8EC1-F04B-A3FB-F44A47C37D36}" type="presOf" srcId="{F81F15CB-BD4A-3C4F-B974-78F882661977}" destId="{018414AC-F5F5-3540-85F3-DD8196349AE4}" srcOrd="0" destOrd="0" presId="urn:microsoft.com/office/officeart/2005/8/layout/venn1"/>
    <dgm:cxn modelId="{CDCA738D-DCF5-4E43-A8A1-D728AB3F9F8D}" type="presOf" srcId="{F81F15CB-BD4A-3C4F-B974-78F882661977}" destId="{3D6D9264-EF17-D54A-8438-2545A15E5905}" srcOrd="1" destOrd="0" presId="urn:microsoft.com/office/officeart/2005/8/layout/venn1"/>
    <dgm:cxn modelId="{D2C979A7-8BA0-6044-A9AF-DC26CBE58C2F}" type="presOf" srcId="{C79E18E0-E434-FC41-AE69-011C92DB9A4E}" destId="{061D831B-3DB6-C64D-AEED-16F8723C83B2}" srcOrd="0" destOrd="0" presId="urn:microsoft.com/office/officeart/2005/8/layout/venn1"/>
    <dgm:cxn modelId="{3176C9C7-F355-884B-AA68-C25BE0A90112}" type="presOf" srcId="{7C02EE0B-92A6-E340-8AD6-3F8934487B10}" destId="{49321F55-82A7-8847-A4E5-503CE2FA777E}" srcOrd="0" destOrd="0" presId="urn:microsoft.com/office/officeart/2005/8/layout/venn1"/>
    <dgm:cxn modelId="{6CAAFCEF-DEAA-3E49-8588-538C03C8A9C6}" srcId="{F0D623D3-0DF2-0B49-A149-F66BF895B216}" destId="{C79E18E0-E434-FC41-AE69-011C92DB9A4E}" srcOrd="3" destOrd="0" parTransId="{4E2D177D-84A5-1D4A-B9EA-378D571838EA}" sibTransId="{78DB82F1-94D8-8A4A-B229-F29E0D8C7748}"/>
    <dgm:cxn modelId="{38F7D890-9661-1940-A99F-02B00397A55C}" type="presParOf" srcId="{0EE4D4DA-7174-674E-93EC-43AF2CD982B2}" destId="{CA5CECFC-0E25-FC45-A5AF-AF365F893F76}" srcOrd="0" destOrd="0" presId="urn:microsoft.com/office/officeart/2005/8/layout/venn1"/>
    <dgm:cxn modelId="{A93C1F6C-D743-9541-83B0-86D9DFDB7428}" type="presParOf" srcId="{0EE4D4DA-7174-674E-93EC-43AF2CD982B2}" destId="{C02AF5B8-10E6-BF4B-B1E1-D0549058C90A}" srcOrd="1" destOrd="0" presId="urn:microsoft.com/office/officeart/2005/8/layout/venn1"/>
    <dgm:cxn modelId="{E4748713-D18A-3A44-B112-AB8E42B21F5F}" type="presParOf" srcId="{0EE4D4DA-7174-674E-93EC-43AF2CD982B2}" destId="{49321F55-82A7-8847-A4E5-503CE2FA777E}" srcOrd="2" destOrd="0" presId="urn:microsoft.com/office/officeart/2005/8/layout/venn1"/>
    <dgm:cxn modelId="{0D309649-5DEF-444B-852B-D2871F9039C8}" type="presParOf" srcId="{0EE4D4DA-7174-674E-93EC-43AF2CD982B2}" destId="{B21D3145-BF41-EF4C-B7B8-E26E14F8D52B}" srcOrd="3" destOrd="0" presId="urn:microsoft.com/office/officeart/2005/8/layout/venn1"/>
    <dgm:cxn modelId="{E9B2DA86-3039-7248-A7CF-632F0BCD3771}" type="presParOf" srcId="{0EE4D4DA-7174-674E-93EC-43AF2CD982B2}" destId="{018414AC-F5F5-3540-85F3-DD8196349AE4}" srcOrd="4" destOrd="0" presId="urn:microsoft.com/office/officeart/2005/8/layout/venn1"/>
    <dgm:cxn modelId="{733C2D12-72FE-E847-A827-8AE5E4A18B2E}" type="presParOf" srcId="{0EE4D4DA-7174-674E-93EC-43AF2CD982B2}" destId="{3D6D9264-EF17-D54A-8438-2545A15E5905}" srcOrd="5" destOrd="0" presId="urn:microsoft.com/office/officeart/2005/8/layout/venn1"/>
    <dgm:cxn modelId="{F96A8AAB-A9EA-D846-BFC0-8B0274B7523C}" type="presParOf" srcId="{0EE4D4DA-7174-674E-93EC-43AF2CD982B2}" destId="{061D831B-3DB6-C64D-AEED-16F8723C83B2}" srcOrd="6" destOrd="0" presId="urn:microsoft.com/office/officeart/2005/8/layout/venn1"/>
    <dgm:cxn modelId="{B7AB0ED3-90E0-874E-9A46-95DD94C5C851}" type="presParOf" srcId="{0EE4D4DA-7174-674E-93EC-43AF2CD982B2}" destId="{5D100687-E5BB-5E45-8391-5C70CC78785B}"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9EB90-328E-4509-9668-109311BBCD83}">
      <dsp:nvSpPr>
        <dsp:cNvPr id="0" name=""/>
        <dsp:cNvSpPr/>
      </dsp:nvSpPr>
      <dsp:spPr>
        <a:xfrm>
          <a:off x="4041886" y="1394428"/>
          <a:ext cx="3305883" cy="3305883"/>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The Person </a:t>
          </a:r>
          <a:r>
            <a:rPr lang="en-US" sz="2800" kern="1200" dirty="0"/>
            <a:t>Integration Independence Inclusion</a:t>
          </a:r>
        </a:p>
      </dsp:txBody>
      <dsp:txXfrm>
        <a:off x="4526021" y="1878563"/>
        <a:ext cx="2337613" cy="2337613"/>
      </dsp:txXfrm>
    </dsp:sp>
    <dsp:sp modelId="{2CB7AD7D-3B2F-4F7D-AD51-5A2E9C7812F9}">
      <dsp:nvSpPr>
        <dsp:cNvPr id="0" name=""/>
        <dsp:cNvSpPr/>
      </dsp:nvSpPr>
      <dsp:spPr>
        <a:xfrm>
          <a:off x="4732064" y="144984"/>
          <a:ext cx="1925528" cy="1652941"/>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t>Public policy supporting inclusion</a:t>
          </a:r>
          <a:endParaRPr lang="en-US" sz="1600" kern="1200" dirty="0"/>
        </a:p>
      </dsp:txBody>
      <dsp:txXfrm>
        <a:off x="5014051" y="387052"/>
        <a:ext cx="1361554" cy="1168805"/>
      </dsp:txXfrm>
    </dsp:sp>
    <dsp:sp modelId="{DA7CB7C1-88D0-48F3-841F-2EC2817C077C}">
      <dsp:nvSpPr>
        <dsp:cNvPr id="0" name=""/>
        <dsp:cNvSpPr/>
      </dsp:nvSpPr>
      <dsp:spPr>
        <a:xfrm>
          <a:off x="6803998" y="1546925"/>
          <a:ext cx="1872353" cy="1735142"/>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t>Educational preparation, work experience, and higher education</a:t>
          </a:r>
          <a:endParaRPr lang="en-US" sz="1600" kern="1200" dirty="0"/>
        </a:p>
      </dsp:txBody>
      <dsp:txXfrm>
        <a:off x="7078198" y="1801031"/>
        <a:ext cx="1323953" cy="1226930"/>
      </dsp:txXfrm>
    </dsp:sp>
    <dsp:sp modelId="{86113369-C33F-4517-88DC-2CCE4DC64C20}">
      <dsp:nvSpPr>
        <dsp:cNvPr id="0" name=""/>
        <dsp:cNvSpPr/>
      </dsp:nvSpPr>
      <dsp:spPr>
        <a:xfrm>
          <a:off x="5989421" y="3992474"/>
          <a:ext cx="1939000" cy="1652941"/>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t>Public and private employment supports</a:t>
          </a:r>
          <a:endParaRPr lang="en-US" sz="1600" kern="1200" dirty="0"/>
        </a:p>
      </dsp:txBody>
      <dsp:txXfrm>
        <a:off x="6273381" y="4234542"/>
        <a:ext cx="1371080" cy="1168805"/>
      </dsp:txXfrm>
    </dsp:sp>
    <dsp:sp modelId="{7AEA4FC1-ACA6-4D3C-89E9-7A3528A890AE}">
      <dsp:nvSpPr>
        <dsp:cNvPr id="0" name=""/>
        <dsp:cNvSpPr/>
      </dsp:nvSpPr>
      <dsp:spPr>
        <a:xfrm>
          <a:off x="3455755" y="3992474"/>
          <a:ext cx="1949959" cy="1652941"/>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t>Corporate/ employer engagement</a:t>
          </a:r>
          <a:endParaRPr lang="en-US" sz="1600" kern="1200" dirty="0"/>
        </a:p>
      </dsp:txBody>
      <dsp:txXfrm>
        <a:off x="3741320" y="4234542"/>
        <a:ext cx="1378829" cy="1168805"/>
      </dsp:txXfrm>
    </dsp:sp>
    <dsp:sp modelId="{2D2377FC-3274-46F1-ADDD-5874262FD094}">
      <dsp:nvSpPr>
        <dsp:cNvPr id="0" name=""/>
        <dsp:cNvSpPr/>
      </dsp:nvSpPr>
      <dsp:spPr>
        <a:xfrm>
          <a:off x="2685560" y="1588025"/>
          <a:ext cx="1927842" cy="1652941"/>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t>Community and family supports</a:t>
          </a:r>
          <a:endParaRPr lang="en-US" sz="1600" kern="1200" dirty="0"/>
        </a:p>
      </dsp:txBody>
      <dsp:txXfrm>
        <a:off x="2967886" y="1830093"/>
        <a:ext cx="1363190" cy="1168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E01A1-B49C-4B90-94AA-BB9F47789320}">
      <dsp:nvSpPr>
        <dsp:cNvPr id="0" name=""/>
        <dsp:cNvSpPr/>
      </dsp:nvSpPr>
      <dsp:spPr>
        <a:xfrm>
          <a:off x="211624" y="1413963"/>
          <a:ext cx="1335548" cy="13355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39B62-45E9-42A7-BA3B-39B290C4447F}">
      <dsp:nvSpPr>
        <dsp:cNvPr id="0" name=""/>
        <dsp:cNvSpPr/>
      </dsp:nvSpPr>
      <dsp:spPr>
        <a:xfrm>
          <a:off x="492089" y="1694428"/>
          <a:ext cx="774618" cy="7746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1C5FE9-AE88-4945-ACAE-231400706963}">
      <dsp:nvSpPr>
        <dsp:cNvPr id="0" name=""/>
        <dsp:cNvSpPr/>
      </dsp:nvSpPr>
      <dsp:spPr>
        <a:xfrm>
          <a:off x="1833362" y="1413963"/>
          <a:ext cx="3148078" cy="1335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Inform how we share our findings</a:t>
          </a:r>
        </a:p>
      </dsp:txBody>
      <dsp:txXfrm>
        <a:off x="1833362" y="1413963"/>
        <a:ext cx="3148078" cy="1335548"/>
      </dsp:txXfrm>
    </dsp:sp>
    <dsp:sp modelId="{1AFD6532-20D3-4C74-B23A-410351F83D02}">
      <dsp:nvSpPr>
        <dsp:cNvPr id="0" name=""/>
        <dsp:cNvSpPr/>
      </dsp:nvSpPr>
      <dsp:spPr>
        <a:xfrm>
          <a:off x="5529968" y="1413963"/>
          <a:ext cx="1335548" cy="13355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C4F44C-3E93-43B9-91E0-1BC8297959D2}">
      <dsp:nvSpPr>
        <dsp:cNvPr id="0" name=""/>
        <dsp:cNvSpPr/>
      </dsp:nvSpPr>
      <dsp:spPr>
        <a:xfrm>
          <a:off x="5810434" y="1694428"/>
          <a:ext cx="774618" cy="7746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FEF66-994F-49D2-B6B0-607E735BA1F0}">
      <dsp:nvSpPr>
        <dsp:cNvPr id="0" name=""/>
        <dsp:cNvSpPr/>
      </dsp:nvSpPr>
      <dsp:spPr>
        <a:xfrm>
          <a:off x="7151706" y="1413963"/>
          <a:ext cx="3148078" cy="1335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Influence next steps given the current state and future of employment support systems</a:t>
          </a:r>
        </a:p>
      </dsp:txBody>
      <dsp:txXfrm>
        <a:off x="7151706" y="1413963"/>
        <a:ext cx="3148078" cy="13355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5A6B4-C83F-9847-AFF6-5EE6F44E116F}">
      <dsp:nvSpPr>
        <dsp:cNvPr id="0" name=""/>
        <dsp:cNvSpPr/>
      </dsp:nvSpPr>
      <dsp:spPr>
        <a:xfrm>
          <a:off x="5068606" y="25690"/>
          <a:ext cx="1695558" cy="1695558"/>
        </a:xfrm>
        <a:prstGeom prst="triangl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Policy</a:t>
          </a:r>
        </a:p>
      </dsp:txBody>
      <dsp:txXfrm>
        <a:off x="5492496" y="873469"/>
        <a:ext cx="847779" cy="847779"/>
      </dsp:txXfrm>
    </dsp:sp>
    <dsp:sp modelId="{0FF9A6B1-E091-3A4A-AEEF-522700BB7803}">
      <dsp:nvSpPr>
        <dsp:cNvPr id="0" name=""/>
        <dsp:cNvSpPr/>
      </dsp:nvSpPr>
      <dsp:spPr>
        <a:xfrm>
          <a:off x="4220827" y="1721249"/>
          <a:ext cx="1695558" cy="1695558"/>
        </a:xfrm>
        <a:prstGeom prst="triangle">
          <a:avLst/>
        </a:prstGeom>
        <a:gradFill rotWithShape="0">
          <a:gsLst>
            <a:gs pos="0">
              <a:schemeClr val="accent5">
                <a:hueOff val="246892"/>
                <a:satOff val="-1368"/>
                <a:lumOff val="-1593"/>
                <a:alphaOff val="0"/>
                <a:satMod val="103000"/>
                <a:lumMod val="102000"/>
                <a:tint val="94000"/>
              </a:schemeClr>
            </a:gs>
            <a:gs pos="50000">
              <a:schemeClr val="accent5">
                <a:hueOff val="246892"/>
                <a:satOff val="-1368"/>
                <a:lumOff val="-1593"/>
                <a:alphaOff val="0"/>
                <a:satMod val="110000"/>
                <a:lumMod val="100000"/>
                <a:shade val="100000"/>
              </a:schemeClr>
            </a:gs>
            <a:gs pos="100000">
              <a:schemeClr val="accent5">
                <a:hueOff val="246892"/>
                <a:satOff val="-1368"/>
                <a:lumOff val="-15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Physical</a:t>
          </a:r>
        </a:p>
      </dsp:txBody>
      <dsp:txXfrm>
        <a:off x="4644717" y="2569028"/>
        <a:ext cx="847779" cy="847779"/>
      </dsp:txXfrm>
    </dsp:sp>
    <dsp:sp modelId="{797C111A-ACEB-8743-B2D0-780DB4F466D2}">
      <dsp:nvSpPr>
        <dsp:cNvPr id="0" name=""/>
        <dsp:cNvSpPr/>
      </dsp:nvSpPr>
      <dsp:spPr>
        <a:xfrm rot="10800000">
          <a:off x="5068606" y="1721249"/>
          <a:ext cx="1695558" cy="1695558"/>
        </a:xfrm>
        <a:prstGeom prst="triangle">
          <a:avLst/>
        </a:prstGeom>
        <a:gradFill rotWithShape="0">
          <a:gsLst>
            <a:gs pos="0">
              <a:schemeClr val="accent5">
                <a:hueOff val="493784"/>
                <a:satOff val="-2737"/>
                <a:lumOff val="-3187"/>
                <a:alphaOff val="0"/>
                <a:satMod val="103000"/>
                <a:lumMod val="102000"/>
                <a:tint val="94000"/>
              </a:schemeClr>
            </a:gs>
            <a:gs pos="50000">
              <a:schemeClr val="accent5">
                <a:hueOff val="493784"/>
                <a:satOff val="-2737"/>
                <a:lumOff val="-3187"/>
                <a:alphaOff val="0"/>
                <a:satMod val="110000"/>
                <a:lumMod val="100000"/>
                <a:shade val="100000"/>
              </a:schemeClr>
            </a:gs>
            <a:gs pos="100000">
              <a:schemeClr val="accent5">
                <a:hueOff val="493784"/>
                <a:satOff val="-2737"/>
                <a:lumOff val="-318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Resources</a:t>
          </a:r>
        </a:p>
      </dsp:txBody>
      <dsp:txXfrm rot="10800000">
        <a:off x="5492495" y="1721249"/>
        <a:ext cx="847779" cy="847779"/>
      </dsp:txXfrm>
    </dsp:sp>
    <dsp:sp modelId="{07815DAD-B334-C34A-8A1D-B8D0291DDBE1}">
      <dsp:nvSpPr>
        <dsp:cNvPr id="0" name=""/>
        <dsp:cNvSpPr/>
      </dsp:nvSpPr>
      <dsp:spPr>
        <a:xfrm>
          <a:off x="5916385" y="1721249"/>
          <a:ext cx="1695558" cy="1695558"/>
        </a:xfrm>
        <a:prstGeom prst="triangle">
          <a:avLst/>
        </a:prstGeom>
        <a:gradFill rotWithShape="0">
          <a:gsLst>
            <a:gs pos="0">
              <a:schemeClr val="accent5">
                <a:hueOff val="740676"/>
                <a:satOff val="-4105"/>
                <a:lumOff val="-4780"/>
                <a:alphaOff val="0"/>
                <a:satMod val="103000"/>
                <a:lumMod val="102000"/>
                <a:tint val="94000"/>
              </a:schemeClr>
            </a:gs>
            <a:gs pos="50000">
              <a:schemeClr val="accent5">
                <a:hueOff val="740676"/>
                <a:satOff val="-4105"/>
                <a:lumOff val="-4780"/>
                <a:alphaOff val="0"/>
                <a:satMod val="110000"/>
                <a:lumMod val="100000"/>
                <a:shade val="100000"/>
              </a:schemeClr>
            </a:gs>
            <a:gs pos="100000">
              <a:schemeClr val="accent5">
                <a:hueOff val="740676"/>
                <a:satOff val="-4105"/>
                <a:lumOff val="-478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Tech</a:t>
          </a:r>
        </a:p>
      </dsp:txBody>
      <dsp:txXfrm>
        <a:off x="6340275" y="2569028"/>
        <a:ext cx="847779" cy="847779"/>
      </dsp:txXfrm>
    </dsp:sp>
    <dsp:sp modelId="{F17FA4A1-280C-3640-B026-4986754C4E3E}">
      <dsp:nvSpPr>
        <dsp:cNvPr id="0" name=""/>
        <dsp:cNvSpPr/>
      </dsp:nvSpPr>
      <dsp:spPr>
        <a:xfrm>
          <a:off x="3373047" y="3416807"/>
          <a:ext cx="1695558" cy="1695558"/>
        </a:xfrm>
        <a:prstGeom prst="triangle">
          <a:avLst/>
        </a:prstGeom>
        <a:gradFill rotWithShape="0">
          <a:gsLst>
            <a:gs pos="0">
              <a:schemeClr val="accent5">
                <a:hueOff val="987567"/>
                <a:satOff val="-5473"/>
                <a:lumOff val="-6373"/>
                <a:alphaOff val="0"/>
                <a:satMod val="103000"/>
                <a:lumMod val="102000"/>
                <a:tint val="94000"/>
              </a:schemeClr>
            </a:gs>
            <a:gs pos="50000">
              <a:schemeClr val="accent5">
                <a:hueOff val="987567"/>
                <a:satOff val="-5473"/>
                <a:lumOff val="-6373"/>
                <a:alphaOff val="0"/>
                <a:satMod val="110000"/>
                <a:lumMod val="100000"/>
                <a:shade val="100000"/>
              </a:schemeClr>
            </a:gs>
            <a:gs pos="100000">
              <a:schemeClr val="accent5">
                <a:hueOff val="987567"/>
                <a:satOff val="-5473"/>
                <a:lumOff val="-637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Social</a:t>
          </a:r>
        </a:p>
      </dsp:txBody>
      <dsp:txXfrm>
        <a:off x="3796937" y="4264586"/>
        <a:ext cx="847779" cy="847779"/>
      </dsp:txXfrm>
    </dsp:sp>
    <dsp:sp modelId="{061E951A-6231-0742-BE83-A43513E44398}">
      <dsp:nvSpPr>
        <dsp:cNvPr id="0" name=""/>
        <dsp:cNvSpPr/>
      </dsp:nvSpPr>
      <dsp:spPr>
        <a:xfrm rot="10800000">
          <a:off x="4220827" y="3416807"/>
          <a:ext cx="1695558" cy="1695558"/>
        </a:xfrm>
        <a:prstGeom prst="triangle">
          <a:avLst/>
        </a:prstGeom>
        <a:gradFill rotWithShape="0">
          <a:gsLst>
            <a:gs pos="0">
              <a:schemeClr val="accent5">
                <a:hueOff val="1234459"/>
                <a:satOff val="-6841"/>
                <a:lumOff val="-7966"/>
                <a:alphaOff val="0"/>
                <a:satMod val="103000"/>
                <a:lumMod val="102000"/>
                <a:tint val="94000"/>
              </a:schemeClr>
            </a:gs>
            <a:gs pos="50000">
              <a:schemeClr val="accent5">
                <a:hueOff val="1234459"/>
                <a:satOff val="-6841"/>
                <a:lumOff val="-7966"/>
                <a:alphaOff val="0"/>
                <a:satMod val="110000"/>
                <a:lumMod val="100000"/>
                <a:shade val="100000"/>
              </a:schemeClr>
            </a:gs>
            <a:gs pos="100000">
              <a:schemeClr val="accent5">
                <a:hueOff val="1234459"/>
                <a:satOff val="-6841"/>
                <a:lumOff val="-796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Attitudinal</a:t>
          </a:r>
        </a:p>
      </dsp:txBody>
      <dsp:txXfrm rot="10800000">
        <a:off x="4644716" y="3416807"/>
        <a:ext cx="847779" cy="847779"/>
      </dsp:txXfrm>
    </dsp:sp>
    <dsp:sp modelId="{0CC8DC53-3D31-7D41-BBCF-8419B2793CCD}">
      <dsp:nvSpPr>
        <dsp:cNvPr id="0" name=""/>
        <dsp:cNvSpPr/>
      </dsp:nvSpPr>
      <dsp:spPr>
        <a:xfrm>
          <a:off x="5068606" y="3416807"/>
          <a:ext cx="1695558" cy="1695558"/>
        </a:xfrm>
        <a:prstGeom prst="triangle">
          <a:avLst/>
        </a:prstGeom>
        <a:gradFill rotWithShape="0">
          <a:gsLst>
            <a:gs pos="0">
              <a:schemeClr val="accent5">
                <a:hueOff val="1481351"/>
                <a:satOff val="-8210"/>
                <a:lumOff val="-9560"/>
                <a:alphaOff val="0"/>
                <a:satMod val="103000"/>
                <a:lumMod val="102000"/>
                <a:tint val="94000"/>
              </a:schemeClr>
            </a:gs>
            <a:gs pos="50000">
              <a:schemeClr val="accent5">
                <a:hueOff val="1481351"/>
                <a:satOff val="-8210"/>
                <a:lumOff val="-9560"/>
                <a:alphaOff val="0"/>
                <a:satMod val="110000"/>
                <a:lumMod val="100000"/>
                <a:shade val="100000"/>
              </a:schemeClr>
            </a:gs>
            <a:gs pos="100000">
              <a:schemeClr val="accent5">
                <a:hueOff val="1481351"/>
                <a:satOff val="-8210"/>
                <a:lumOff val="-956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NIMBY</a:t>
          </a:r>
        </a:p>
      </dsp:txBody>
      <dsp:txXfrm>
        <a:off x="5492496" y="4264586"/>
        <a:ext cx="847779" cy="847779"/>
      </dsp:txXfrm>
    </dsp:sp>
    <dsp:sp modelId="{3EEE49EB-9B12-3348-9190-CA4314358F70}">
      <dsp:nvSpPr>
        <dsp:cNvPr id="0" name=""/>
        <dsp:cNvSpPr/>
      </dsp:nvSpPr>
      <dsp:spPr>
        <a:xfrm rot="10800000">
          <a:off x="5916385" y="3416807"/>
          <a:ext cx="1695558" cy="1695558"/>
        </a:xfrm>
        <a:prstGeom prst="triangle">
          <a:avLst/>
        </a:prstGeom>
        <a:gradFill rotWithShape="0">
          <a:gsLst>
            <a:gs pos="0">
              <a:schemeClr val="accent5">
                <a:hueOff val="1728243"/>
                <a:satOff val="-9578"/>
                <a:lumOff val="-11153"/>
                <a:alphaOff val="0"/>
                <a:satMod val="103000"/>
                <a:lumMod val="102000"/>
                <a:tint val="94000"/>
              </a:schemeClr>
            </a:gs>
            <a:gs pos="50000">
              <a:schemeClr val="accent5">
                <a:hueOff val="1728243"/>
                <a:satOff val="-9578"/>
                <a:lumOff val="-11153"/>
                <a:alphaOff val="0"/>
                <a:satMod val="110000"/>
                <a:lumMod val="100000"/>
                <a:shade val="100000"/>
              </a:schemeClr>
            </a:gs>
            <a:gs pos="100000">
              <a:schemeClr val="accent5">
                <a:hueOff val="1728243"/>
                <a:satOff val="-9578"/>
                <a:lumOff val="-111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Emotional</a:t>
          </a:r>
        </a:p>
      </dsp:txBody>
      <dsp:txXfrm rot="10800000">
        <a:off x="6340274" y="3416807"/>
        <a:ext cx="847779" cy="847779"/>
      </dsp:txXfrm>
    </dsp:sp>
    <dsp:sp modelId="{B2063FB3-C1A3-8442-AE17-E6585FDF490B}">
      <dsp:nvSpPr>
        <dsp:cNvPr id="0" name=""/>
        <dsp:cNvSpPr/>
      </dsp:nvSpPr>
      <dsp:spPr>
        <a:xfrm>
          <a:off x="6764165" y="3416807"/>
          <a:ext cx="1695558" cy="1695558"/>
        </a:xfrm>
        <a:prstGeom prst="triangle">
          <a:avLst/>
        </a:prstGeom>
        <a:gradFill rotWithShape="0">
          <a:gsLst>
            <a:gs pos="0">
              <a:schemeClr val="accent5">
                <a:hueOff val="1975135"/>
                <a:satOff val="-10946"/>
                <a:lumOff val="-12746"/>
                <a:alphaOff val="0"/>
                <a:satMod val="103000"/>
                <a:lumMod val="102000"/>
                <a:tint val="94000"/>
              </a:schemeClr>
            </a:gs>
            <a:gs pos="50000">
              <a:schemeClr val="accent5">
                <a:hueOff val="1975135"/>
                <a:satOff val="-10946"/>
                <a:lumOff val="-12746"/>
                <a:alphaOff val="0"/>
                <a:satMod val="110000"/>
                <a:lumMod val="100000"/>
                <a:shade val="100000"/>
              </a:schemeClr>
            </a:gs>
            <a:gs pos="100000">
              <a:schemeClr val="accent5">
                <a:hueOff val="1975135"/>
                <a:satOff val="-10946"/>
                <a:lumOff val="-1274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Cognitive</a:t>
          </a:r>
        </a:p>
      </dsp:txBody>
      <dsp:txXfrm>
        <a:off x="7188055" y="4264586"/>
        <a:ext cx="847779" cy="8477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03DE7-A81C-C644-841D-7458F4023520}">
      <dsp:nvSpPr>
        <dsp:cNvPr id="0" name=""/>
        <dsp:cNvSpPr/>
      </dsp:nvSpPr>
      <dsp:spPr>
        <a:xfrm>
          <a:off x="1534447" y="11835"/>
          <a:ext cx="4327666" cy="4327666"/>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b="1" kern="1200" dirty="0"/>
            <a:t>How do we change workplace culture?</a:t>
          </a:r>
        </a:p>
      </dsp:txBody>
      <dsp:txXfrm>
        <a:off x="2138760" y="522160"/>
        <a:ext cx="2495231" cy="3307016"/>
      </dsp:txXfrm>
    </dsp:sp>
    <dsp:sp modelId="{7879B4A4-620D-1547-8FB8-26C1FEC5E99B}">
      <dsp:nvSpPr>
        <dsp:cNvPr id="0" name=""/>
        <dsp:cNvSpPr/>
      </dsp:nvSpPr>
      <dsp:spPr>
        <a:xfrm>
          <a:off x="4653486" y="11835"/>
          <a:ext cx="4327666" cy="4327666"/>
        </a:xfrm>
        <a:prstGeom prst="ellipse">
          <a:avLst/>
        </a:prstGeom>
        <a:solidFill>
          <a:schemeClr val="accent4">
            <a:alpha val="50000"/>
            <a:hueOff val="354093"/>
            <a:satOff val="-20673"/>
            <a:lumOff val="3647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b="1" kern="1200" dirty="0"/>
            <a:t>How do we create culture if none exists?</a:t>
          </a:r>
        </a:p>
      </dsp:txBody>
      <dsp:txXfrm>
        <a:off x="5881607" y="522160"/>
        <a:ext cx="2495231" cy="3307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5DFE7-C8ED-D244-ABC7-9059646CFB14}">
      <dsp:nvSpPr>
        <dsp:cNvPr id="0" name=""/>
        <dsp:cNvSpPr/>
      </dsp:nvSpPr>
      <dsp:spPr>
        <a:xfrm>
          <a:off x="6949" y="1824524"/>
          <a:ext cx="1930657" cy="19306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Commitment</a:t>
          </a:r>
        </a:p>
      </dsp:txBody>
      <dsp:txXfrm>
        <a:off x="289687" y="2107262"/>
        <a:ext cx="1365181" cy="1365181"/>
      </dsp:txXfrm>
    </dsp:sp>
    <dsp:sp modelId="{F591D312-7DD9-464F-A6F7-718FCB7BF718}">
      <dsp:nvSpPr>
        <dsp:cNvPr id="0" name=""/>
        <dsp:cNvSpPr/>
      </dsp:nvSpPr>
      <dsp:spPr>
        <a:xfrm>
          <a:off x="2094376" y="2229962"/>
          <a:ext cx="1119781" cy="1119781"/>
        </a:xfrm>
        <a:prstGeom prst="mathPlus">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42803" y="2658166"/>
        <a:ext cx="822927" cy="263373"/>
      </dsp:txXfrm>
    </dsp:sp>
    <dsp:sp modelId="{27151669-DB82-9C4E-8125-8E1353630776}">
      <dsp:nvSpPr>
        <dsp:cNvPr id="0" name=""/>
        <dsp:cNvSpPr/>
      </dsp:nvSpPr>
      <dsp:spPr>
        <a:xfrm>
          <a:off x="3370927" y="1824524"/>
          <a:ext cx="1930657" cy="1930657"/>
        </a:xfrm>
        <a:prstGeom prst="ellipse">
          <a:avLst/>
        </a:prstGeom>
        <a:solidFill>
          <a:schemeClr val="accent4">
            <a:hueOff val="118031"/>
            <a:satOff val="-6891"/>
            <a:lumOff val="12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Learning</a:t>
          </a:r>
        </a:p>
      </dsp:txBody>
      <dsp:txXfrm>
        <a:off x="3653665" y="2107262"/>
        <a:ext cx="1365181" cy="1365181"/>
      </dsp:txXfrm>
    </dsp:sp>
    <dsp:sp modelId="{16F34330-53C6-E241-9765-CB1D21CB4D60}">
      <dsp:nvSpPr>
        <dsp:cNvPr id="0" name=""/>
        <dsp:cNvSpPr/>
      </dsp:nvSpPr>
      <dsp:spPr>
        <a:xfrm>
          <a:off x="5458354" y="2229962"/>
          <a:ext cx="1119781" cy="1119781"/>
        </a:xfrm>
        <a:prstGeom prst="mathPlus">
          <a:avLst/>
        </a:prstGeom>
        <a:solidFill>
          <a:schemeClr val="accent4">
            <a:hueOff val="177047"/>
            <a:satOff val="-10336"/>
            <a:lumOff val="1823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06781" y="2658166"/>
        <a:ext cx="822927" cy="263373"/>
      </dsp:txXfrm>
    </dsp:sp>
    <dsp:sp modelId="{681C7E3A-A5D9-A74B-AC87-F256B64D6073}">
      <dsp:nvSpPr>
        <dsp:cNvPr id="0" name=""/>
        <dsp:cNvSpPr/>
      </dsp:nvSpPr>
      <dsp:spPr>
        <a:xfrm>
          <a:off x="6734905" y="1824524"/>
          <a:ext cx="1930657" cy="1930657"/>
        </a:xfrm>
        <a:prstGeom prst="ellipse">
          <a:avLst/>
        </a:prstGeom>
        <a:solidFill>
          <a:schemeClr val="accent4">
            <a:hueOff val="236062"/>
            <a:satOff val="-13782"/>
            <a:lumOff val="2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Systems</a:t>
          </a:r>
        </a:p>
      </dsp:txBody>
      <dsp:txXfrm>
        <a:off x="7017643" y="2107262"/>
        <a:ext cx="1365181" cy="1365181"/>
      </dsp:txXfrm>
    </dsp:sp>
    <dsp:sp modelId="{B5DD0BC0-9361-684F-BC4D-89CD1EAF35A6}">
      <dsp:nvSpPr>
        <dsp:cNvPr id="0" name=""/>
        <dsp:cNvSpPr/>
      </dsp:nvSpPr>
      <dsp:spPr>
        <a:xfrm>
          <a:off x="8822332" y="2229962"/>
          <a:ext cx="1119781" cy="1119781"/>
        </a:xfrm>
        <a:prstGeom prst="mathEqual">
          <a:avLst/>
        </a:prstGeom>
        <a:solidFill>
          <a:schemeClr val="accent4">
            <a:hueOff val="354093"/>
            <a:satOff val="-20673"/>
            <a:lumOff val="3647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970759" y="2460637"/>
        <a:ext cx="822927" cy="658431"/>
      </dsp:txXfrm>
    </dsp:sp>
    <dsp:sp modelId="{6CB00CEC-FCED-5A4E-802E-ACC144C7501F}">
      <dsp:nvSpPr>
        <dsp:cNvPr id="0" name=""/>
        <dsp:cNvSpPr/>
      </dsp:nvSpPr>
      <dsp:spPr>
        <a:xfrm>
          <a:off x="10098883" y="1824524"/>
          <a:ext cx="1930657" cy="1930657"/>
        </a:xfrm>
        <a:prstGeom prst="ellipse">
          <a:avLst/>
        </a:prstGeom>
        <a:solidFill>
          <a:schemeClr val="accent4">
            <a:hueOff val="354093"/>
            <a:satOff val="-20673"/>
            <a:lumOff val="36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Culture Change</a:t>
          </a:r>
        </a:p>
      </dsp:txBody>
      <dsp:txXfrm>
        <a:off x="10381621" y="2107262"/>
        <a:ext cx="1365181" cy="1365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CECFC-0E25-FC45-A5AF-AF365F893F76}">
      <dsp:nvSpPr>
        <dsp:cNvPr id="0" name=""/>
        <dsp:cNvSpPr/>
      </dsp:nvSpPr>
      <dsp:spPr>
        <a:xfrm>
          <a:off x="4631000" y="52577"/>
          <a:ext cx="2734055" cy="273405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t>What are employers currently doing?</a:t>
          </a:r>
        </a:p>
      </dsp:txBody>
      <dsp:txXfrm>
        <a:off x="4946468" y="420623"/>
        <a:ext cx="2103119" cy="867536"/>
      </dsp:txXfrm>
    </dsp:sp>
    <dsp:sp modelId="{49321F55-82A7-8847-A4E5-503CE2FA777E}">
      <dsp:nvSpPr>
        <dsp:cNvPr id="0" name=""/>
        <dsp:cNvSpPr/>
      </dsp:nvSpPr>
      <dsp:spPr>
        <a:xfrm>
          <a:off x="5840294" y="1261871"/>
          <a:ext cx="2734055" cy="2734055"/>
        </a:xfrm>
        <a:prstGeom prst="ellipse">
          <a:avLst/>
        </a:prstGeom>
        <a:solidFill>
          <a:schemeClr val="accent5">
            <a:alpha val="50000"/>
            <a:hueOff val="658378"/>
            <a:satOff val="-3649"/>
            <a:lumOff val="-42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t>Co-design L&amp;D</a:t>
          </a:r>
        </a:p>
      </dsp:txBody>
      <dsp:txXfrm>
        <a:off x="7312478" y="1577339"/>
        <a:ext cx="1051559" cy="2103119"/>
      </dsp:txXfrm>
    </dsp:sp>
    <dsp:sp modelId="{018414AC-F5F5-3540-85F3-DD8196349AE4}">
      <dsp:nvSpPr>
        <dsp:cNvPr id="0" name=""/>
        <dsp:cNvSpPr/>
      </dsp:nvSpPr>
      <dsp:spPr>
        <a:xfrm>
          <a:off x="4631000" y="2471165"/>
          <a:ext cx="2734055" cy="2734055"/>
        </a:xfrm>
        <a:prstGeom prst="ellipse">
          <a:avLst/>
        </a:prstGeom>
        <a:solidFill>
          <a:schemeClr val="accent5">
            <a:alpha val="50000"/>
            <a:hueOff val="1316757"/>
            <a:satOff val="-7297"/>
            <a:lumOff val="-8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t>Implementation Guide (w Hub 1)</a:t>
          </a:r>
        </a:p>
      </dsp:txBody>
      <dsp:txXfrm>
        <a:off x="4946468" y="3969638"/>
        <a:ext cx="2103119" cy="867536"/>
      </dsp:txXfrm>
    </dsp:sp>
    <dsp:sp modelId="{061D831B-3DB6-C64D-AEED-16F8723C83B2}">
      <dsp:nvSpPr>
        <dsp:cNvPr id="0" name=""/>
        <dsp:cNvSpPr/>
      </dsp:nvSpPr>
      <dsp:spPr>
        <a:xfrm>
          <a:off x="3421706" y="1261871"/>
          <a:ext cx="2734055" cy="2734055"/>
        </a:xfrm>
        <a:prstGeom prst="ellipse">
          <a:avLst/>
        </a:prstGeom>
        <a:solidFill>
          <a:schemeClr val="accent5">
            <a:alpha val="50000"/>
            <a:hueOff val="1975135"/>
            <a:satOff val="-10946"/>
            <a:lumOff val="-1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t>Commitment via publicly available data</a:t>
          </a:r>
        </a:p>
      </dsp:txBody>
      <dsp:txXfrm>
        <a:off x="3632018" y="1577339"/>
        <a:ext cx="1051559" cy="210311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E01BD4-EC6F-8431-E0DF-F07E3DD282C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26C0E6-6D0B-4D7F-75DE-2BAF6CF122D4}"/>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26A93A6-54FB-1F4B-9DE8-F22661458732}" type="datetimeFigureOut">
              <a:rPr lang="en-US" smtClean="0"/>
              <a:t>11/7/25</a:t>
            </a:fld>
            <a:endParaRPr lang="en-US"/>
          </a:p>
        </p:txBody>
      </p:sp>
      <p:sp>
        <p:nvSpPr>
          <p:cNvPr id="4" name="Footer Placeholder 3">
            <a:extLst>
              <a:ext uri="{FF2B5EF4-FFF2-40B4-BE49-F238E27FC236}">
                <a16:creationId xmlns:a16="http://schemas.microsoft.com/office/drawing/2014/main" id="{6B19B40D-E712-7245-CF95-D0B59341C3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E8AF52-2640-EA04-22C1-D4FFEC2CBC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8CB4AF-9D2D-3747-8C6A-69DD5132356E}" type="slidenum">
              <a:rPr lang="en-US" smtClean="0"/>
              <a:t>‹#›</a:t>
            </a:fld>
            <a:endParaRPr lang="en-US"/>
          </a:p>
        </p:txBody>
      </p:sp>
    </p:spTree>
    <p:extLst>
      <p:ext uri="{BB962C8B-B14F-4D97-AF65-F5344CB8AC3E}">
        <p14:creationId xmlns:p14="http://schemas.microsoft.com/office/powerpoint/2010/main" val="2660257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342F41E-059A-49F4-98AF-6E8AE93DE5C4}" type="datetimeFigureOut">
              <a:rPr lang="en-CA" smtClean="0"/>
              <a:t>2025-11-07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800F1-3FEE-47FB-8EE9-0F5568032E57}" type="slidenum">
              <a:rPr lang="en-CA" smtClean="0"/>
              <a:t>‹#›</a:t>
            </a:fld>
            <a:endParaRPr lang="en-CA"/>
          </a:p>
        </p:txBody>
      </p:sp>
    </p:spTree>
    <p:extLst>
      <p:ext uri="{BB962C8B-B14F-4D97-AF65-F5344CB8AC3E}">
        <p14:creationId xmlns:p14="http://schemas.microsoft.com/office/powerpoint/2010/main" val="24039273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86666E67-5EF2-D542-9A8F-BDAE9CF9160A}" type="slidenum">
              <a:rPr lang="en-US" smtClean="0"/>
              <a:t>1</a:t>
            </a:fld>
            <a:endParaRPr lang="en-US" dirty="0"/>
          </a:p>
        </p:txBody>
      </p:sp>
    </p:spTree>
    <p:extLst>
      <p:ext uri="{BB962C8B-B14F-4D97-AF65-F5344CB8AC3E}">
        <p14:creationId xmlns:p14="http://schemas.microsoft.com/office/powerpoint/2010/main" val="2749884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A9F16-CF35-9B41-96F5-4E2C25E82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826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A9F16-CF35-9B41-96F5-4E2C25E82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5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A9F16-CF35-9B41-96F5-4E2C25E82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17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32228-3BDA-90CC-E0B3-24C4EE2D9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9E062-6659-6C38-F9F1-876E58C91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77BBA-EA40-2C93-21AF-7AC5A3065C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17337C-F517-1207-235A-3AC4E295151F}"/>
              </a:ext>
            </a:extLst>
          </p:cNvPr>
          <p:cNvSpPr>
            <a:spLocks noGrp="1"/>
          </p:cNvSpPr>
          <p:nvPr>
            <p:ph type="sldNum" sz="quarter" idx="5"/>
          </p:nvPr>
        </p:nvSpPr>
        <p:spPr/>
        <p:txBody>
          <a:bodyPr/>
          <a:lstStyle/>
          <a:p>
            <a:fld id="{90E800F1-3FEE-47FB-8EE9-0F5568032E57}" type="slidenum">
              <a:rPr lang="en-CA" smtClean="0"/>
              <a:t>49</a:t>
            </a:fld>
            <a:endParaRPr lang="en-CA"/>
          </a:p>
        </p:txBody>
      </p:sp>
    </p:spTree>
    <p:extLst>
      <p:ext uri="{BB962C8B-B14F-4D97-AF65-F5344CB8AC3E}">
        <p14:creationId xmlns:p14="http://schemas.microsoft.com/office/powerpoint/2010/main" val="394431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66E67-5EF2-D542-9A8F-BDAE9CF916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84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834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3628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6506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9661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19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19748-3872-CC37-70CB-62EE876DC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76D23-3212-2D88-B6A0-DB6241494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49DAF-2FF2-8304-4DFA-5706A3CB86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5AFD84-625D-C130-1655-E6BFD61AFC60}"/>
              </a:ext>
            </a:extLst>
          </p:cNvPr>
          <p:cNvSpPr>
            <a:spLocks noGrp="1"/>
          </p:cNvSpPr>
          <p:nvPr>
            <p:ph type="sldNum" sz="quarter" idx="5"/>
          </p:nvPr>
        </p:nvSpPr>
        <p:spPr/>
        <p:txBody>
          <a:bodyPr/>
          <a:lstStyle/>
          <a:p>
            <a:fld id="{90E800F1-3FEE-47FB-8EE9-0F5568032E57}" type="slidenum">
              <a:rPr lang="en-CA" smtClean="0"/>
              <a:t>2</a:t>
            </a:fld>
            <a:endParaRPr lang="en-CA"/>
          </a:p>
        </p:txBody>
      </p:sp>
    </p:spTree>
    <p:extLst>
      <p:ext uri="{BB962C8B-B14F-4D97-AF65-F5344CB8AC3E}">
        <p14:creationId xmlns:p14="http://schemas.microsoft.com/office/powerpoint/2010/main" val="1945696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885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D1A60-EB4A-FC61-A509-F792541E7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B5AB9-66AC-9CE5-BB20-E5A637877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F0A9F-D436-11CE-8711-463DF715741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D8739A9-33CE-957C-3001-2D58B29240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00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4C862-C8B1-3145-BD0D-20ED2343AE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685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2A4C862-C8B1-3145-BD0D-20ED2343AEC6}" type="slidenum">
              <a:rPr lang="en-US" smtClean="0"/>
              <a:t>59</a:t>
            </a:fld>
            <a:endParaRPr lang="en-US"/>
          </a:p>
        </p:txBody>
      </p:sp>
    </p:spTree>
    <p:extLst>
      <p:ext uri="{BB962C8B-B14F-4D97-AF65-F5344CB8AC3E}">
        <p14:creationId xmlns:p14="http://schemas.microsoft.com/office/powerpoint/2010/main" val="1426951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2A4C862-C8B1-3145-BD0D-20ED2343AEC6}" type="slidenum">
              <a:rPr lang="en-US" smtClean="0"/>
              <a:t>60</a:t>
            </a:fld>
            <a:endParaRPr lang="en-US"/>
          </a:p>
        </p:txBody>
      </p:sp>
    </p:spTree>
    <p:extLst>
      <p:ext uri="{BB962C8B-B14F-4D97-AF65-F5344CB8AC3E}">
        <p14:creationId xmlns:p14="http://schemas.microsoft.com/office/powerpoint/2010/main" val="1221163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2A4C862-C8B1-3145-BD0D-20ED2343AEC6}" type="slidenum">
              <a:rPr lang="en-US" smtClean="0"/>
              <a:t>61</a:t>
            </a:fld>
            <a:endParaRPr lang="en-US"/>
          </a:p>
        </p:txBody>
      </p:sp>
    </p:spTree>
    <p:extLst>
      <p:ext uri="{BB962C8B-B14F-4D97-AF65-F5344CB8AC3E}">
        <p14:creationId xmlns:p14="http://schemas.microsoft.com/office/powerpoint/2010/main" val="464218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2A4C862-C8B1-3145-BD0D-20ED2343AEC6}" type="slidenum">
              <a:rPr lang="en-US" smtClean="0"/>
              <a:t>62</a:t>
            </a:fld>
            <a:endParaRPr lang="en-US"/>
          </a:p>
        </p:txBody>
      </p:sp>
    </p:spTree>
    <p:extLst>
      <p:ext uri="{BB962C8B-B14F-4D97-AF65-F5344CB8AC3E}">
        <p14:creationId xmlns:p14="http://schemas.microsoft.com/office/powerpoint/2010/main" val="835361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2A4C862-C8B1-3145-BD0D-20ED2343AEC6}" type="slidenum">
              <a:rPr lang="en-US" smtClean="0"/>
              <a:t>63</a:t>
            </a:fld>
            <a:endParaRPr lang="en-US"/>
          </a:p>
        </p:txBody>
      </p:sp>
    </p:spTree>
    <p:extLst>
      <p:ext uri="{BB962C8B-B14F-4D97-AF65-F5344CB8AC3E}">
        <p14:creationId xmlns:p14="http://schemas.microsoft.com/office/powerpoint/2010/main" val="1470541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2A4C862-C8B1-3145-BD0D-20ED2343AEC6}" type="slidenum">
              <a:rPr lang="en-US" smtClean="0"/>
              <a:t>64</a:t>
            </a:fld>
            <a:endParaRPr lang="en-US"/>
          </a:p>
        </p:txBody>
      </p:sp>
    </p:spTree>
    <p:extLst>
      <p:ext uri="{BB962C8B-B14F-4D97-AF65-F5344CB8AC3E}">
        <p14:creationId xmlns:p14="http://schemas.microsoft.com/office/powerpoint/2010/main" val="2985216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47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3760-D961-82BD-E223-4DAD136BA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52E28-A334-E37D-C348-6C9F4FBE6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7BE63-8CD4-D871-D997-516BFAE61914}"/>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3757D78-0B92-3302-355A-8E1423F785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43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3760-D961-82BD-E223-4DAD136BA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52E28-A334-E37D-C348-6C9F4FBE6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7BE63-8CD4-D871-D997-516BFAE61914}"/>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3757D78-0B92-3302-355A-8E1423F7856A}"/>
              </a:ext>
            </a:extLst>
          </p:cNvPr>
          <p:cNvSpPr>
            <a:spLocks noGrp="1"/>
          </p:cNvSpPr>
          <p:nvPr>
            <p:ph type="sldNum" sz="quarter" idx="5"/>
          </p:nvPr>
        </p:nvSpPr>
        <p:spPr/>
        <p:txBody>
          <a:bodyPr/>
          <a:lstStyle/>
          <a:p>
            <a:fld id="{90E800F1-3FEE-47FB-8EE9-0F5568032E57}" type="slidenum">
              <a:rPr lang="en-CA" smtClean="0"/>
              <a:t>66</a:t>
            </a:fld>
            <a:endParaRPr lang="en-CA" dirty="0"/>
          </a:p>
        </p:txBody>
      </p:sp>
    </p:spTree>
    <p:extLst>
      <p:ext uri="{BB962C8B-B14F-4D97-AF65-F5344CB8AC3E}">
        <p14:creationId xmlns:p14="http://schemas.microsoft.com/office/powerpoint/2010/main" val="3271743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3276-4115-7D58-8ADA-7E984FF7D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03C2F-F961-A4B4-81C2-72BCC10C2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339AF-0F14-A3E3-0445-85E7CC0A7D1C}"/>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1DDE991-62D9-F591-5968-50E41CB12F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306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28F9-1EA6-928F-6E8A-86C70C9F7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5E141-9A87-3870-77B8-151B4651B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FEF55-29AA-2F5F-49AB-280778C86676}"/>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8D28DBC-0DA0-B7B1-7469-4046023CA9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400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700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17AF3-BEFB-5BE5-C0EC-EFD77B49D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B5A8E-E0EB-C9C0-8D0A-4CF2B6A44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0519E-A55B-5CDF-8702-9632C13B4C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a:extLst>
              <a:ext uri="{FF2B5EF4-FFF2-40B4-BE49-F238E27FC236}">
                <a16:creationId xmlns:a16="http://schemas.microsoft.com/office/drawing/2014/main" id="{1A0F7C91-1B4C-07D2-5C03-5D3E395748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953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B3D02-D9B5-3C25-3576-C7CE56022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B5895-981B-CB9B-10C6-1F85CF520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28E7A-D564-2CBF-A64F-74279771CD47}"/>
              </a:ext>
            </a:extLst>
          </p:cNvPr>
          <p:cNvSpPr>
            <a:spLocks noGrp="1"/>
          </p:cNvSpPr>
          <p:nvPr>
            <p:ph type="body" idx="1"/>
          </p:nvPr>
        </p:nvSpPr>
        <p:spPr/>
        <p:txBody>
          <a:bodyPr/>
          <a:lstStyle/>
          <a:p>
            <a:endParaRPr lang="en-CA" dirty="0"/>
          </a:p>
          <a:p>
            <a:endParaRPr lang="en-CA" dirty="0"/>
          </a:p>
        </p:txBody>
      </p:sp>
      <p:sp>
        <p:nvSpPr>
          <p:cNvPr id="4" name="Slide Number Placeholder 3">
            <a:extLst>
              <a:ext uri="{FF2B5EF4-FFF2-40B4-BE49-F238E27FC236}">
                <a16:creationId xmlns:a16="http://schemas.microsoft.com/office/drawing/2014/main" id="{8C32CD40-7209-353C-D75C-7689190363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66E67-5EF2-D542-9A8F-BDAE9CF916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261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Rebecca</a:t>
            </a:r>
          </a:p>
        </p:txBody>
      </p:sp>
      <p:sp>
        <p:nvSpPr>
          <p:cNvPr id="4" name="Slide Number Placeholder 3"/>
          <p:cNvSpPr>
            <a:spLocks noGrp="1"/>
          </p:cNvSpPr>
          <p:nvPr>
            <p:ph type="sldNum" sz="quarter" idx="5"/>
          </p:nvPr>
        </p:nvSpPr>
        <p:spPr/>
        <p:txBody>
          <a:bodyPr/>
          <a:lstStyle/>
          <a:p>
            <a:fld id="{53076223-D221-2E48-825E-C8188D9BE7DD}" type="slidenum">
              <a:rPr lang="en-US" smtClean="0"/>
              <a:t>78</a:t>
            </a:fld>
            <a:endParaRPr lang="en-US"/>
          </a:p>
        </p:txBody>
      </p:sp>
    </p:spTree>
    <p:extLst>
      <p:ext uri="{BB962C8B-B14F-4D97-AF65-F5344CB8AC3E}">
        <p14:creationId xmlns:p14="http://schemas.microsoft.com/office/powerpoint/2010/main" val="831746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Logan</a:t>
            </a:r>
          </a:p>
        </p:txBody>
      </p:sp>
      <p:sp>
        <p:nvSpPr>
          <p:cNvPr id="4" name="Slide Number Placeholder 3"/>
          <p:cNvSpPr>
            <a:spLocks noGrp="1"/>
          </p:cNvSpPr>
          <p:nvPr>
            <p:ph type="sldNum" sz="quarter" idx="5"/>
          </p:nvPr>
        </p:nvSpPr>
        <p:spPr/>
        <p:txBody>
          <a:bodyPr/>
          <a:lstStyle/>
          <a:p>
            <a:fld id="{53076223-D221-2E48-825E-C8188D9BE7DD}" type="slidenum">
              <a:rPr lang="en-US" smtClean="0"/>
              <a:t>79</a:t>
            </a:fld>
            <a:endParaRPr lang="en-US"/>
          </a:p>
        </p:txBody>
      </p:sp>
    </p:spTree>
    <p:extLst>
      <p:ext uri="{BB962C8B-B14F-4D97-AF65-F5344CB8AC3E}">
        <p14:creationId xmlns:p14="http://schemas.microsoft.com/office/powerpoint/2010/main" val="1205139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Eakam</a:t>
            </a:r>
          </a:p>
        </p:txBody>
      </p:sp>
      <p:sp>
        <p:nvSpPr>
          <p:cNvPr id="4" name="Slide Number Placeholder 3"/>
          <p:cNvSpPr>
            <a:spLocks noGrp="1"/>
          </p:cNvSpPr>
          <p:nvPr>
            <p:ph type="sldNum" sz="quarter" idx="5"/>
          </p:nvPr>
        </p:nvSpPr>
        <p:spPr/>
        <p:txBody>
          <a:bodyPr/>
          <a:lstStyle/>
          <a:p>
            <a:fld id="{53076223-D221-2E48-825E-C8188D9BE7DD}" type="slidenum">
              <a:rPr lang="en-US" smtClean="0"/>
              <a:t>80</a:t>
            </a:fld>
            <a:endParaRPr lang="en-US"/>
          </a:p>
        </p:txBody>
      </p:sp>
    </p:spTree>
    <p:extLst>
      <p:ext uri="{BB962C8B-B14F-4D97-AF65-F5344CB8AC3E}">
        <p14:creationId xmlns:p14="http://schemas.microsoft.com/office/powerpoint/2010/main" val="2575731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Holly</a:t>
            </a:r>
          </a:p>
        </p:txBody>
      </p:sp>
      <p:sp>
        <p:nvSpPr>
          <p:cNvPr id="4" name="Slide Number Placeholder 3"/>
          <p:cNvSpPr>
            <a:spLocks noGrp="1"/>
          </p:cNvSpPr>
          <p:nvPr>
            <p:ph type="sldNum" sz="quarter" idx="5"/>
          </p:nvPr>
        </p:nvSpPr>
        <p:spPr/>
        <p:txBody>
          <a:bodyPr/>
          <a:lstStyle/>
          <a:p>
            <a:fld id="{53076223-D221-2E48-825E-C8188D9BE7DD}" type="slidenum">
              <a:rPr lang="en-US" smtClean="0"/>
              <a:t>81</a:t>
            </a:fld>
            <a:endParaRPr lang="en-US"/>
          </a:p>
        </p:txBody>
      </p:sp>
    </p:spTree>
    <p:extLst>
      <p:ext uri="{BB962C8B-B14F-4D97-AF65-F5344CB8AC3E}">
        <p14:creationId xmlns:p14="http://schemas.microsoft.com/office/powerpoint/2010/main" val="2465210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274C-F55E-D54A-A0E9-1B56BD9A32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167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Holly</a:t>
            </a:r>
          </a:p>
        </p:txBody>
      </p:sp>
      <p:sp>
        <p:nvSpPr>
          <p:cNvPr id="4" name="Slide Number Placeholder 3"/>
          <p:cNvSpPr>
            <a:spLocks noGrp="1"/>
          </p:cNvSpPr>
          <p:nvPr>
            <p:ph type="sldNum" sz="quarter" idx="5"/>
          </p:nvPr>
        </p:nvSpPr>
        <p:spPr/>
        <p:txBody>
          <a:bodyPr/>
          <a:lstStyle/>
          <a:p>
            <a:fld id="{53076223-D221-2E48-825E-C8188D9BE7DD}" type="slidenum">
              <a:rPr lang="en-US" smtClean="0"/>
              <a:t>82</a:t>
            </a:fld>
            <a:endParaRPr lang="en-US"/>
          </a:p>
        </p:txBody>
      </p:sp>
    </p:spTree>
    <p:extLst>
      <p:ext uri="{BB962C8B-B14F-4D97-AF65-F5344CB8AC3E}">
        <p14:creationId xmlns:p14="http://schemas.microsoft.com/office/powerpoint/2010/main" val="2465210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127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8610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CA" sz="138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31971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2933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758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011DB-80B2-C3F9-0C0C-62083AC9F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59F8E-3E85-C60D-24F8-021C50277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FA7FC-3024-7688-CFAE-86D8068A6A4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4323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7878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1689314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38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19747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794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556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8280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7334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C695D-4CF9-E584-DBD3-87E75762B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2D0D2-4F5B-15FA-3701-EFF34057F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4901F-2B21-D7FC-7CD7-A1231312F9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0668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5266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F273-5F03-BBEE-0A14-65BD218BE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8E1F3-4016-6244-833A-B37CE70B72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C0115B-E425-7D8D-B147-414A7ED54206}"/>
              </a:ext>
            </a:extLst>
          </p:cNvPr>
          <p:cNvSpPr>
            <a:spLocks noGrp="1"/>
          </p:cNvSpPr>
          <p:nvPr>
            <p:ph type="body" idx="1"/>
          </p:nvPr>
        </p:nvSpPr>
        <p:spPr/>
        <p:txBody>
          <a:bodyPr/>
          <a:lstStyle/>
          <a:p>
            <a:pPr marL="0" marR="0" lvl="0" indent="0" defTabSz="286984"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2058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366702" rtl="0" eaLnBrk="1" fontAlgn="auto" latinLnBrk="0" hangingPunct="0">
              <a:lnSpc>
                <a:spcPct val="100000"/>
              </a:lnSpc>
              <a:spcBef>
                <a:spcPts val="0"/>
              </a:spcBef>
              <a:spcAft>
                <a:spcPts val="0"/>
              </a:spcAft>
              <a:buClrTx/>
              <a:buSzTx/>
              <a:buFontTx/>
              <a:buNone/>
              <a:tabLst/>
              <a:defRPr/>
            </a:pPr>
            <a:fld id="{25924AFE-B8A5-4645-92B0-078FD548DF77}" type="slidenum">
              <a:rPr kumimoji="0" lang="en-US" sz="1506" b="1" i="0" u="none" strike="noStrike" kern="0" cap="none" spc="0" normalizeH="0" baseline="0" noProof="0" smtClean="0">
                <a:ln>
                  <a:noFill/>
                </a:ln>
                <a:solidFill>
                  <a:srgbClr val="FFFFFF"/>
                </a:solidFill>
                <a:effectLst/>
                <a:uLnTx/>
                <a:uFillTx/>
                <a:latin typeface="Helvetica Neue"/>
                <a:sym typeface="Helvetica Neue"/>
              </a:rPr>
              <a:pPr marL="0" marR="0" lvl="0" indent="0" algn="ctr" defTabSz="366702" rtl="0" eaLnBrk="1" fontAlgn="auto" latinLnBrk="0" hangingPunct="0">
                <a:lnSpc>
                  <a:spcPct val="100000"/>
                </a:lnSpc>
                <a:spcBef>
                  <a:spcPts val="0"/>
                </a:spcBef>
                <a:spcAft>
                  <a:spcPts val="0"/>
                </a:spcAft>
                <a:buClrTx/>
                <a:buSzTx/>
                <a:buFontTx/>
                <a:buNone/>
                <a:tabLst/>
                <a:defRPr/>
              </a:pPr>
              <a:t>112</a:t>
            </a:fld>
            <a:endParaRPr kumimoji="0" lang="en-US" sz="1506"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8484087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742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381"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5"/>
          </p:nvPr>
        </p:nvSpPr>
        <p:spPr/>
        <p:txBody>
          <a:bodyPr/>
          <a:lstStyle/>
          <a:p>
            <a:pPr marL="0" marR="0" lvl="0" indent="0" algn="ctr" defTabSz="366702" rtl="0" eaLnBrk="1" fontAlgn="auto" latinLnBrk="0" hangingPunct="0">
              <a:lnSpc>
                <a:spcPct val="100000"/>
              </a:lnSpc>
              <a:spcBef>
                <a:spcPts val="0"/>
              </a:spcBef>
              <a:spcAft>
                <a:spcPts val="0"/>
              </a:spcAft>
              <a:buClrTx/>
              <a:buSzTx/>
              <a:buFontTx/>
              <a:buNone/>
              <a:tabLst/>
              <a:defRPr/>
            </a:pPr>
            <a:fld id="{25924AFE-B8A5-4645-92B0-078FD548DF77}" type="slidenum">
              <a:rPr kumimoji="0" lang="en-US" sz="1506" b="1" i="0" u="none" strike="noStrike" kern="0" cap="none" spc="0" normalizeH="0" baseline="0" noProof="0" smtClean="0">
                <a:ln>
                  <a:noFill/>
                </a:ln>
                <a:solidFill>
                  <a:srgbClr val="FFFFFF"/>
                </a:solidFill>
                <a:effectLst/>
                <a:uLnTx/>
                <a:uFillTx/>
                <a:latin typeface="Helvetica Neue"/>
                <a:sym typeface="Helvetica Neue"/>
              </a:rPr>
              <a:pPr marL="0" marR="0" lvl="0" indent="0" algn="ctr" defTabSz="366702" rtl="0" eaLnBrk="1" fontAlgn="auto" latinLnBrk="0" hangingPunct="0">
                <a:lnSpc>
                  <a:spcPct val="100000"/>
                </a:lnSpc>
                <a:spcBef>
                  <a:spcPts val="0"/>
                </a:spcBef>
                <a:spcAft>
                  <a:spcPts val="0"/>
                </a:spcAft>
                <a:buClrTx/>
                <a:buSzTx/>
                <a:buFontTx/>
                <a:buNone/>
                <a:tabLst/>
                <a:defRPr/>
              </a:pPr>
              <a:t>114</a:t>
            </a:fld>
            <a:endParaRPr kumimoji="0" lang="en-US" sz="1506"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365823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1A77-A413-D6D7-F6E7-B58261856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BAB1F-682B-418B-FD84-8D0A69DC7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7D0EB-236C-E0F8-E9CD-44CA73CD26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CC1AA0-2178-4C9A-2B01-54149CD24F31}"/>
              </a:ext>
            </a:extLst>
          </p:cNvPr>
          <p:cNvSpPr>
            <a:spLocks noGrp="1"/>
          </p:cNvSpPr>
          <p:nvPr>
            <p:ph type="sldNum" sz="quarter" idx="5"/>
          </p:nvPr>
        </p:nvSpPr>
        <p:spPr/>
        <p:txBody>
          <a:bodyPr/>
          <a:lstStyle/>
          <a:p>
            <a:pPr marL="0" marR="0" lvl="0" indent="0" algn="ctr" defTabSz="366702" rtl="0" eaLnBrk="1" fontAlgn="auto" latinLnBrk="0" hangingPunct="0">
              <a:lnSpc>
                <a:spcPct val="100000"/>
              </a:lnSpc>
              <a:spcBef>
                <a:spcPts val="0"/>
              </a:spcBef>
              <a:spcAft>
                <a:spcPts val="0"/>
              </a:spcAft>
              <a:buClrTx/>
              <a:buSzTx/>
              <a:buFontTx/>
              <a:buNone/>
              <a:tabLst/>
              <a:defRPr/>
            </a:pPr>
            <a:fld id="{25924AFE-B8A5-4645-92B0-078FD548DF77}" type="slidenum">
              <a:rPr kumimoji="0" lang="en-US" sz="1506" b="1" i="0" u="none" strike="noStrike" kern="0" cap="none" spc="0" normalizeH="0" baseline="0" noProof="0" smtClean="0">
                <a:ln>
                  <a:noFill/>
                </a:ln>
                <a:solidFill>
                  <a:srgbClr val="FFFFFF"/>
                </a:solidFill>
                <a:effectLst/>
                <a:uLnTx/>
                <a:uFillTx/>
                <a:latin typeface="Helvetica Neue"/>
                <a:sym typeface="Helvetica Neue"/>
              </a:rPr>
              <a:pPr marL="0" marR="0" lvl="0" indent="0" algn="ctr" defTabSz="366702" rtl="0" eaLnBrk="1" fontAlgn="auto" latinLnBrk="0" hangingPunct="0">
                <a:lnSpc>
                  <a:spcPct val="100000"/>
                </a:lnSpc>
                <a:spcBef>
                  <a:spcPts val="0"/>
                </a:spcBef>
                <a:spcAft>
                  <a:spcPts val="0"/>
                </a:spcAft>
                <a:buClrTx/>
                <a:buSzTx/>
                <a:buFontTx/>
                <a:buNone/>
                <a:tabLst/>
                <a:defRPr/>
              </a:pPr>
              <a:t>115</a:t>
            </a:fld>
            <a:endParaRPr kumimoji="0" lang="en-US" sz="1506"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60834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A9F16-CF35-9B41-96F5-4E2C25E82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321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8FA61-6D90-BD6C-5842-7C0AE548F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78AD5-AD77-7980-AB93-7C0E3DC03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AB552-F2D9-63CA-8441-28E9B96C64AD}"/>
              </a:ext>
            </a:extLst>
          </p:cNvPr>
          <p:cNvSpPr>
            <a:spLocks noGrp="1"/>
          </p:cNvSpPr>
          <p:nvPr>
            <p:ph type="body" idx="1"/>
          </p:nvPr>
        </p:nvSpPr>
        <p:spPr/>
        <p:txBody>
          <a:bodyPr/>
          <a:lstStyle/>
          <a:p>
            <a:endParaRPr lang="en-US" sz="138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60418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857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8758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94BFD-2BB5-665F-AA1A-B8D50A04F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BF3A9-2378-54A4-39C6-E1D057A94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949EB-8294-8344-5C25-23CAFFD1216F}"/>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9D2B30C-6915-002B-B777-E2BF896D16C9}"/>
              </a:ext>
            </a:extLst>
          </p:cNvPr>
          <p:cNvSpPr>
            <a:spLocks noGrp="1"/>
          </p:cNvSpPr>
          <p:nvPr>
            <p:ph type="sldNum" sz="quarter" idx="5"/>
          </p:nvPr>
        </p:nvSpPr>
        <p:spPr/>
        <p:txBody>
          <a:bodyPr/>
          <a:lstStyle/>
          <a:p>
            <a:fld id="{90E800F1-3FEE-47FB-8EE9-0F5568032E57}" type="slidenum">
              <a:rPr lang="en-CA" smtClean="0"/>
              <a:t>119</a:t>
            </a:fld>
            <a:endParaRPr lang="en-CA" dirty="0"/>
          </a:p>
        </p:txBody>
      </p:sp>
    </p:spTree>
    <p:extLst>
      <p:ext uri="{BB962C8B-B14F-4D97-AF65-F5344CB8AC3E}">
        <p14:creationId xmlns:p14="http://schemas.microsoft.com/office/powerpoint/2010/main" val="477020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66E67-5EF2-D542-9A8F-BDAE9CF916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845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274C-F55E-D54A-A0E9-1B56BD9A322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48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274C-F55E-D54A-A0E9-1B56BD9A322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25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274C-F55E-D54A-A0E9-1B56BD9A322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554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800F1-3FEE-47FB-8EE9-0F5568032E5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4713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0BB39-50B6-8D2A-AFB0-5DEA39D8B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1E8E9-0535-D996-A4B0-6997765AA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BE8E7-B0A9-7107-D62A-9BCBFD78F8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CDF7F7-49F6-796F-C5E0-A28FFD01681C}"/>
              </a:ext>
            </a:extLst>
          </p:cNvPr>
          <p:cNvSpPr>
            <a:spLocks noGrp="1"/>
          </p:cNvSpPr>
          <p:nvPr>
            <p:ph type="sldNum" sz="quarter" idx="5"/>
          </p:nvPr>
        </p:nvSpPr>
        <p:spPr/>
        <p:txBody>
          <a:bodyPr/>
          <a:lstStyle/>
          <a:p>
            <a:fld id="{90E800F1-3FEE-47FB-8EE9-0F5568032E57}" type="slidenum">
              <a:rPr lang="en-CA" smtClean="0"/>
              <a:t>147</a:t>
            </a:fld>
            <a:endParaRPr lang="en-CA"/>
          </a:p>
        </p:txBody>
      </p:sp>
    </p:spTree>
    <p:extLst>
      <p:ext uri="{BB962C8B-B14F-4D97-AF65-F5344CB8AC3E}">
        <p14:creationId xmlns:p14="http://schemas.microsoft.com/office/powerpoint/2010/main" val="362455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1E26"/>
                </a:solidFill>
                <a:effectLst/>
                <a:highlight>
                  <a:srgbClr val="FFFFFF"/>
                </a:highlight>
                <a:latin typeface="Helvetica" pitchFamily="2" charset="0"/>
              </a:rPr>
              <a:t>© Cornell University, 301 College Ave, Ithaca, NY 14853; 607-255-7675; photo@cornell.edu.</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A9F16-CF35-9B41-96F5-4E2C25E82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0207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66E67-5EF2-D542-9A8F-BDAE9CF916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884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274C-F55E-D54A-A0E9-1B56BD9A322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3403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F3624-2926-4542-A0DB-A608B3DB427F}" type="slidenum">
              <a:rPr kumimoji="0" lang="en-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CA"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159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A465-8D8D-5D5A-3D16-9FC3559C4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C7E6E-2F42-5293-E168-86A298D68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E7C03-4471-7213-2B85-F81951383B07}"/>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88BFE60-CFAF-D263-FF90-F7B8D17B71F7}"/>
              </a:ext>
            </a:extLst>
          </p:cNvPr>
          <p:cNvSpPr>
            <a:spLocks noGrp="1"/>
          </p:cNvSpPr>
          <p:nvPr>
            <p:ph type="sldNum" sz="quarter" idx="5"/>
          </p:nvPr>
        </p:nvSpPr>
        <p:spPr/>
        <p:txBody>
          <a:bodyPr/>
          <a:lstStyle/>
          <a:p>
            <a:fld id="{90E800F1-3FEE-47FB-8EE9-0F5568032E57}" type="slidenum">
              <a:rPr lang="en-CA" smtClean="0"/>
              <a:t>164</a:t>
            </a:fld>
            <a:endParaRPr lang="en-CA" dirty="0"/>
          </a:p>
        </p:txBody>
      </p:sp>
    </p:spTree>
    <p:extLst>
      <p:ext uri="{BB962C8B-B14F-4D97-AF65-F5344CB8AC3E}">
        <p14:creationId xmlns:p14="http://schemas.microsoft.com/office/powerpoint/2010/main" val="24138962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FDFFA-7A32-DA32-CCBC-4CC81F9A6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F993D-1648-7A67-B97A-6E182D544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20C28-836D-DF38-2812-B9B465FC2C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CB94A-88DA-798F-C513-F7C9BCF8377F}"/>
              </a:ext>
            </a:extLst>
          </p:cNvPr>
          <p:cNvSpPr>
            <a:spLocks noGrp="1"/>
          </p:cNvSpPr>
          <p:nvPr>
            <p:ph type="sldNum" sz="quarter" idx="5"/>
          </p:nvPr>
        </p:nvSpPr>
        <p:spPr/>
        <p:txBody>
          <a:bodyPr/>
          <a:lstStyle/>
          <a:p>
            <a:fld id="{90E800F1-3FEE-47FB-8EE9-0F5568032E57}" type="slidenum">
              <a:rPr lang="en-CA" smtClean="0"/>
              <a:t>166</a:t>
            </a:fld>
            <a:endParaRPr lang="en-CA"/>
          </a:p>
        </p:txBody>
      </p:sp>
    </p:spTree>
    <p:extLst>
      <p:ext uri="{BB962C8B-B14F-4D97-AF65-F5344CB8AC3E}">
        <p14:creationId xmlns:p14="http://schemas.microsoft.com/office/powerpoint/2010/main" val="24735346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800F1-3FEE-47FB-8EE9-0F5568032E57}" type="slidenum">
              <a:rPr lang="en-CA" smtClean="0"/>
              <a:t>167</a:t>
            </a:fld>
            <a:endParaRPr lang="en-CA"/>
          </a:p>
        </p:txBody>
      </p:sp>
    </p:spTree>
    <p:extLst>
      <p:ext uri="{BB962C8B-B14F-4D97-AF65-F5344CB8AC3E}">
        <p14:creationId xmlns:p14="http://schemas.microsoft.com/office/powerpoint/2010/main" val="2932925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4E5C2-388D-8045-566A-D4CCF167F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3C6C3-6DB6-76A2-100C-A38DDDF22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929B9-4A2A-4689-0F25-8C59AC9C2817}"/>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1600AFE-8EBB-4A27-8D1C-95A1028FB008}"/>
              </a:ext>
            </a:extLst>
          </p:cNvPr>
          <p:cNvSpPr>
            <a:spLocks noGrp="1"/>
          </p:cNvSpPr>
          <p:nvPr>
            <p:ph type="sldNum" sz="quarter" idx="5"/>
          </p:nvPr>
        </p:nvSpPr>
        <p:spPr/>
        <p:txBody>
          <a:bodyPr/>
          <a:lstStyle/>
          <a:p>
            <a:fld id="{90E800F1-3FEE-47FB-8EE9-0F5568032E57}" type="slidenum">
              <a:rPr lang="en-CA" smtClean="0"/>
              <a:t>168</a:t>
            </a:fld>
            <a:endParaRPr lang="en-CA" dirty="0"/>
          </a:p>
        </p:txBody>
      </p:sp>
    </p:spTree>
    <p:extLst>
      <p:ext uri="{BB962C8B-B14F-4D97-AF65-F5344CB8AC3E}">
        <p14:creationId xmlns:p14="http://schemas.microsoft.com/office/powerpoint/2010/main" val="421539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00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Gothic" pitchFamily="49" charset="-128"/>
              </a:defRPr>
            </a:lvl1pPr>
            <a:lvl2pPr marL="757066" indent="-291179" eaLnBrk="0" hangingPunct="0">
              <a:defRPr>
                <a:solidFill>
                  <a:schemeClr val="tx1"/>
                </a:solidFill>
                <a:latin typeface="Arial" pitchFamily="34" charset="0"/>
                <a:ea typeface="MS Gothic" pitchFamily="49" charset="-128"/>
              </a:defRPr>
            </a:lvl2pPr>
            <a:lvl3pPr marL="1164717" indent="-232943" eaLnBrk="0" hangingPunct="0">
              <a:defRPr>
                <a:solidFill>
                  <a:schemeClr val="tx1"/>
                </a:solidFill>
                <a:latin typeface="Arial" pitchFamily="34" charset="0"/>
                <a:ea typeface="MS Gothic" pitchFamily="49" charset="-128"/>
              </a:defRPr>
            </a:lvl3pPr>
            <a:lvl4pPr marL="1630604" indent="-232943" eaLnBrk="0" hangingPunct="0">
              <a:defRPr>
                <a:solidFill>
                  <a:schemeClr val="tx1"/>
                </a:solidFill>
                <a:latin typeface="Arial" pitchFamily="34" charset="0"/>
                <a:ea typeface="MS Gothic" pitchFamily="49" charset="-128"/>
              </a:defRPr>
            </a:lvl4pPr>
            <a:lvl5pPr marL="2096491" indent="-232943" eaLnBrk="0" hangingPunct="0">
              <a:defRPr>
                <a:solidFill>
                  <a:schemeClr val="tx1"/>
                </a:solidFill>
                <a:latin typeface="Arial" pitchFamily="34" charset="0"/>
                <a:ea typeface="MS Gothic" pitchFamily="49" charset="-128"/>
              </a:defRPr>
            </a:lvl5pPr>
            <a:lvl6pPr marL="2562377" indent="-232943" eaLnBrk="0" fontAlgn="base" hangingPunct="0">
              <a:spcBef>
                <a:spcPct val="0"/>
              </a:spcBef>
              <a:spcAft>
                <a:spcPct val="0"/>
              </a:spcAft>
              <a:defRPr>
                <a:solidFill>
                  <a:schemeClr val="tx1"/>
                </a:solidFill>
                <a:latin typeface="Arial" pitchFamily="34" charset="0"/>
                <a:ea typeface="MS Gothic" pitchFamily="49" charset="-128"/>
              </a:defRPr>
            </a:lvl6pPr>
            <a:lvl7pPr marL="3028264" indent="-232943" eaLnBrk="0" fontAlgn="base" hangingPunct="0">
              <a:spcBef>
                <a:spcPct val="0"/>
              </a:spcBef>
              <a:spcAft>
                <a:spcPct val="0"/>
              </a:spcAft>
              <a:defRPr>
                <a:solidFill>
                  <a:schemeClr val="tx1"/>
                </a:solidFill>
                <a:latin typeface="Arial" pitchFamily="34" charset="0"/>
                <a:ea typeface="MS Gothic" pitchFamily="49" charset="-128"/>
              </a:defRPr>
            </a:lvl7pPr>
            <a:lvl8pPr marL="3494151" indent="-232943" eaLnBrk="0" fontAlgn="base" hangingPunct="0">
              <a:spcBef>
                <a:spcPct val="0"/>
              </a:spcBef>
              <a:spcAft>
                <a:spcPct val="0"/>
              </a:spcAft>
              <a:defRPr>
                <a:solidFill>
                  <a:schemeClr val="tx1"/>
                </a:solidFill>
                <a:latin typeface="Arial" pitchFamily="34" charset="0"/>
                <a:ea typeface="MS Gothic" pitchFamily="49" charset="-128"/>
              </a:defRPr>
            </a:lvl8pPr>
            <a:lvl9pPr marL="3960038" indent="-232943" eaLnBrk="0" fontAlgn="base" hangingPunct="0">
              <a:spcBef>
                <a:spcPct val="0"/>
              </a:spcBef>
              <a:spcAft>
                <a:spcPct val="0"/>
              </a:spcAft>
              <a:defRPr>
                <a:solidFill>
                  <a:schemeClr val="tx1"/>
                </a:solidFill>
                <a:latin typeface="Arial" pitchFamily="34" charset="0"/>
                <a:ea typeface="MS Gothic" pitchFamily="49"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332C31-8828-4212-9501-52188DF150D9}" type="slidenum">
              <a:rPr kumimoji="0" lang="en-US" sz="1200" b="0" i="0" u="none" strike="noStrike" kern="1200" cap="none" spc="0" normalizeH="0" baseline="0" noProof="0" smtClean="0">
                <a:ln>
                  <a:noFill/>
                </a:ln>
                <a:solidFill>
                  <a:srgbClr val="000000"/>
                </a:solidFill>
                <a:effectLst/>
                <a:uLnTx/>
                <a:uFillTx/>
                <a:latin typeface="Times" pitchFamily="18" charset="0"/>
                <a:ea typeface="MS Gothic"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pitchFamily="18" charset="0"/>
              <a:ea typeface="MS Gothic" pitchFamily="49" charset="-128"/>
              <a:cs typeface="+mn-cs"/>
            </a:endParaRPr>
          </a:p>
        </p:txBody>
      </p:sp>
    </p:spTree>
    <p:extLst>
      <p:ext uri="{BB962C8B-B14F-4D97-AF65-F5344CB8AC3E}">
        <p14:creationId xmlns:p14="http://schemas.microsoft.com/office/powerpoint/2010/main" val="149286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CA9F16-CF35-9B41-96F5-4E2C25E82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08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www.vraie-idea.ca/" TargetMode="Externa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EB19-03F9-C4F7-F6CA-4ECA90D1E3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8B6AEC-9F51-6E31-D78E-F796538F8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2D49CC2-96EB-23FA-EDCD-BC307AA9954A}"/>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4574AAB3-7E7F-7F09-2899-B9FF6E1CBB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449324-53EC-C620-7612-96DE20087A1D}"/>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05195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E6B7-CCBD-0C1F-132B-E38CA48C6C6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4185FB3-DE6C-D6CE-E52E-CC778F94B9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CB7B67-32E6-086C-1255-418AD4F92BC4}"/>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0C3204FC-1B26-E192-79AD-57A76692741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1346A4-D099-A89A-C504-A6E77E4A35A4}"/>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9984398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dirty="0"/>
              <a:t>Title Text</a:t>
            </a:r>
          </a:p>
        </p:txBody>
      </p:sp>
      <p:sp>
        <p:nvSpPr>
          <p:cNvPr id="57" name="Body Level One…"/>
          <p:cNvSpPr txBox="1">
            <a:spLocks noGrp="1"/>
          </p:cNvSpPr>
          <p:nvPr>
            <p:ph type="body" idx="1"/>
          </p:nvPr>
        </p:nvSpPr>
        <p:spPr>
          <a:prstGeom prst="rect">
            <a:avLst/>
          </a:prstGeom>
        </p:spPr>
        <p:txBody>
          <a:bodyPr>
            <a:noAutofit/>
          </a:bodyPr>
          <a:lstStyle>
            <a:lvl1pPr>
              <a:buClrTx/>
              <a:defRPr sz="3733"/>
            </a:lvl1pPr>
            <a:lvl2pPr>
              <a:buClrTx/>
              <a:defRPr sz="3733"/>
            </a:lvl2pPr>
            <a:lvl3pPr>
              <a:buClrTx/>
              <a:defRPr sz="3733"/>
            </a:lvl3pPr>
            <a:lvl4pPr>
              <a:buClrTx/>
              <a:defRPr sz="3733"/>
            </a:lvl4pPr>
            <a:lvl5pPr>
              <a:buClrTx/>
              <a:defRPr sz="3733"/>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894176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310313" y="3491509"/>
            <a:ext cx="5000625" cy="2741415"/>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310313" y="446485"/>
            <a:ext cx="5000625" cy="2741415"/>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446484"/>
            <a:ext cx="5000625" cy="578643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621641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0626" y="4473774"/>
            <a:ext cx="9810751" cy="362343"/>
          </a:xfrm>
          <a:prstGeom prst="rect">
            <a:avLst/>
          </a:prstGeom>
        </p:spPr>
        <p:txBody>
          <a:bodyPr anchor="t">
            <a:spAutoFit/>
          </a:bodyPr>
          <a:lstStyle>
            <a:lvl1pPr marL="0" indent="0" algn="ctr">
              <a:spcBef>
                <a:spcPts val="0"/>
              </a:spcBef>
              <a:buClrTx/>
              <a:buSzTx/>
              <a:buNone/>
              <a:defRPr sz="1688" i="1"/>
            </a:lvl1pPr>
          </a:lstStyle>
          <a:p>
            <a:r>
              <a:t>–Johnny Appleseed</a:t>
            </a:r>
          </a:p>
        </p:txBody>
      </p:sp>
      <p:sp>
        <p:nvSpPr>
          <p:cNvPr id="94" name="“Type a quote here.”"/>
          <p:cNvSpPr txBox="1">
            <a:spLocks noGrp="1"/>
          </p:cNvSpPr>
          <p:nvPr>
            <p:ph type="body" sz="quarter" idx="14"/>
          </p:nvPr>
        </p:nvSpPr>
        <p:spPr>
          <a:xfrm>
            <a:off x="1190626" y="3008602"/>
            <a:ext cx="9810751" cy="470513"/>
          </a:xfrm>
          <a:prstGeom prst="rect">
            <a:avLst/>
          </a:prstGeom>
        </p:spPr>
        <p:txBody>
          <a:bodyPr>
            <a:spAutoFit/>
          </a:bodyPr>
          <a:lstStyle>
            <a:lvl1pPr marL="0" indent="0" algn="ctr">
              <a:spcBef>
                <a:spcPts val="0"/>
              </a:spcBef>
              <a:buClrTx/>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003290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5291179"/>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66313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2DA33-B8EE-9AB4-B05B-A37B4DA345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3C98441-8446-3F8D-FFCF-D34DFFE49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4B724F-75A5-8BD9-2B11-9253C976250D}"/>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5C649670-8A6D-0D86-D020-986F204BBF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F1E2110-CCA0-5EE9-ABA0-11A50DD00915}"/>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87131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D51E-F7F1-EF2A-668D-6217450E2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2BA20-E061-FCBF-9702-6661CC960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78CD36-8E3D-5942-D402-A1715A9E8088}"/>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3453FA78-798B-6D97-AB38-BDC03240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B321B-2E6B-608F-CA3F-E0A719928604}"/>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22394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188A-600B-5E00-1E70-26A5D0C0B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68436-6850-DC7B-FED9-99A670BAAA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44384-002A-0CF1-1EB2-BBEB3D6885D4}"/>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B02276A7-0008-F551-BBCF-AE21EC523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763A3-B342-B927-74F8-4A5FB613E94A}"/>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003398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D693-7F63-36B0-FD05-A7DCAC33EC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7ACE5B-FC23-1A8F-99CA-65C1A8E34F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E4B72-F175-A816-971C-36E70B23AA37}"/>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6B8F2F23-6434-7BE0-FBDB-99C12E0D3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D8D8B-7FC4-3867-6779-3498C8AD35F7}"/>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4119728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37B4-B1EB-2BF1-745A-ECA1E4E46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BA547-1C8D-CFCD-5808-EACD1B110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BB7E54-F984-AB42-97FD-862340CAB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06BAAC-7CA3-DFA3-BFCE-880F6034631E}"/>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6" name="Footer Placeholder 5">
            <a:extLst>
              <a:ext uri="{FF2B5EF4-FFF2-40B4-BE49-F238E27FC236}">
                <a16:creationId xmlns:a16="http://schemas.microsoft.com/office/drawing/2014/main" id="{52F323CC-5FE8-6FE0-B05D-ADBEACE25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58E13-04F0-4E52-B72C-C17F03341D43}"/>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3587719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D91F-3125-3773-EE29-921A0FCB90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B9585-753C-C928-C116-F5C28C525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00DFC5-759D-764D-9485-0A6FC8B16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32F81C-A15C-510C-F635-24938A88D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810704-0DF2-46FD-A66A-B09F2A571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9B9524-1195-D92F-2B5B-A9266C089C6C}"/>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8" name="Footer Placeholder 7">
            <a:extLst>
              <a:ext uri="{FF2B5EF4-FFF2-40B4-BE49-F238E27FC236}">
                <a16:creationId xmlns:a16="http://schemas.microsoft.com/office/drawing/2014/main" id="{CD2A1E33-4D4D-37AE-FCF4-26D9E80418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89347-258F-8FB1-FE1B-B4C77FBDE51F}"/>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809164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A56A-A6C0-79C6-5AB6-341B8210D8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CC3BA0-D8B0-8007-093F-43948EBC3C1C}"/>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4" name="Footer Placeholder 3">
            <a:extLst>
              <a:ext uri="{FF2B5EF4-FFF2-40B4-BE49-F238E27FC236}">
                <a16:creationId xmlns:a16="http://schemas.microsoft.com/office/drawing/2014/main" id="{F4D162E4-192F-E2C0-6962-7C7AF4192B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0187AE-96EC-C512-FB7B-6FAAABFF9234}"/>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531674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24B4E-814D-F59B-4C5E-2518EB5ABEA0}"/>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3" name="Footer Placeholder 2">
            <a:extLst>
              <a:ext uri="{FF2B5EF4-FFF2-40B4-BE49-F238E27FC236}">
                <a16:creationId xmlns:a16="http://schemas.microsoft.com/office/drawing/2014/main" id="{1C76334C-6375-348E-A479-02A5AB6F2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93267-63B6-2970-3F23-3BAE98744EA1}"/>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12119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3664-1C9D-766F-E9A1-685D8C727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2DD40C-77CA-6950-B384-B6BE93B5B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4E977-72F0-EE56-9BDA-7CB9A5412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88BA-2ADC-1350-4440-D01F3436F222}"/>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6" name="Footer Placeholder 5">
            <a:extLst>
              <a:ext uri="{FF2B5EF4-FFF2-40B4-BE49-F238E27FC236}">
                <a16:creationId xmlns:a16="http://schemas.microsoft.com/office/drawing/2014/main" id="{559036D4-BCEB-D358-4191-D08175239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30699-226D-A3B3-DBA1-9A5FC593F182}"/>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04937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4822-55FA-9686-3388-C25EEA0AD3C7}"/>
              </a:ext>
            </a:extLst>
          </p:cNvPr>
          <p:cNvSpPr>
            <a:spLocks noGrp="1"/>
          </p:cNvSpPr>
          <p:nvPr>
            <p:ph type="title"/>
          </p:nvPr>
        </p:nvSpPr>
        <p:spPr>
          <a:xfrm>
            <a:off x="838200" y="365126"/>
            <a:ext cx="10515600" cy="1117446"/>
          </a:xfrm>
        </p:spPr>
        <p:txBody>
          <a:bodyPr anchor="t">
            <a:normAutofit/>
          </a:bodyPr>
          <a:lstStyle>
            <a:lvl1pPr algn="l">
              <a:defRPr lang="en-CA" sz="4400" b="1" kern="1200"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defRPr>
            </a:lvl1p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9089E984-EEC1-CE24-F88E-86AB848D6651}"/>
              </a:ext>
            </a:extLst>
          </p:cNvPr>
          <p:cNvSpPr>
            <a:spLocks noGrp="1"/>
          </p:cNvSpPr>
          <p:nvPr>
            <p:ph idx="1"/>
          </p:nvPr>
        </p:nvSpPr>
        <p:spPr>
          <a:xfrm>
            <a:off x="838200" y="1506017"/>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Box 2">
            <a:extLst>
              <a:ext uri="{FF2B5EF4-FFF2-40B4-BE49-F238E27FC236}">
                <a16:creationId xmlns:a16="http://schemas.microsoft.com/office/drawing/2014/main" id="{BB261491-A2B1-FB3B-7257-818B2615AABC}"/>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pic>
        <p:nvPicPr>
          <p:cNvPr id="4" name="Picture 3">
            <a:extLst>
              <a:ext uri="{FF2B5EF4-FFF2-40B4-BE49-F238E27FC236}">
                <a16:creationId xmlns:a16="http://schemas.microsoft.com/office/drawing/2014/main" id="{205D5937-E6B4-F51A-B522-0A2A7E0CAFAE}"/>
              </a:ext>
            </a:extLst>
          </p:cNvPr>
          <p:cNvPicPr>
            <a:picLocks noChangeAspect="1"/>
          </p:cNvPicPr>
          <p:nvPr userDrawn="1"/>
        </p:nvPicPr>
        <p:blipFill>
          <a:blip r:embed="rId2"/>
          <a:stretch>
            <a:fillRect/>
          </a:stretch>
        </p:blipFill>
        <p:spPr>
          <a:xfrm>
            <a:off x="8564489" y="5903126"/>
            <a:ext cx="2915757" cy="830990"/>
          </a:xfrm>
          <a:prstGeom prst="rect">
            <a:avLst/>
          </a:prstGeom>
        </p:spPr>
      </p:pic>
    </p:spTree>
    <p:extLst>
      <p:ext uri="{BB962C8B-B14F-4D97-AF65-F5344CB8AC3E}">
        <p14:creationId xmlns:p14="http://schemas.microsoft.com/office/powerpoint/2010/main" val="2418907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47F9-679A-746F-4431-06269BB39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EEB38-43F5-F4DB-765A-AF1DE85752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999D9-4A14-5CAB-40DF-3072ECE80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823EC-B450-D9B5-62AD-C98B4C0A4C99}"/>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6" name="Footer Placeholder 5">
            <a:extLst>
              <a:ext uri="{FF2B5EF4-FFF2-40B4-BE49-F238E27FC236}">
                <a16:creationId xmlns:a16="http://schemas.microsoft.com/office/drawing/2014/main" id="{D37F4940-BC96-C707-2216-438108EBD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BB166-2A81-43B8-626E-0658C499FEB6}"/>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291262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7DDF-6EDD-E95E-E1BB-4581B8A494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F64819-F3D7-53AA-9118-51D2B4B91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AF2E7-E59F-732F-005C-A43145A0C421}"/>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55EC37F2-E3D1-7CE9-C42F-BC13F1455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EF259-C318-E0EC-DEDE-8F2ED9614AD6}"/>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1392653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58EEB-FE03-7366-8E8B-C47C8B35C6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51E6E-D6F8-A277-6B21-59EB294297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2703A-23FB-7EDB-784C-210604011107}"/>
              </a:ext>
            </a:extLst>
          </p:cNvPr>
          <p:cNvSpPr>
            <a:spLocks noGrp="1"/>
          </p:cNvSpPr>
          <p:nvPr>
            <p:ph type="dt" sz="half" idx="10"/>
          </p:nvPr>
        </p:nvSpPr>
        <p:spPr/>
        <p:txBody>
          <a:body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07B82D53-AA71-9A24-A2C4-31D911C41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B5198-C3C0-E7CF-9644-0AC0BD44D803}"/>
              </a:ext>
            </a:extLst>
          </p:cNvPr>
          <p:cNvSpPr>
            <a:spLocks noGrp="1"/>
          </p:cNvSpPr>
          <p:nvPr>
            <p:ph type="sldNum" sz="quarter" idx="12"/>
          </p:nvPr>
        </p:nvSpPr>
        <p:spPr/>
        <p:txBody>
          <a:bodyPr/>
          <a:lstStyle/>
          <a:p>
            <a:fld id="{B71CB759-84B8-9645-AC86-833E02BE931A}" type="slidenum">
              <a:rPr lang="en-US" smtClean="0"/>
              <a:t>‹#›</a:t>
            </a:fld>
            <a:endParaRPr lang="en-US"/>
          </a:p>
        </p:txBody>
      </p:sp>
    </p:spTree>
    <p:extLst>
      <p:ext uri="{BB962C8B-B14F-4D97-AF65-F5344CB8AC3E}">
        <p14:creationId xmlns:p14="http://schemas.microsoft.com/office/powerpoint/2010/main" val="380470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 Short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33F92C-FC9C-19CA-FB82-39AB1A5478D8}"/>
              </a:ext>
            </a:extLst>
          </p:cNvPr>
          <p:cNvSpPr/>
          <p:nvPr userDrawn="1"/>
        </p:nvSpPr>
        <p:spPr>
          <a:xfrm>
            <a:off x="0" y="5815493"/>
            <a:ext cx="12192000" cy="1042505"/>
          </a:xfrm>
          <a:prstGeom prst="rect">
            <a:avLst/>
          </a:prstGeom>
          <a:solidFill>
            <a:srgbClr val="81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006996" y="930112"/>
            <a:ext cx="10131904" cy="1253802"/>
          </a:xfrm>
        </p:spPr>
        <p:txBody>
          <a:bodyPr anchor="b" anchorCtr="0">
            <a:normAutofit/>
          </a:bodyPr>
          <a:lstStyle>
            <a:lvl1pPr>
              <a:lnSpc>
                <a:spcPct val="84000"/>
              </a:lnSpc>
              <a:defRPr sz="7200" cap="none" baseline="0">
                <a:solidFill>
                  <a:schemeClr val="bg1"/>
                </a:solidFill>
              </a:defRPr>
            </a:lvl1pPr>
          </a:lstStyle>
          <a:p>
            <a:r>
              <a:rPr lang="en-US" dirty="0"/>
              <a:t>Click to edit title</a:t>
            </a:r>
          </a:p>
        </p:txBody>
      </p:sp>
      <p:sp>
        <p:nvSpPr>
          <p:cNvPr id="4" name="Text Placeholder 3"/>
          <p:cNvSpPr>
            <a:spLocks noGrp="1"/>
          </p:cNvSpPr>
          <p:nvPr>
            <p:ph type="body" sz="half" idx="2" hasCustomPrompt="1"/>
          </p:nvPr>
        </p:nvSpPr>
        <p:spPr>
          <a:xfrm>
            <a:off x="1053100" y="2183914"/>
            <a:ext cx="10085800" cy="1632816"/>
          </a:xfrm>
        </p:spPr>
        <p:txBody>
          <a:bodyPr>
            <a:normAutofit/>
          </a:bodyPr>
          <a:lstStyle>
            <a:lvl1pPr marL="0" indent="0">
              <a:lnSpc>
                <a:spcPct val="113000"/>
              </a:lnSpc>
              <a:spcBef>
                <a:spcPts val="0"/>
              </a:spcBef>
              <a:spcAft>
                <a:spcPts val="1500"/>
              </a:spcAft>
              <a:buNone/>
              <a:defRPr sz="2600"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Sub Title</a:t>
            </a:r>
          </a:p>
        </p:txBody>
      </p:sp>
      <p:sp>
        <p:nvSpPr>
          <p:cNvPr id="6" name="Text Placeholder 5">
            <a:extLst>
              <a:ext uri="{FF2B5EF4-FFF2-40B4-BE49-F238E27FC236}">
                <a16:creationId xmlns:a16="http://schemas.microsoft.com/office/drawing/2014/main" id="{05C88461-4348-A6CD-B25F-3759FFD3AA57}"/>
              </a:ext>
            </a:extLst>
          </p:cNvPr>
          <p:cNvSpPr>
            <a:spLocks noGrp="1"/>
          </p:cNvSpPr>
          <p:nvPr>
            <p:ph type="body" sz="quarter" idx="10"/>
          </p:nvPr>
        </p:nvSpPr>
        <p:spPr>
          <a:xfrm>
            <a:off x="1053500" y="4880166"/>
            <a:ext cx="9741747" cy="542593"/>
          </a:xfrm>
        </p:spPr>
        <p:txBody>
          <a:bodyPr>
            <a:noAutofit/>
          </a:bodyPr>
          <a:lstStyle>
            <a:lvl1pPr marL="0" indent="0">
              <a:lnSpc>
                <a:spcPct val="100000"/>
              </a:lnSpc>
              <a:buNone/>
              <a:defRPr sz="2000">
                <a:solidFill>
                  <a:schemeClr val="bg1"/>
                </a:solidFill>
              </a:defRPr>
            </a:lvl1pPr>
            <a:lvl2pPr marL="530352" indent="0">
              <a:buNone/>
              <a:defRPr>
                <a:solidFill>
                  <a:schemeClr val="bg1"/>
                </a:solidFill>
              </a:defRPr>
            </a:lvl2pPr>
            <a:lvl3pPr marL="987552" indent="0">
              <a:buNone/>
              <a:defRPr>
                <a:solidFill>
                  <a:schemeClr val="bg1"/>
                </a:solidFill>
              </a:defRPr>
            </a:lvl3pPr>
            <a:lvl4pPr marL="1444752" indent="0">
              <a:buNone/>
              <a:defRPr>
                <a:solidFill>
                  <a:schemeClr val="bg1"/>
                </a:solidFill>
              </a:defRPr>
            </a:lvl4pPr>
            <a:lvl5pPr marL="1901952" indent="0">
              <a:buNone/>
              <a:defRPr>
                <a:solidFill>
                  <a:schemeClr val="bg1"/>
                </a:solidFill>
              </a:defRPr>
            </a:lvl5pPr>
          </a:lstStyle>
          <a:p>
            <a:pPr lvl="0"/>
            <a:r>
              <a:rPr lang="en-US" dirty="0"/>
              <a:t>Click to edit Master text styles</a:t>
            </a:r>
          </a:p>
        </p:txBody>
      </p:sp>
      <p:sp>
        <p:nvSpPr>
          <p:cNvPr id="7" name="Picture Placeholder 4">
            <a:extLst>
              <a:ext uri="{FF2B5EF4-FFF2-40B4-BE49-F238E27FC236}">
                <a16:creationId xmlns:a16="http://schemas.microsoft.com/office/drawing/2014/main" id="{01672E09-F73F-BCFC-176C-58C36C6C08FE}"/>
              </a:ext>
            </a:extLst>
          </p:cNvPr>
          <p:cNvSpPr>
            <a:spLocks noGrp="1"/>
          </p:cNvSpPr>
          <p:nvPr>
            <p:ph type="pic" sz="quarter" idx="15"/>
          </p:nvPr>
        </p:nvSpPr>
        <p:spPr>
          <a:xfrm>
            <a:off x="857790" y="5791321"/>
            <a:ext cx="3094527" cy="1100992"/>
          </a:xfrm>
        </p:spPr>
        <p:txBody>
          <a:bodyPr/>
          <a:lstStyle/>
          <a:p>
            <a:endParaRPr lang="en-US" dirty="0"/>
          </a:p>
        </p:txBody>
      </p:sp>
      <p:sp>
        <p:nvSpPr>
          <p:cNvPr id="9" name="Picture Placeholder 4">
            <a:extLst>
              <a:ext uri="{FF2B5EF4-FFF2-40B4-BE49-F238E27FC236}">
                <a16:creationId xmlns:a16="http://schemas.microsoft.com/office/drawing/2014/main" id="{FDD06F6D-3813-9CA1-2062-88D42D788218}"/>
              </a:ext>
            </a:extLst>
          </p:cNvPr>
          <p:cNvSpPr>
            <a:spLocks noGrp="1"/>
          </p:cNvSpPr>
          <p:nvPr>
            <p:ph type="pic" sz="quarter" idx="17"/>
          </p:nvPr>
        </p:nvSpPr>
        <p:spPr>
          <a:xfrm>
            <a:off x="4305670" y="5999763"/>
            <a:ext cx="3799644" cy="648693"/>
          </a:xfrm>
        </p:spPr>
        <p:txBody>
          <a:bodyPr/>
          <a:lstStyle/>
          <a:p>
            <a:endParaRPr lang="en-US" dirty="0"/>
          </a:p>
        </p:txBody>
      </p:sp>
    </p:spTree>
    <p:extLst>
      <p:ext uri="{BB962C8B-B14F-4D97-AF65-F5344CB8AC3E}">
        <p14:creationId xmlns:p14="http://schemas.microsoft.com/office/powerpoint/2010/main" val="3286933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 Two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33F92C-FC9C-19CA-FB82-39AB1A5478D8}"/>
              </a:ext>
            </a:extLst>
          </p:cNvPr>
          <p:cNvSpPr/>
          <p:nvPr userDrawn="1"/>
        </p:nvSpPr>
        <p:spPr>
          <a:xfrm>
            <a:off x="0" y="5815493"/>
            <a:ext cx="12192000" cy="1042505"/>
          </a:xfrm>
          <a:prstGeom prst="rect">
            <a:avLst/>
          </a:prstGeom>
          <a:solidFill>
            <a:srgbClr val="81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006996" y="387626"/>
            <a:ext cx="10204343" cy="2328112"/>
          </a:xfrm>
        </p:spPr>
        <p:txBody>
          <a:bodyPr anchor="b" anchorCtr="0">
            <a:normAutofit/>
          </a:bodyPr>
          <a:lstStyle>
            <a:lvl1pPr>
              <a:lnSpc>
                <a:spcPct val="84000"/>
              </a:lnSpc>
              <a:defRPr sz="7200" cap="none" baseline="0">
                <a:solidFill>
                  <a:schemeClr val="bg1"/>
                </a:solidFill>
              </a:defRPr>
            </a:lvl1pPr>
          </a:lstStyle>
          <a:p>
            <a:r>
              <a:rPr lang="en-US" dirty="0"/>
              <a:t>Click to edit title</a:t>
            </a:r>
          </a:p>
        </p:txBody>
      </p:sp>
      <p:sp>
        <p:nvSpPr>
          <p:cNvPr id="4" name="Text Placeholder 3"/>
          <p:cNvSpPr>
            <a:spLocks noGrp="1"/>
          </p:cNvSpPr>
          <p:nvPr>
            <p:ph type="body" sz="half" idx="2" hasCustomPrompt="1"/>
          </p:nvPr>
        </p:nvSpPr>
        <p:spPr>
          <a:xfrm>
            <a:off x="1053100" y="2715738"/>
            <a:ext cx="10158239" cy="1100992"/>
          </a:xfrm>
        </p:spPr>
        <p:txBody>
          <a:bodyPr>
            <a:normAutofit/>
          </a:bodyPr>
          <a:lstStyle>
            <a:lvl1pPr marL="0" indent="0">
              <a:lnSpc>
                <a:spcPct val="113000"/>
              </a:lnSpc>
              <a:spcBef>
                <a:spcPts val="0"/>
              </a:spcBef>
              <a:spcAft>
                <a:spcPts val="1500"/>
              </a:spcAft>
              <a:buNone/>
              <a:defRPr sz="2600"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Sub Title</a:t>
            </a:r>
          </a:p>
        </p:txBody>
      </p:sp>
      <p:sp>
        <p:nvSpPr>
          <p:cNvPr id="6" name="Text Placeholder 5">
            <a:extLst>
              <a:ext uri="{FF2B5EF4-FFF2-40B4-BE49-F238E27FC236}">
                <a16:creationId xmlns:a16="http://schemas.microsoft.com/office/drawing/2014/main" id="{05C88461-4348-A6CD-B25F-3759FFD3AA57}"/>
              </a:ext>
            </a:extLst>
          </p:cNvPr>
          <p:cNvSpPr>
            <a:spLocks noGrp="1"/>
          </p:cNvSpPr>
          <p:nvPr>
            <p:ph type="body" sz="quarter" idx="10"/>
          </p:nvPr>
        </p:nvSpPr>
        <p:spPr>
          <a:xfrm>
            <a:off x="1053500" y="4880166"/>
            <a:ext cx="9741747" cy="542593"/>
          </a:xfrm>
        </p:spPr>
        <p:txBody>
          <a:bodyPr>
            <a:noAutofit/>
          </a:bodyPr>
          <a:lstStyle>
            <a:lvl1pPr marL="0" indent="0">
              <a:lnSpc>
                <a:spcPct val="100000"/>
              </a:lnSpc>
              <a:buNone/>
              <a:defRPr sz="2000">
                <a:solidFill>
                  <a:schemeClr val="bg1"/>
                </a:solidFill>
              </a:defRPr>
            </a:lvl1pPr>
            <a:lvl2pPr marL="530352" indent="0">
              <a:buNone/>
              <a:defRPr>
                <a:solidFill>
                  <a:schemeClr val="bg1"/>
                </a:solidFill>
              </a:defRPr>
            </a:lvl2pPr>
            <a:lvl3pPr marL="987552" indent="0">
              <a:buNone/>
              <a:defRPr>
                <a:solidFill>
                  <a:schemeClr val="bg1"/>
                </a:solidFill>
              </a:defRPr>
            </a:lvl3pPr>
            <a:lvl4pPr marL="1444752" indent="0">
              <a:buNone/>
              <a:defRPr>
                <a:solidFill>
                  <a:schemeClr val="bg1"/>
                </a:solidFill>
              </a:defRPr>
            </a:lvl4pPr>
            <a:lvl5pPr marL="1901952" indent="0">
              <a:buNone/>
              <a:defRPr>
                <a:solidFill>
                  <a:schemeClr val="bg1"/>
                </a:solidFill>
              </a:defRPr>
            </a:lvl5pPr>
          </a:lstStyle>
          <a:p>
            <a:pPr lvl="0"/>
            <a:r>
              <a:rPr lang="en-US" dirty="0"/>
              <a:t>Click to edit Master text styles</a:t>
            </a:r>
          </a:p>
        </p:txBody>
      </p:sp>
      <p:sp>
        <p:nvSpPr>
          <p:cNvPr id="7" name="Picture Placeholder 4">
            <a:extLst>
              <a:ext uri="{FF2B5EF4-FFF2-40B4-BE49-F238E27FC236}">
                <a16:creationId xmlns:a16="http://schemas.microsoft.com/office/drawing/2014/main" id="{01672E09-F73F-BCFC-176C-58C36C6C08FE}"/>
              </a:ext>
            </a:extLst>
          </p:cNvPr>
          <p:cNvSpPr>
            <a:spLocks noGrp="1"/>
          </p:cNvSpPr>
          <p:nvPr>
            <p:ph type="pic" sz="quarter" idx="15"/>
          </p:nvPr>
        </p:nvSpPr>
        <p:spPr>
          <a:xfrm>
            <a:off x="857790" y="5791321"/>
            <a:ext cx="3094527" cy="1100992"/>
          </a:xfrm>
        </p:spPr>
        <p:txBody>
          <a:bodyPr/>
          <a:lstStyle/>
          <a:p>
            <a:endParaRPr lang="en-US" dirty="0"/>
          </a:p>
        </p:txBody>
      </p:sp>
      <p:sp>
        <p:nvSpPr>
          <p:cNvPr id="9" name="Picture Placeholder 4">
            <a:extLst>
              <a:ext uri="{FF2B5EF4-FFF2-40B4-BE49-F238E27FC236}">
                <a16:creationId xmlns:a16="http://schemas.microsoft.com/office/drawing/2014/main" id="{FDD06F6D-3813-9CA1-2062-88D42D788218}"/>
              </a:ext>
            </a:extLst>
          </p:cNvPr>
          <p:cNvSpPr>
            <a:spLocks noGrp="1"/>
          </p:cNvSpPr>
          <p:nvPr>
            <p:ph type="pic" sz="quarter" idx="17"/>
          </p:nvPr>
        </p:nvSpPr>
        <p:spPr>
          <a:xfrm>
            <a:off x="4305670" y="5999763"/>
            <a:ext cx="3799644" cy="648693"/>
          </a:xfrm>
        </p:spPr>
        <p:txBody>
          <a:bodyPr/>
          <a:lstStyle/>
          <a:p>
            <a:endParaRPr lang="en-US" dirty="0"/>
          </a:p>
        </p:txBody>
      </p:sp>
    </p:spTree>
    <p:extLst>
      <p:ext uri="{BB962C8B-B14F-4D97-AF65-F5344CB8AC3E}">
        <p14:creationId xmlns:p14="http://schemas.microsoft.com/office/powerpoint/2010/main" val="4253861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 Three Lin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33F92C-FC9C-19CA-FB82-39AB1A5478D8}"/>
              </a:ext>
            </a:extLst>
          </p:cNvPr>
          <p:cNvSpPr/>
          <p:nvPr userDrawn="1"/>
        </p:nvSpPr>
        <p:spPr>
          <a:xfrm>
            <a:off x="0" y="5815493"/>
            <a:ext cx="12192000" cy="1042505"/>
          </a:xfrm>
          <a:prstGeom prst="rect">
            <a:avLst/>
          </a:prstGeom>
          <a:solidFill>
            <a:srgbClr val="81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006996" y="387626"/>
            <a:ext cx="10131904" cy="3041374"/>
          </a:xfrm>
        </p:spPr>
        <p:txBody>
          <a:bodyPr anchor="b" anchorCtr="0">
            <a:normAutofit/>
          </a:bodyPr>
          <a:lstStyle>
            <a:lvl1pPr>
              <a:lnSpc>
                <a:spcPct val="84000"/>
              </a:lnSpc>
              <a:defRPr sz="7200" cap="none" baseline="0">
                <a:solidFill>
                  <a:schemeClr val="bg1"/>
                </a:solidFill>
              </a:defRPr>
            </a:lvl1pPr>
          </a:lstStyle>
          <a:p>
            <a:r>
              <a:rPr lang="en-US" dirty="0"/>
              <a:t>Click to edit title</a:t>
            </a:r>
          </a:p>
        </p:txBody>
      </p:sp>
      <p:sp>
        <p:nvSpPr>
          <p:cNvPr id="4" name="Text Placeholder 3"/>
          <p:cNvSpPr>
            <a:spLocks noGrp="1"/>
          </p:cNvSpPr>
          <p:nvPr>
            <p:ph type="body" sz="half" idx="2" hasCustomPrompt="1"/>
          </p:nvPr>
        </p:nvSpPr>
        <p:spPr>
          <a:xfrm>
            <a:off x="1053100" y="3429000"/>
            <a:ext cx="10085800" cy="1058432"/>
          </a:xfrm>
        </p:spPr>
        <p:txBody>
          <a:bodyPr>
            <a:normAutofit/>
          </a:bodyPr>
          <a:lstStyle>
            <a:lvl1pPr marL="0" indent="0">
              <a:lnSpc>
                <a:spcPct val="113000"/>
              </a:lnSpc>
              <a:spcBef>
                <a:spcPts val="0"/>
              </a:spcBef>
              <a:spcAft>
                <a:spcPts val="1500"/>
              </a:spcAft>
              <a:buNone/>
              <a:defRPr sz="2600"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Sub Title</a:t>
            </a:r>
          </a:p>
        </p:txBody>
      </p:sp>
      <p:sp>
        <p:nvSpPr>
          <p:cNvPr id="6" name="Text Placeholder 5">
            <a:extLst>
              <a:ext uri="{FF2B5EF4-FFF2-40B4-BE49-F238E27FC236}">
                <a16:creationId xmlns:a16="http://schemas.microsoft.com/office/drawing/2014/main" id="{05C88461-4348-A6CD-B25F-3759FFD3AA57}"/>
              </a:ext>
            </a:extLst>
          </p:cNvPr>
          <p:cNvSpPr>
            <a:spLocks noGrp="1"/>
          </p:cNvSpPr>
          <p:nvPr>
            <p:ph type="body" sz="quarter" idx="10"/>
          </p:nvPr>
        </p:nvSpPr>
        <p:spPr>
          <a:xfrm>
            <a:off x="1053500" y="4880166"/>
            <a:ext cx="9741747" cy="542593"/>
          </a:xfrm>
        </p:spPr>
        <p:txBody>
          <a:bodyPr>
            <a:noAutofit/>
          </a:bodyPr>
          <a:lstStyle>
            <a:lvl1pPr marL="0" indent="0">
              <a:lnSpc>
                <a:spcPct val="100000"/>
              </a:lnSpc>
              <a:buNone/>
              <a:defRPr sz="2000">
                <a:solidFill>
                  <a:schemeClr val="bg1"/>
                </a:solidFill>
              </a:defRPr>
            </a:lvl1pPr>
            <a:lvl2pPr marL="530352" indent="0">
              <a:buNone/>
              <a:defRPr>
                <a:solidFill>
                  <a:schemeClr val="bg1"/>
                </a:solidFill>
              </a:defRPr>
            </a:lvl2pPr>
            <a:lvl3pPr marL="987552" indent="0">
              <a:buNone/>
              <a:defRPr>
                <a:solidFill>
                  <a:schemeClr val="bg1"/>
                </a:solidFill>
              </a:defRPr>
            </a:lvl3pPr>
            <a:lvl4pPr marL="1444752" indent="0">
              <a:buNone/>
              <a:defRPr>
                <a:solidFill>
                  <a:schemeClr val="bg1"/>
                </a:solidFill>
              </a:defRPr>
            </a:lvl4pPr>
            <a:lvl5pPr marL="1901952" indent="0">
              <a:buNone/>
              <a:defRPr>
                <a:solidFill>
                  <a:schemeClr val="bg1"/>
                </a:solidFill>
              </a:defRPr>
            </a:lvl5pPr>
          </a:lstStyle>
          <a:p>
            <a:pPr lvl="0"/>
            <a:r>
              <a:rPr lang="en-US" dirty="0"/>
              <a:t>Click to edit Master text styles</a:t>
            </a:r>
          </a:p>
        </p:txBody>
      </p:sp>
      <p:sp>
        <p:nvSpPr>
          <p:cNvPr id="7" name="Picture Placeholder 4">
            <a:extLst>
              <a:ext uri="{FF2B5EF4-FFF2-40B4-BE49-F238E27FC236}">
                <a16:creationId xmlns:a16="http://schemas.microsoft.com/office/drawing/2014/main" id="{01672E09-F73F-BCFC-176C-58C36C6C08FE}"/>
              </a:ext>
            </a:extLst>
          </p:cNvPr>
          <p:cNvSpPr>
            <a:spLocks noGrp="1"/>
          </p:cNvSpPr>
          <p:nvPr>
            <p:ph type="pic" sz="quarter" idx="15"/>
          </p:nvPr>
        </p:nvSpPr>
        <p:spPr>
          <a:xfrm>
            <a:off x="857790" y="5791321"/>
            <a:ext cx="3094527" cy="1100992"/>
          </a:xfrm>
        </p:spPr>
        <p:txBody>
          <a:bodyPr/>
          <a:lstStyle/>
          <a:p>
            <a:endParaRPr lang="en-US" dirty="0"/>
          </a:p>
        </p:txBody>
      </p:sp>
      <p:sp>
        <p:nvSpPr>
          <p:cNvPr id="9" name="Picture Placeholder 4">
            <a:extLst>
              <a:ext uri="{FF2B5EF4-FFF2-40B4-BE49-F238E27FC236}">
                <a16:creationId xmlns:a16="http://schemas.microsoft.com/office/drawing/2014/main" id="{FDD06F6D-3813-9CA1-2062-88D42D788218}"/>
              </a:ext>
            </a:extLst>
          </p:cNvPr>
          <p:cNvSpPr>
            <a:spLocks noGrp="1"/>
          </p:cNvSpPr>
          <p:nvPr>
            <p:ph type="pic" sz="quarter" idx="17"/>
          </p:nvPr>
        </p:nvSpPr>
        <p:spPr>
          <a:xfrm>
            <a:off x="4305670" y="5999763"/>
            <a:ext cx="3799644" cy="648693"/>
          </a:xfrm>
        </p:spPr>
        <p:txBody>
          <a:bodyPr/>
          <a:lstStyle/>
          <a:p>
            <a:endParaRPr lang="en-US" dirty="0"/>
          </a:p>
        </p:txBody>
      </p:sp>
    </p:spTree>
    <p:extLst>
      <p:ext uri="{BB962C8B-B14F-4D97-AF65-F5344CB8AC3E}">
        <p14:creationId xmlns:p14="http://schemas.microsoft.com/office/powerpoint/2010/main" val="2003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out Y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7F94713-995E-949D-7D74-C9B00DDAC831}"/>
              </a:ext>
            </a:extLst>
          </p:cNvPr>
          <p:cNvSpPr>
            <a:spLocks noGrp="1"/>
          </p:cNvSpPr>
          <p:nvPr>
            <p:ph type="body" sz="quarter" idx="14"/>
          </p:nvPr>
        </p:nvSpPr>
        <p:spPr>
          <a:xfrm>
            <a:off x="548642" y="3429001"/>
            <a:ext cx="7164592" cy="1100992"/>
          </a:xfrm>
        </p:spPr>
        <p:txBody>
          <a:bodyPr/>
          <a:lstStyle>
            <a:lvl1pPr marL="0" indent="0">
              <a:buNone/>
              <a:defRPr/>
            </a:lvl1pPr>
          </a:lstStyle>
          <a:p>
            <a:pPr lvl="0"/>
            <a:r>
              <a:rPr lang="en-US" dirty="0"/>
              <a:t>Click to edit Master text styles</a:t>
            </a:r>
          </a:p>
        </p:txBody>
      </p:sp>
      <p:sp>
        <p:nvSpPr>
          <p:cNvPr id="5" name="Picture Placeholder 4">
            <a:extLst>
              <a:ext uri="{FF2B5EF4-FFF2-40B4-BE49-F238E27FC236}">
                <a16:creationId xmlns:a16="http://schemas.microsoft.com/office/drawing/2014/main" id="{5AF57700-84F0-390C-A1EA-5773492A62F8}"/>
              </a:ext>
            </a:extLst>
          </p:cNvPr>
          <p:cNvSpPr>
            <a:spLocks noGrp="1"/>
          </p:cNvSpPr>
          <p:nvPr>
            <p:ph type="pic" sz="quarter" idx="15"/>
          </p:nvPr>
        </p:nvSpPr>
        <p:spPr>
          <a:xfrm>
            <a:off x="548642" y="773530"/>
            <a:ext cx="3094527" cy="1100992"/>
          </a:xfrm>
        </p:spPr>
        <p:txBody>
          <a:bodyPr/>
          <a:lstStyle/>
          <a:p>
            <a:endParaRPr lang="en-US" dirty="0"/>
          </a:p>
        </p:txBody>
      </p:sp>
      <p:sp>
        <p:nvSpPr>
          <p:cNvPr id="7" name="Picture Placeholder 4">
            <a:extLst>
              <a:ext uri="{FF2B5EF4-FFF2-40B4-BE49-F238E27FC236}">
                <a16:creationId xmlns:a16="http://schemas.microsoft.com/office/drawing/2014/main" id="{F5BC0B93-08ED-812B-3348-D0771D96FC92}"/>
              </a:ext>
            </a:extLst>
          </p:cNvPr>
          <p:cNvSpPr>
            <a:spLocks noGrp="1"/>
          </p:cNvSpPr>
          <p:nvPr>
            <p:ph type="pic" sz="quarter" idx="17"/>
          </p:nvPr>
        </p:nvSpPr>
        <p:spPr>
          <a:xfrm>
            <a:off x="548641" y="2166038"/>
            <a:ext cx="6448936" cy="1100992"/>
          </a:xfrm>
        </p:spPr>
        <p:txBody>
          <a:bodyPr/>
          <a:lstStyle/>
          <a:p>
            <a:endParaRPr lang="en-US" dirty="0"/>
          </a:p>
        </p:txBody>
      </p:sp>
      <p:sp>
        <p:nvSpPr>
          <p:cNvPr id="3" name="Picture Placeholder 2">
            <a:extLst>
              <a:ext uri="{FF2B5EF4-FFF2-40B4-BE49-F238E27FC236}">
                <a16:creationId xmlns:a16="http://schemas.microsoft.com/office/drawing/2014/main" id="{EDF40174-839B-26D6-8664-00A43B521E1F}"/>
              </a:ext>
            </a:extLst>
          </p:cNvPr>
          <p:cNvSpPr>
            <a:spLocks noGrp="1" noChangeAspect="1"/>
          </p:cNvSpPr>
          <p:nvPr>
            <p:ph type="pic" idx="1"/>
          </p:nvPr>
        </p:nvSpPr>
        <p:spPr>
          <a:xfrm>
            <a:off x="7713233" y="0"/>
            <a:ext cx="4478767" cy="6858000"/>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6" name="Text Placeholder 5">
            <a:extLst>
              <a:ext uri="{FF2B5EF4-FFF2-40B4-BE49-F238E27FC236}">
                <a16:creationId xmlns:a16="http://schemas.microsoft.com/office/drawing/2014/main" id="{C7ABB47B-C841-F96A-A4C8-187C55E652BF}"/>
              </a:ext>
            </a:extLst>
          </p:cNvPr>
          <p:cNvSpPr>
            <a:spLocks noGrp="1"/>
          </p:cNvSpPr>
          <p:nvPr>
            <p:ph type="body" sz="quarter" idx="18"/>
          </p:nvPr>
        </p:nvSpPr>
        <p:spPr>
          <a:xfrm>
            <a:off x="549275" y="5497159"/>
            <a:ext cx="7164388" cy="587730"/>
          </a:xfrm>
        </p:spPr>
        <p:txBody>
          <a:bodyPr>
            <a:normAutofit/>
          </a:bodyPr>
          <a:lstStyle>
            <a:lvl1pPr marL="0" indent="0">
              <a:buNone/>
              <a:defRPr sz="1600"/>
            </a:lvl1pPr>
            <a:lvl2pPr marL="530352" indent="0">
              <a:buNone/>
              <a:defRPr/>
            </a:lvl2pPr>
            <a:lvl3pPr marL="987552" indent="0">
              <a:buNone/>
              <a:defRPr/>
            </a:lvl3pPr>
            <a:lvl4pPr marL="1444752" indent="0">
              <a:buNone/>
              <a:defRPr/>
            </a:lvl4pPr>
            <a:lvl5pPr marL="1901952" indent="0">
              <a:buNone/>
              <a:defRPr/>
            </a:lvl5pPr>
          </a:lstStyle>
          <a:p>
            <a:pPr lvl="0"/>
            <a:r>
              <a:rPr lang="en-US" dirty="0"/>
              <a:t>Click to edit</a:t>
            </a:r>
          </a:p>
        </p:txBody>
      </p:sp>
      <p:sp>
        <p:nvSpPr>
          <p:cNvPr id="9" name="Title 1" hidden="1">
            <a:extLst>
              <a:ext uri="{FF2B5EF4-FFF2-40B4-BE49-F238E27FC236}">
                <a16:creationId xmlns:a16="http://schemas.microsoft.com/office/drawing/2014/main" id="{53EBE384-20A9-8241-E529-545501EE576B}"/>
              </a:ext>
            </a:extLst>
          </p:cNvPr>
          <p:cNvSpPr>
            <a:spLocks noGrp="1"/>
          </p:cNvSpPr>
          <p:nvPr>
            <p:ph type="title" hasCustomPrompt="1"/>
          </p:nvPr>
        </p:nvSpPr>
        <p:spPr>
          <a:xfrm>
            <a:off x="7308624" y="0"/>
            <a:ext cx="4883376" cy="2325817"/>
          </a:xfrm>
        </p:spPr>
        <p:txBody>
          <a:bodyPr anchor="t">
            <a:noAutofit/>
          </a:bodyPr>
          <a:lstStyle>
            <a:lvl1pPr>
              <a:lnSpc>
                <a:spcPct val="84000"/>
              </a:lnSpc>
              <a:defRPr sz="6000" baseline="0">
                <a:solidFill>
                  <a:schemeClr val="tx1"/>
                </a:solidFill>
              </a:defRPr>
            </a:lvl1pPr>
          </a:lstStyle>
          <a:p>
            <a:r>
              <a:rPr lang="en-US" dirty="0"/>
              <a:t>Click to Edit the title</a:t>
            </a:r>
          </a:p>
        </p:txBody>
      </p:sp>
      <p:sp>
        <p:nvSpPr>
          <p:cNvPr id="11" name="Slide Number Placeholder 5">
            <a:extLst>
              <a:ext uri="{FF2B5EF4-FFF2-40B4-BE49-F238E27FC236}">
                <a16:creationId xmlns:a16="http://schemas.microsoft.com/office/drawing/2014/main" id="{8F405634-6D8B-7D15-F750-3926BC3D128B}"/>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12" name="Rectangle 11">
            <a:extLst>
              <a:ext uri="{FF2B5EF4-FFF2-40B4-BE49-F238E27FC236}">
                <a16:creationId xmlns:a16="http://schemas.microsoft.com/office/drawing/2014/main" id="{04AA48DD-0A6B-D216-4EAE-6EAE87D492FC}"/>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373CE2F-5FCA-FF72-B051-555454F7369B}"/>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6682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Red Text,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F8E1642-E5BC-8AAC-05FC-CC4E2467D14C}"/>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8" name="Text Placeholder 2">
            <a:extLst>
              <a:ext uri="{FF2B5EF4-FFF2-40B4-BE49-F238E27FC236}">
                <a16:creationId xmlns:a16="http://schemas.microsoft.com/office/drawing/2014/main" id="{07F94713-995E-949D-7D74-C9B00DDAC831}"/>
              </a:ext>
            </a:extLst>
          </p:cNvPr>
          <p:cNvSpPr>
            <a:spLocks noGrp="1"/>
          </p:cNvSpPr>
          <p:nvPr>
            <p:ph type="body" sz="quarter" idx="14"/>
          </p:nvPr>
        </p:nvSpPr>
        <p:spPr>
          <a:xfrm>
            <a:off x="548642" y="1569670"/>
            <a:ext cx="6992469" cy="3561728"/>
          </a:xfrm>
        </p:spPr>
        <p:txBody>
          <a:bodyPr>
            <a:normAutofit/>
          </a:bodyPr>
          <a:lstStyle>
            <a:lvl1pPr marL="0" indent="0">
              <a:lnSpc>
                <a:spcPts val="3500"/>
              </a:lnSpc>
              <a:buNone/>
              <a:defRPr sz="2200" b="1">
                <a:solidFill>
                  <a:srgbClr val="A9100F"/>
                </a:solidFill>
              </a:defRPr>
            </a:lvl1pPr>
          </a:lstStyle>
          <a:p>
            <a:pPr lvl="0"/>
            <a:r>
              <a:rPr lang="en-US" dirty="0"/>
              <a:t>Click to edit Master text styles</a:t>
            </a:r>
          </a:p>
        </p:txBody>
      </p:sp>
      <p:sp>
        <p:nvSpPr>
          <p:cNvPr id="3" name="Picture Placeholder 2">
            <a:extLst>
              <a:ext uri="{FF2B5EF4-FFF2-40B4-BE49-F238E27FC236}">
                <a16:creationId xmlns:a16="http://schemas.microsoft.com/office/drawing/2014/main" id="{EDF40174-839B-26D6-8664-00A43B521E1F}"/>
              </a:ext>
            </a:extLst>
          </p:cNvPr>
          <p:cNvSpPr>
            <a:spLocks noGrp="1" noChangeAspect="1"/>
          </p:cNvSpPr>
          <p:nvPr>
            <p:ph type="pic" idx="1"/>
          </p:nvPr>
        </p:nvSpPr>
        <p:spPr>
          <a:xfrm>
            <a:off x="7713233" y="0"/>
            <a:ext cx="4478767" cy="6858000"/>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6" name="Text Placeholder 5">
            <a:extLst>
              <a:ext uri="{FF2B5EF4-FFF2-40B4-BE49-F238E27FC236}">
                <a16:creationId xmlns:a16="http://schemas.microsoft.com/office/drawing/2014/main" id="{C7ABB47B-C841-F96A-A4C8-187C55E652BF}"/>
              </a:ext>
            </a:extLst>
          </p:cNvPr>
          <p:cNvSpPr>
            <a:spLocks noGrp="1"/>
          </p:cNvSpPr>
          <p:nvPr>
            <p:ph type="body" sz="quarter" idx="18"/>
          </p:nvPr>
        </p:nvSpPr>
        <p:spPr>
          <a:xfrm>
            <a:off x="549275" y="5719763"/>
            <a:ext cx="7164388" cy="365126"/>
          </a:xfrm>
        </p:spPr>
        <p:txBody>
          <a:bodyPr>
            <a:normAutofit/>
          </a:bodyPr>
          <a:lstStyle>
            <a:lvl1pPr marL="0" indent="0">
              <a:buNone/>
              <a:defRPr sz="1400" i="1"/>
            </a:lvl1pPr>
            <a:lvl2pPr marL="530352" indent="0">
              <a:buNone/>
              <a:defRPr/>
            </a:lvl2pPr>
            <a:lvl3pPr marL="987552" indent="0">
              <a:buNone/>
              <a:defRPr/>
            </a:lvl3pPr>
            <a:lvl4pPr marL="1444752" indent="0">
              <a:buNone/>
              <a:defRPr/>
            </a:lvl4pPr>
            <a:lvl5pPr marL="1901952" indent="0">
              <a:buNone/>
              <a:defRPr/>
            </a:lvl5pPr>
          </a:lstStyle>
          <a:p>
            <a:pPr lvl="0"/>
            <a:r>
              <a:rPr lang="en-US" dirty="0"/>
              <a:t>Click to edit</a:t>
            </a:r>
          </a:p>
        </p:txBody>
      </p:sp>
      <p:sp>
        <p:nvSpPr>
          <p:cNvPr id="2" name="Title 1">
            <a:extLst>
              <a:ext uri="{FF2B5EF4-FFF2-40B4-BE49-F238E27FC236}">
                <a16:creationId xmlns:a16="http://schemas.microsoft.com/office/drawing/2014/main" id="{B05E0404-B6DC-3C52-B83A-031D829FE59C}"/>
              </a:ext>
            </a:extLst>
          </p:cNvPr>
          <p:cNvSpPr>
            <a:spLocks noGrp="1"/>
          </p:cNvSpPr>
          <p:nvPr>
            <p:ph type="title" hasCustomPrompt="1"/>
          </p:nvPr>
        </p:nvSpPr>
        <p:spPr>
          <a:xfrm>
            <a:off x="548642" y="659943"/>
            <a:ext cx="7164590" cy="729514"/>
          </a:xfrm>
        </p:spPr>
        <p:txBody>
          <a:bodyPr anchor="t">
            <a:noAutofit/>
          </a:bodyPr>
          <a:lstStyle>
            <a:lvl1pPr>
              <a:lnSpc>
                <a:spcPct val="84000"/>
              </a:lnSpc>
              <a:defRPr sz="4400" cap="none" baseline="0">
                <a:solidFill>
                  <a:schemeClr val="tx1"/>
                </a:solidFill>
              </a:defRPr>
            </a:lvl1pPr>
          </a:lstStyle>
          <a:p>
            <a:r>
              <a:rPr lang="en-US" dirty="0"/>
              <a:t>Click to edit the title</a:t>
            </a:r>
          </a:p>
        </p:txBody>
      </p:sp>
      <p:sp>
        <p:nvSpPr>
          <p:cNvPr id="9" name="Rectangle 8">
            <a:extLst>
              <a:ext uri="{FF2B5EF4-FFF2-40B4-BE49-F238E27FC236}">
                <a16:creationId xmlns:a16="http://schemas.microsoft.com/office/drawing/2014/main" id="{B7D7536D-959F-B141-9692-DD8FC73BCB51}"/>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CB3BD88-DD8B-7184-DDA5-841F531D960C}"/>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8064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 Title, Red Text,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F8E1642-E5BC-8AAC-05FC-CC4E2467D14C}"/>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8" name="Text Placeholder 2">
            <a:extLst>
              <a:ext uri="{FF2B5EF4-FFF2-40B4-BE49-F238E27FC236}">
                <a16:creationId xmlns:a16="http://schemas.microsoft.com/office/drawing/2014/main" id="{07F94713-995E-949D-7D74-C9B00DDAC831}"/>
              </a:ext>
            </a:extLst>
          </p:cNvPr>
          <p:cNvSpPr>
            <a:spLocks noGrp="1"/>
          </p:cNvSpPr>
          <p:nvPr>
            <p:ph type="body" sz="quarter" idx="14"/>
          </p:nvPr>
        </p:nvSpPr>
        <p:spPr>
          <a:xfrm>
            <a:off x="548642" y="2219236"/>
            <a:ext cx="6992469" cy="3022070"/>
          </a:xfrm>
        </p:spPr>
        <p:txBody>
          <a:bodyPr>
            <a:normAutofit/>
          </a:bodyPr>
          <a:lstStyle>
            <a:lvl1pPr marL="0" indent="0">
              <a:lnSpc>
                <a:spcPts val="3500"/>
              </a:lnSpc>
              <a:buNone/>
              <a:defRPr sz="2200" b="1">
                <a:solidFill>
                  <a:srgbClr val="A9100F"/>
                </a:solidFill>
              </a:defRPr>
            </a:lvl1pPr>
          </a:lstStyle>
          <a:p>
            <a:pPr lvl="0"/>
            <a:r>
              <a:rPr lang="en-US" dirty="0"/>
              <a:t>Click to edit Master text styles</a:t>
            </a:r>
          </a:p>
        </p:txBody>
      </p:sp>
      <p:sp>
        <p:nvSpPr>
          <p:cNvPr id="3" name="Picture Placeholder 2">
            <a:extLst>
              <a:ext uri="{FF2B5EF4-FFF2-40B4-BE49-F238E27FC236}">
                <a16:creationId xmlns:a16="http://schemas.microsoft.com/office/drawing/2014/main" id="{EDF40174-839B-26D6-8664-00A43B521E1F}"/>
              </a:ext>
            </a:extLst>
          </p:cNvPr>
          <p:cNvSpPr>
            <a:spLocks noGrp="1" noChangeAspect="1"/>
          </p:cNvSpPr>
          <p:nvPr>
            <p:ph type="pic" idx="1"/>
          </p:nvPr>
        </p:nvSpPr>
        <p:spPr>
          <a:xfrm>
            <a:off x="7713233" y="0"/>
            <a:ext cx="4478767" cy="6858000"/>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6" name="Text Placeholder 5">
            <a:extLst>
              <a:ext uri="{FF2B5EF4-FFF2-40B4-BE49-F238E27FC236}">
                <a16:creationId xmlns:a16="http://schemas.microsoft.com/office/drawing/2014/main" id="{C7ABB47B-C841-F96A-A4C8-187C55E652BF}"/>
              </a:ext>
            </a:extLst>
          </p:cNvPr>
          <p:cNvSpPr>
            <a:spLocks noGrp="1"/>
          </p:cNvSpPr>
          <p:nvPr>
            <p:ph type="body" sz="quarter" idx="18"/>
          </p:nvPr>
        </p:nvSpPr>
        <p:spPr>
          <a:xfrm>
            <a:off x="549275" y="5719763"/>
            <a:ext cx="7164388" cy="365126"/>
          </a:xfrm>
        </p:spPr>
        <p:txBody>
          <a:bodyPr>
            <a:normAutofit/>
          </a:bodyPr>
          <a:lstStyle>
            <a:lvl1pPr marL="0" indent="0">
              <a:buNone/>
              <a:defRPr sz="1400" i="1"/>
            </a:lvl1pPr>
            <a:lvl2pPr marL="530352" indent="0">
              <a:buNone/>
              <a:defRPr/>
            </a:lvl2pPr>
            <a:lvl3pPr marL="987552" indent="0">
              <a:buNone/>
              <a:defRPr/>
            </a:lvl3pPr>
            <a:lvl4pPr marL="1444752" indent="0">
              <a:buNone/>
              <a:defRPr/>
            </a:lvl4pPr>
            <a:lvl5pPr marL="1901952" indent="0">
              <a:buNone/>
              <a:defRPr/>
            </a:lvl5pPr>
          </a:lstStyle>
          <a:p>
            <a:pPr lvl="0"/>
            <a:r>
              <a:rPr lang="en-US" dirty="0"/>
              <a:t>Click to edit</a:t>
            </a:r>
          </a:p>
        </p:txBody>
      </p:sp>
      <p:sp>
        <p:nvSpPr>
          <p:cNvPr id="9" name="Rectangle 8">
            <a:extLst>
              <a:ext uri="{FF2B5EF4-FFF2-40B4-BE49-F238E27FC236}">
                <a16:creationId xmlns:a16="http://schemas.microsoft.com/office/drawing/2014/main" id="{B7D7536D-959F-B141-9692-DD8FC73BCB51}"/>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CB3BD88-DD8B-7184-DDA5-841F531D960C}"/>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064474A-C191-4201-C9F2-6CC401168AFD}"/>
              </a:ext>
            </a:extLst>
          </p:cNvPr>
          <p:cNvSpPr>
            <a:spLocks noGrp="1"/>
          </p:cNvSpPr>
          <p:nvPr>
            <p:ph type="title"/>
          </p:nvPr>
        </p:nvSpPr>
        <p:spPr>
          <a:xfrm>
            <a:off x="548642" y="572910"/>
            <a:ext cx="6826193" cy="1485900"/>
          </a:xfrm>
        </p:spPr>
        <p:txBody>
          <a:bodyPr anchor="b"/>
          <a:lstStyle/>
          <a:p>
            <a:r>
              <a:rPr lang="en-US" dirty="0"/>
              <a:t>Click to edit Master title style</a:t>
            </a:r>
          </a:p>
        </p:txBody>
      </p:sp>
    </p:spTree>
    <p:extLst>
      <p:ext uri="{BB962C8B-B14F-4D97-AF65-F5344CB8AC3E}">
        <p14:creationId xmlns:p14="http://schemas.microsoft.com/office/powerpoint/2010/main" val="96051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6702" y="4233673"/>
            <a:ext cx="7581193" cy="1073179"/>
          </a:xfrm>
        </p:spPr>
        <p:txBody>
          <a:bodyPr anchor="b" anchorCtr="0">
            <a:normAutofit/>
          </a:bodyPr>
          <a:lstStyle>
            <a:lvl1pPr marL="0" indent="0" algn="l">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Box 7"/>
          <p:cNvSpPr txBox="1"/>
          <p:nvPr userDrawn="1"/>
        </p:nvSpPr>
        <p:spPr>
          <a:xfrm>
            <a:off x="3499658" y="-914400"/>
            <a:ext cx="184731" cy="369332"/>
          </a:xfrm>
          <a:prstGeom prst="rect">
            <a:avLst/>
          </a:prstGeom>
          <a:noFill/>
        </p:spPr>
        <p:txBody>
          <a:bodyPr wrap="none" rtlCol="0">
            <a:spAutoFit/>
          </a:bodyPr>
          <a:lstStyle/>
          <a:p>
            <a:endParaRPr lang="en-US" dirty="0"/>
          </a:p>
        </p:txBody>
      </p:sp>
      <p:sp>
        <p:nvSpPr>
          <p:cNvPr id="19" name="Title 18">
            <a:extLst>
              <a:ext uri="{FF2B5EF4-FFF2-40B4-BE49-F238E27FC236}">
                <a16:creationId xmlns:a16="http://schemas.microsoft.com/office/drawing/2014/main" id="{1801AF96-6AAF-2748-96B3-25CA02A1DC78}"/>
              </a:ext>
            </a:extLst>
          </p:cNvPr>
          <p:cNvSpPr>
            <a:spLocks noGrp="1"/>
          </p:cNvSpPr>
          <p:nvPr>
            <p:ph type="title" hasCustomPrompt="1"/>
          </p:nvPr>
        </p:nvSpPr>
        <p:spPr>
          <a:xfrm>
            <a:off x="1516702" y="1341150"/>
            <a:ext cx="9983147" cy="2823355"/>
          </a:xfrm>
        </p:spPr>
        <p:txBody>
          <a:bodyPr>
            <a:noAutofit/>
          </a:bodyPr>
          <a:lstStyle>
            <a:lvl1pPr>
              <a:defRPr sz="7200" baseline="0"/>
            </a:lvl1pPr>
          </a:lstStyle>
          <a:p>
            <a:r>
              <a:rPr lang="en-US" dirty="0"/>
              <a:t>Click to edit master title style</a:t>
            </a:r>
          </a:p>
        </p:txBody>
      </p:sp>
      <p:sp>
        <p:nvSpPr>
          <p:cNvPr id="2" name="Slide Number Placeholder 5">
            <a:extLst>
              <a:ext uri="{FF2B5EF4-FFF2-40B4-BE49-F238E27FC236}">
                <a16:creationId xmlns:a16="http://schemas.microsoft.com/office/drawing/2014/main" id="{EC695738-DAB6-7917-8ACF-86CA62B01949}"/>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4" name="Rectangle 3">
            <a:extLst>
              <a:ext uri="{FF2B5EF4-FFF2-40B4-BE49-F238E27FC236}">
                <a16:creationId xmlns:a16="http://schemas.microsoft.com/office/drawing/2014/main" id="{87973B1D-60D6-BCF8-58D2-E9A25A97B4A8}"/>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381C915-A6A2-DD62-0777-D3854F119031}"/>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868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3CF0-0B55-B6E1-8D64-51B1E1FEA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F1C243B-1C58-0319-4342-B68EAA75B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6F295-6224-A041-3732-F93FFA7D9D2B}"/>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9B76DB28-A555-A46D-56F4-0EADD5DC27F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B5090B1-31B9-B68E-41B7-69CC788F2CEB}"/>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127929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6702" y="4233673"/>
            <a:ext cx="7581193" cy="1073179"/>
          </a:xfrm>
        </p:spPr>
        <p:txBody>
          <a:bodyPr anchor="b" anchorCtr="0">
            <a:normAutofit/>
          </a:bodyPr>
          <a:lstStyle>
            <a:lvl1pPr marL="0" indent="0" algn="l">
              <a:lnSpc>
                <a:spcPct val="112000"/>
              </a:lnSpc>
              <a:spcBef>
                <a:spcPts val="0"/>
              </a:spcBef>
              <a:spcAft>
                <a:spcPts val="0"/>
              </a:spcAft>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Box 7"/>
          <p:cNvSpPr txBox="1"/>
          <p:nvPr userDrawn="1"/>
        </p:nvSpPr>
        <p:spPr>
          <a:xfrm>
            <a:off x="3499658" y="-914400"/>
            <a:ext cx="184731" cy="369332"/>
          </a:xfrm>
          <a:prstGeom prst="rect">
            <a:avLst/>
          </a:prstGeom>
          <a:noFill/>
        </p:spPr>
        <p:txBody>
          <a:bodyPr wrap="none" rtlCol="0">
            <a:spAutoFit/>
          </a:bodyPr>
          <a:lstStyle/>
          <a:p>
            <a:endParaRPr lang="en-US" dirty="0"/>
          </a:p>
        </p:txBody>
      </p:sp>
      <p:sp>
        <p:nvSpPr>
          <p:cNvPr id="19" name="Title 18">
            <a:extLst>
              <a:ext uri="{FF2B5EF4-FFF2-40B4-BE49-F238E27FC236}">
                <a16:creationId xmlns:a16="http://schemas.microsoft.com/office/drawing/2014/main" id="{1801AF96-6AAF-2748-96B3-25CA02A1DC78}"/>
              </a:ext>
            </a:extLst>
          </p:cNvPr>
          <p:cNvSpPr>
            <a:spLocks noGrp="1"/>
          </p:cNvSpPr>
          <p:nvPr>
            <p:ph type="title" hasCustomPrompt="1"/>
          </p:nvPr>
        </p:nvSpPr>
        <p:spPr>
          <a:xfrm>
            <a:off x="1516702" y="1341150"/>
            <a:ext cx="9983147" cy="2823355"/>
          </a:xfrm>
        </p:spPr>
        <p:txBody>
          <a:bodyPr>
            <a:noAutofit/>
          </a:bodyPr>
          <a:lstStyle>
            <a:lvl1pPr>
              <a:defRPr sz="72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9720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7325" y="1910165"/>
            <a:ext cx="8237349" cy="2491353"/>
          </a:xfrm>
        </p:spPr>
        <p:txBody>
          <a:bodyPr anchor="ctr" anchorCtr="0">
            <a:normAutofit/>
          </a:bodyPr>
          <a:lstStyle>
            <a:lvl1pPr algn="ctr">
              <a:defRPr sz="3500" b="0" i="1" cap="none" baseline="0">
                <a:solidFill>
                  <a:schemeClr val="bg1"/>
                </a:solidFill>
                <a:latin typeface="Georgia" panose="02040502050405020303" pitchFamily="18" charset="0"/>
              </a:defRPr>
            </a:lvl1pPr>
          </a:lstStyle>
          <a:p>
            <a:r>
              <a:rPr lang="en-US" dirty="0"/>
              <a:t>Success is the result of perfection, hard work, learning from failure, loyalty, and persistence.</a:t>
            </a:r>
            <a:br>
              <a:rPr lang="en-US" dirty="0"/>
            </a:br>
            <a:br>
              <a:rPr lang="en-US" dirty="0"/>
            </a:br>
            <a:r>
              <a:rPr lang="en-US" dirty="0"/>
              <a:t> - Colin Powell</a:t>
            </a:r>
          </a:p>
        </p:txBody>
      </p:sp>
    </p:spTree>
    <p:extLst>
      <p:ext uri="{BB962C8B-B14F-4D97-AF65-F5344CB8AC3E}">
        <p14:creationId xmlns:p14="http://schemas.microsoft.com/office/powerpoint/2010/main" val="1155460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89FF8636-BEE8-AF4E-89A6-D136EBA27500}"/>
              </a:ext>
            </a:extLst>
          </p:cNvPr>
          <p:cNvSpPr>
            <a:spLocks noGrp="1"/>
          </p:cNvSpPr>
          <p:nvPr>
            <p:ph type="media" sz="quarter" idx="10"/>
          </p:nvPr>
        </p:nvSpPr>
        <p:spPr>
          <a:xfrm>
            <a:off x="0" y="0"/>
            <a:ext cx="12192000" cy="6858000"/>
          </a:xfrm>
          <a:blipFill>
            <a:blip r:embed="rId2"/>
            <a:stretch>
              <a:fillRect/>
            </a:stretch>
          </a:blipFill>
        </p:spPr>
        <p:txBody>
          <a:bodyPr/>
          <a:lstStyle/>
          <a:p>
            <a:endParaRPr lang="en-US" dirty="0"/>
          </a:p>
        </p:txBody>
      </p:sp>
    </p:spTree>
    <p:extLst>
      <p:ext uri="{BB962C8B-B14F-4D97-AF65-F5344CB8AC3E}">
        <p14:creationId xmlns:p14="http://schemas.microsoft.com/office/powerpoint/2010/main" val="1967150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ort 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570382"/>
            <a:ext cx="9047408" cy="4297017"/>
          </a:xfrm>
        </p:spPr>
        <p:txBody>
          <a:bodyPr/>
          <a:lstStyle>
            <a:lvl1pPr marL="347472" indent="-347472">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50DC41AB-075C-1D3E-2AA7-EDE5C7521C7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5" name="Rectangle 4">
            <a:extLst>
              <a:ext uri="{FF2B5EF4-FFF2-40B4-BE49-F238E27FC236}">
                <a16:creationId xmlns:a16="http://schemas.microsoft.com/office/drawing/2014/main" id="{327ABF7E-F093-CBC2-F0C4-45A541B2CCC4}"/>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655A0C-C422-C4BA-E8E8-D7F7919A20C8}"/>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F3CA91B-D395-E669-C8ED-C9746DCB7BE9}"/>
              </a:ext>
            </a:extLst>
          </p:cNvPr>
          <p:cNvSpPr>
            <a:spLocks noGrp="1"/>
          </p:cNvSpPr>
          <p:nvPr>
            <p:ph type="title"/>
          </p:nvPr>
        </p:nvSpPr>
        <p:spPr>
          <a:xfrm>
            <a:off x="1371599" y="592788"/>
            <a:ext cx="9205943" cy="868264"/>
          </a:xfrm>
        </p:spPr>
        <p:txBody>
          <a:bodyPr anchor="b"/>
          <a:lstStyle/>
          <a:p>
            <a:r>
              <a:rPr lang="en-US" dirty="0"/>
              <a:t>Click to edit</a:t>
            </a:r>
          </a:p>
        </p:txBody>
      </p:sp>
    </p:spTree>
    <p:extLst>
      <p:ext uri="{BB962C8B-B14F-4D97-AF65-F5344CB8AC3E}">
        <p14:creationId xmlns:p14="http://schemas.microsoft.com/office/powerpoint/2010/main" val="433385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Long 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599" y="572910"/>
            <a:ext cx="9402417" cy="1485900"/>
          </a:xfrm>
        </p:spPr>
        <p:txBody>
          <a:bodyPr anchor="b"/>
          <a:lstStyle>
            <a:lvl1pPr>
              <a:defRPr/>
            </a:lvl1pPr>
          </a:lstStyle>
          <a:p>
            <a:r>
              <a:rPr lang="en-US" dirty="0"/>
              <a:t>Click to edit Master title style (Long Title)</a:t>
            </a:r>
          </a:p>
        </p:txBody>
      </p:sp>
      <p:sp>
        <p:nvSpPr>
          <p:cNvPr id="3" name="Content Placeholder 2"/>
          <p:cNvSpPr>
            <a:spLocks noGrp="1"/>
          </p:cNvSpPr>
          <p:nvPr>
            <p:ph idx="1"/>
          </p:nvPr>
        </p:nvSpPr>
        <p:spPr>
          <a:xfrm>
            <a:off x="1371600" y="2286000"/>
            <a:ext cx="9402416" cy="3581400"/>
          </a:xfrm>
        </p:spPr>
        <p:txBody>
          <a:bodyPr/>
          <a:lstStyle>
            <a:lvl1pPr marL="347472" indent="-347472">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50DC41AB-075C-1D3E-2AA7-EDE5C7521C7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5" name="Rectangle 4">
            <a:extLst>
              <a:ext uri="{FF2B5EF4-FFF2-40B4-BE49-F238E27FC236}">
                <a16:creationId xmlns:a16="http://schemas.microsoft.com/office/drawing/2014/main" id="{327ABF7E-F093-CBC2-F0C4-45A541B2CCC4}"/>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655A0C-C422-C4BA-E8E8-D7F7919A20C8}"/>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1089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hort Title, Paragraph, Bullets, No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580322"/>
            <a:ext cx="9442174" cy="3499678"/>
          </a:xfrm>
        </p:spPr>
        <p:txBody>
          <a:bodyPr/>
          <a:lstStyle>
            <a:lvl1pPr marL="0" indent="0">
              <a:buFontTx/>
              <a:buNone/>
              <a:defRPr sz="2400"/>
            </a:lvl1pPr>
            <a:lvl2pPr marL="347472" indent="-347472">
              <a:buFont typeface="Arial" panose="020B0604020202020204" pitchFamily="34" charset="0"/>
              <a:buChar char="•"/>
              <a:defRPr sz="2200" i="0"/>
            </a:lvl2pPr>
            <a:lvl3pPr marL="640080" indent="0">
              <a:buFontTx/>
              <a:buNone/>
              <a:defRPr sz="2200"/>
            </a:lvl3pPr>
            <a:lvl4pPr marL="1444752" indent="0">
              <a:buFontTx/>
              <a:buNone/>
              <a:defRPr/>
            </a:lvl4pPr>
            <a:lvl5pPr marL="1901952"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327ABF7E-F093-CBC2-F0C4-45A541B2CCC4}"/>
              </a:ext>
              <a:ext uri="{C183D7F6-B498-43B3-948B-1728B52AA6E4}">
                <adec:decorative xmlns:adec="http://schemas.microsoft.com/office/drawing/2017/decorative" val="1"/>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655A0C-C422-C4BA-E8E8-D7F7919A20C8}"/>
              </a:ext>
              <a:ext uri="{C183D7F6-B498-43B3-948B-1728B52AA6E4}">
                <adec:decorative xmlns:adec="http://schemas.microsoft.com/office/drawing/2017/decorative" val="1"/>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C094AAC-3E18-E379-EEF8-1BC12F7E3D46}"/>
              </a:ext>
            </a:extLst>
          </p:cNvPr>
          <p:cNvSpPr>
            <a:spLocks noGrp="1"/>
          </p:cNvSpPr>
          <p:nvPr>
            <p:ph type="body" sz="quarter" idx="13"/>
          </p:nvPr>
        </p:nvSpPr>
        <p:spPr>
          <a:xfrm>
            <a:off x="1371601" y="5407025"/>
            <a:ext cx="9442174" cy="598488"/>
          </a:xfrm>
        </p:spPr>
        <p:txBody>
          <a:bodyPr>
            <a:noAutofit/>
          </a:bodyPr>
          <a:lstStyle>
            <a:lvl1pPr marL="0" indent="0">
              <a:buFontTx/>
              <a:buNone/>
              <a:defRPr sz="1800"/>
            </a:lvl1pPr>
            <a:lvl2pPr marL="530352" indent="0">
              <a:buFontTx/>
              <a:buNone/>
              <a:defRPr sz="1400"/>
            </a:lvl2pPr>
            <a:lvl3pPr marL="987552" indent="0">
              <a:buFontTx/>
              <a:buNone/>
              <a:defRPr sz="1400"/>
            </a:lvl3pPr>
            <a:lvl4pPr marL="1444752" indent="0">
              <a:buFontTx/>
              <a:buNone/>
              <a:defRPr sz="1400"/>
            </a:lvl4pPr>
            <a:lvl5pPr marL="1901952" indent="0">
              <a:buFontTx/>
              <a:buNone/>
              <a:defRPr sz="1400"/>
            </a:lvl5pPr>
          </a:lstStyle>
          <a:p>
            <a:pPr lvl="0"/>
            <a:r>
              <a:rPr lang="en-US" dirty="0"/>
              <a:t>Click to edit Master text styles</a:t>
            </a:r>
          </a:p>
        </p:txBody>
      </p:sp>
      <p:sp>
        <p:nvSpPr>
          <p:cNvPr id="4" name="Slide Number Placeholder 5">
            <a:extLst>
              <a:ext uri="{FF2B5EF4-FFF2-40B4-BE49-F238E27FC236}">
                <a16:creationId xmlns:a16="http://schemas.microsoft.com/office/drawing/2014/main" id="{50DC41AB-075C-1D3E-2AA7-EDE5C7521C7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7" name="Title 1">
            <a:extLst>
              <a:ext uri="{FF2B5EF4-FFF2-40B4-BE49-F238E27FC236}">
                <a16:creationId xmlns:a16="http://schemas.microsoft.com/office/drawing/2014/main" id="{AD58B12B-AED2-D170-A559-1A9ABD7651DE}"/>
              </a:ext>
            </a:extLst>
          </p:cNvPr>
          <p:cNvSpPr>
            <a:spLocks noGrp="1"/>
          </p:cNvSpPr>
          <p:nvPr>
            <p:ph type="title"/>
          </p:nvPr>
        </p:nvSpPr>
        <p:spPr>
          <a:xfrm>
            <a:off x="1371599" y="592788"/>
            <a:ext cx="9442175" cy="868264"/>
          </a:xfrm>
        </p:spPr>
        <p:txBody>
          <a:bodyPr anchor="b"/>
          <a:lstStyle/>
          <a:p>
            <a:r>
              <a:rPr lang="en-US" dirty="0"/>
              <a:t>Click to edit</a:t>
            </a:r>
          </a:p>
        </p:txBody>
      </p:sp>
    </p:spTree>
    <p:extLst>
      <p:ext uri="{BB962C8B-B14F-4D97-AF65-F5344CB8AC3E}">
        <p14:creationId xmlns:p14="http://schemas.microsoft.com/office/powerpoint/2010/main" val="199294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Title, Paragraph, Bullets, No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599" y="572910"/>
            <a:ext cx="9452113" cy="1485900"/>
          </a:xfrm>
        </p:spPr>
        <p:txBody>
          <a:bodyPr anchor="b"/>
          <a:lstStyle/>
          <a:p>
            <a:r>
              <a:rPr lang="en-US" dirty="0"/>
              <a:t>Click to edit Master title style (long title)</a:t>
            </a:r>
          </a:p>
        </p:txBody>
      </p:sp>
      <p:sp>
        <p:nvSpPr>
          <p:cNvPr id="3" name="Content Placeholder 2"/>
          <p:cNvSpPr>
            <a:spLocks noGrp="1"/>
          </p:cNvSpPr>
          <p:nvPr>
            <p:ph idx="1"/>
          </p:nvPr>
        </p:nvSpPr>
        <p:spPr>
          <a:xfrm>
            <a:off x="1371600" y="2286000"/>
            <a:ext cx="9452112" cy="2794000"/>
          </a:xfrm>
        </p:spPr>
        <p:txBody>
          <a:bodyPr/>
          <a:lstStyle>
            <a:lvl1pPr marL="0" indent="0">
              <a:buFontTx/>
              <a:buNone/>
              <a:defRPr sz="2400"/>
            </a:lvl1pPr>
            <a:lvl2pPr marL="347472" indent="-347472">
              <a:buFont typeface="Arial" panose="020B0604020202020204" pitchFamily="34" charset="0"/>
              <a:buChar char="•"/>
              <a:defRPr sz="2200" i="0"/>
            </a:lvl2pPr>
            <a:lvl3pPr marL="640080" indent="0">
              <a:buFontTx/>
              <a:buNone/>
              <a:defRPr sz="2200"/>
            </a:lvl3pPr>
            <a:lvl4pPr marL="1444752" indent="0">
              <a:buFontTx/>
              <a:buNone/>
              <a:defRPr/>
            </a:lvl4pPr>
            <a:lvl5pPr marL="1901952"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327ABF7E-F093-CBC2-F0C4-45A541B2CCC4}"/>
              </a:ext>
              <a:ext uri="{C183D7F6-B498-43B3-948B-1728B52AA6E4}">
                <adec:decorative xmlns:adec="http://schemas.microsoft.com/office/drawing/2017/decorative" val="1"/>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655A0C-C422-C4BA-E8E8-D7F7919A20C8}"/>
              </a:ext>
              <a:ext uri="{C183D7F6-B498-43B3-948B-1728B52AA6E4}">
                <adec:decorative xmlns:adec="http://schemas.microsoft.com/office/drawing/2017/decorative" val="1"/>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C094AAC-3E18-E379-EEF8-1BC12F7E3D46}"/>
              </a:ext>
            </a:extLst>
          </p:cNvPr>
          <p:cNvSpPr>
            <a:spLocks noGrp="1"/>
          </p:cNvSpPr>
          <p:nvPr>
            <p:ph type="body" sz="quarter" idx="13"/>
          </p:nvPr>
        </p:nvSpPr>
        <p:spPr>
          <a:xfrm>
            <a:off x="1371601" y="5407025"/>
            <a:ext cx="9452112" cy="598488"/>
          </a:xfrm>
        </p:spPr>
        <p:txBody>
          <a:bodyPr>
            <a:noAutofit/>
          </a:bodyPr>
          <a:lstStyle>
            <a:lvl1pPr marL="0" indent="0">
              <a:buFontTx/>
              <a:buNone/>
              <a:defRPr sz="1800"/>
            </a:lvl1pPr>
            <a:lvl2pPr marL="530352" indent="0">
              <a:buFontTx/>
              <a:buNone/>
              <a:defRPr sz="1400"/>
            </a:lvl2pPr>
            <a:lvl3pPr marL="987552" indent="0">
              <a:buFontTx/>
              <a:buNone/>
              <a:defRPr sz="1400"/>
            </a:lvl3pPr>
            <a:lvl4pPr marL="1444752" indent="0">
              <a:buFontTx/>
              <a:buNone/>
              <a:defRPr sz="1400"/>
            </a:lvl4pPr>
            <a:lvl5pPr marL="1901952" indent="0">
              <a:buFontTx/>
              <a:buNone/>
              <a:defRPr sz="1400"/>
            </a:lvl5pPr>
          </a:lstStyle>
          <a:p>
            <a:pPr lvl="0"/>
            <a:r>
              <a:rPr lang="en-US" dirty="0"/>
              <a:t>Click to edit Master text styles</a:t>
            </a:r>
          </a:p>
        </p:txBody>
      </p:sp>
      <p:sp>
        <p:nvSpPr>
          <p:cNvPr id="4" name="Slide Number Placeholder 5">
            <a:extLst>
              <a:ext uri="{FF2B5EF4-FFF2-40B4-BE49-F238E27FC236}">
                <a16:creationId xmlns:a16="http://schemas.microsoft.com/office/drawing/2014/main" id="{50DC41AB-075C-1D3E-2AA7-EDE5C7521C7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Tree>
    <p:extLst>
      <p:ext uri="{BB962C8B-B14F-4D97-AF65-F5344CB8AC3E}">
        <p14:creationId xmlns:p14="http://schemas.microsoft.com/office/powerpoint/2010/main" val="3928263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hort Title, Paragraph,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DC41AB-075C-1D3E-2AA7-EDE5C7521C7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2" name="Title 1"/>
          <p:cNvSpPr>
            <a:spLocks noGrp="1"/>
          </p:cNvSpPr>
          <p:nvPr>
            <p:ph type="title"/>
          </p:nvPr>
        </p:nvSpPr>
        <p:spPr>
          <a:xfrm>
            <a:off x="1371599" y="592788"/>
            <a:ext cx="9422297" cy="868264"/>
          </a:xfrm>
        </p:spPr>
        <p:txBody>
          <a:bodyPr anchor="b"/>
          <a:lstStyle/>
          <a:p>
            <a:r>
              <a:rPr lang="en-US" dirty="0"/>
              <a:t>Click to edit</a:t>
            </a:r>
          </a:p>
        </p:txBody>
      </p:sp>
      <p:sp>
        <p:nvSpPr>
          <p:cNvPr id="3" name="Content Placeholder 2"/>
          <p:cNvSpPr>
            <a:spLocks noGrp="1"/>
          </p:cNvSpPr>
          <p:nvPr>
            <p:ph idx="1"/>
          </p:nvPr>
        </p:nvSpPr>
        <p:spPr>
          <a:xfrm>
            <a:off x="1371600" y="1570382"/>
            <a:ext cx="9422296" cy="4297017"/>
          </a:xfrm>
        </p:spPr>
        <p:txBody>
          <a:bodyPr>
            <a:noAutofit/>
          </a:bodyPr>
          <a:lstStyle>
            <a:lvl1pPr marL="0" indent="0">
              <a:buFontTx/>
              <a:buNone/>
              <a:defRPr sz="2400"/>
            </a:lvl1pPr>
            <a:lvl2pPr marL="347472" indent="-342900">
              <a:buFont typeface="Arial" panose="020B0604020202020204" pitchFamily="34" charset="0"/>
              <a:buChar char="•"/>
              <a:defRPr sz="2200" i="0"/>
            </a:lvl2pPr>
            <a:lvl3pPr marL="1273302" indent="-285750">
              <a:buFont typeface="Arial" panose="020B0604020202020204" pitchFamily="34" charset="0"/>
              <a:buChar char="•"/>
              <a:defRPr/>
            </a:lvl3pPr>
            <a:lvl4pPr marL="1730502" indent="-285750">
              <a:buFont typeface="Arial" panose="020B0604020202020204" pitchFamily="34" charset="0"/>
              <a:buChar char="•"/>
              <a:defRPr/>
            </a:lvl4pPr>
            <a:lvl5pPr marL="2187702"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327ABF7E-F093-CBC2-F0C4-45A541B2CCC4}"/>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655A0C-C422-C4BA-E8E8-D7F7919A20C8}"/>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3800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Long Title, Paragraph,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0DC41AB-075C-1D3E-2AA7-EDE5C7521C7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2" name="Title 1"/>
          <p:cNvSpPr>
            <a:spLocks noGrp="1"/>
          </p:cNvSpPr>
          <p:nvPr>
            <p:ph type="title" hasCustomPrompt="1"/>
          </p:nvPr>
        </p:nvSpPr>
        <p:spPr>
          <a:xfrm>
            <a:off x="1371599" y="572910"/>
            <a:ext cx="9462053" cy="1485900"/>
          </a:xfrm>
        </p:spPr>
        <p:txBody>
          <a:bodyPr anchor="b"/>
          <a:lstStyle/>
          <a:p>
            <a:r>
              <a:rPr lang="en-US" dirty="0"/>
              <a:t>Click to edit Master title style (long title)</a:t>
            </a:r>
          </a:p>
        </p:txBody>
      </p:sp>
      <p:sp>
        <p:nvSpPr>
          <p:cNvPr id="3" name="Content Placeholder 2"/>
          <p:cNvSpPr>
            <a:spLocks noGrp="1"/>
          </p:cNvSpPr>
          <p:nvPr>
            <p:ph idx="1"/>
          </p:nvPr>
        </p:nvSpPr>
        <p:spPr>
          <a:xfrm>
            <a:off x="1371600" y="2286000"/>
            <a:ext cx="9462052" cy="3581400"/>
          </a:xfrm>
        </p:spPr>
        <p:txBody>
          <a:bodyPr>
            <a:noAutofit/>
          </a:bodyPr>
          <a:lstStyle>
            <a:lvl1pPr marL="0" indent="0">
              <a:buFontTx/>
              <a:buNone/>
              <a:defRPr sz="2400"/>
            </a:lvl1pPr>
            <a:lvl2pPr marL="347472" indent="-342900">
              <a:buFont typeface="Arial" panose="020B0604020202020204" pitchFamily="34" charset="0"/>
              <a:buChar char="•"/>
              <a:defRPr sz="2200" i="0"/>
            </a:lvl2pPr>
            <a:lvl3pPr marL="1273302" indent="-285750">
              <a:buFont typeface="Arial" panose="020B0604020202020204" pitchFamily="34" charset="0"/>
              <a:buChar char="•"/>
              <a:defRPr/>
            </a:lvl3pPr>
            <a:lvl4pPr marL="1730502" indent="-285750">
              <a:buFont typeface="Arial" panose="020B0604020202020204" pitchFamily="34" charset="0"/>
              <a:buChar char="•"/>
              <a:defRPr/>
            </a:lvl4pPr>
            <a:lvl5pPr marL="2187702"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327ABF7E-F093-CBC2-F0C4-45A541B2CCC4}"/>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655A0C-C422-C4BA-E8E8-D7F7919A20C8}"/>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0879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ort Title, Bullets,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2" y="1638299"/>
            <a:ext cx="6874134" cy="4559758"/>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6CFB397C-BF4A-235F-445D-B2E722B164F9}"/>
              </a:ext>
            </a:extLst>
          </p:cNvPr>
          <p:cNvSpPr>
            <a:spLocks noGrp="1"/>
          </p:cNvSpPr>
          <p:nvPr>
            <p:ph type="title" hasCustomPrompt="1"/>
          </p:nvPr>
        </p:nvSpPr>
        <p:spPr>
          <a:xfrm>
            <a:off x="548642" y="659943"/>
            <a:ext cx="6874134" cy="729514"/>
          </a:xfrm>
        </p:spPr>
        <p:txBody>
          <a:bodyPr anchor="t">
            <a:noAutofit/>
          </a:bodyPr>
          <a:lstStyle>
            <a:lvl1pPr>
              <a:lnSpc>
                <a:spcPct val="84000"/>
              </a:lnSpc>
              <a:defRPr sz="4400" cap="none" baseline="0">
                <a:solidFill>
                  <a:schemeClr val="tx1"/>
                </a:solidFill>
              </a:defRPr>
            </a:lvl1pPr>
          </a:lstStyle>
          <a:p>
            <a:r>
              <a:rPr lang="en-US" dirty="0"/>
              <a:t>Click to edit the title</a:t>
            </a:r>
          </a:p>
        </p:txBody>
      </p:sp>
      <p:sp>
        <p:nvSpPr>
          <p:cNvPr id="6" name="Picture Placeholder 2">
            <a:extLst>
              <a:ext uri="{FF2B5EF4-FFF2-40B4-BE49-F238E27FC236}">
                <a16:creationId xmlns:a16="http://schemas.microsoft.com/office/drawing/2014/main" id="{16E517A1-A1E5-C2FF-2085-62571878AA48}"/>
              </a:ext>
            </a:extLst>
          </p:cNvPr>
          <p:cNvSpPr>
            <a:spLocks noGrp="1" noChangeAspect="1"/>
          </p:cNvSpPr>
          <p:nvPr>
            <p:ph type="pic" idx="13"/>
          </p:nvPr>
        </p:nvSpPr>
        <p:spPr>
          <a:xfrm>
            <a:off x="7713233" y="0"/>
            <a:ext cx="4478767" cy="6858000"/>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92625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78A5-DF22-485A-AD38-03C82B0948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0A7C89C-71E5-AF1D-DA8A-9F7ECA408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2A9F79C-24AD-6C73-F18D-B43CCCC1A9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1201FDF-C7B5-DCA6-C03D-C8FA85D48B50}"/>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35FAA820-371B-04B1-9F46-2E411B46037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71B348E-12D8-731A-F54B-E15D28BE41D2}"/>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964608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ng Title, Bullets,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2" y="2236303"/>
            <a:ext cx="6874134" cy="3961753"/>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16E517A1-A1E5-C2FF-2085-62571878AA48}"/>
              </a:ext>
            </a:extLst>
          </p:cNvPr>
          <p:cNvSpPr>
            <a:spLocks noGrp="1" noChangeAspect="1"/>
          </p:cNvSpPr>
          <p:nvPr>
            <p:ph type="pic" idx="13"/>
          </p:nvPr>
        </p:nvSpPr>
        <p:spPr>
          <a:xfrm>
            <a:off x="7713233" y="0"/>
            <a:ext cx="4478767" cy="6858000"/>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 name="Title 1">
            <a:extLst>
              <a:ext uri="{FF2B5EF4-FFF2-40B4-BE49-F238E27FC236}">
                <a16:creationId xmlns:a16="http://schemas.microsoft.com/office/drawing/2014/main" id="{20B5F85C-CE3A-11E5-70C1-58CE0F3BACE6}"/>
              </a:ext>
            </a:extLst>
          </p:cNvPr>
          <p:cNvSpPr>
            <a:spLocks noGrp="1"/>
          </p:cNvSpPr>
          <p:nvPr>
            <p:ph type="title" hasCustomPrompt="1"/>
          </p:nvPr>
        </p:nvSpPr>
        <p:spPr>
          <a:xfrm>
            <a:off x="548643" y="572910"/>
            <a:ext cx="6874134" cy="1485900"/>
          </a:xfrm>
        </p:spPr>
        <p:txBody>
          <a:bodyPr anchor="b"/>
          <a:lstStyle/>
          <a:p>
            <a:r>
              <a:rPr lang="en-US" dirty="0"/>
              <a:t>Click to edit Master title style (long title)</a:t>
            </a:r>
          </a:p>
        </p:txBody>
      </p:sp>
    </p:spTree>
    <p:extLst>
      <p:ext uri="{BB962C8B-B14F-4D97-AF65-F5344CB8AC3E}">
        <p14:creationId xmlns:p14="http://schemas.microsoft.com/office/powerpoint/2010/main" val="1146418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ort Title, Bullets, Note, Thin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2" y="1638299"/>
            <a:ext cx="8038767" cy="3967371"/>
          </a:xfrm>
        </p:spPr>
        <p:txBody>
          <a:bodyPr>
            <a:noAutofit/>
          </a:bodyPr>
          <a:lstStyle>
            <a:lvl1pPr marL="0" indent="0">
              <a:lnSpc>
                <a:spcPct val="100000"/>
              </a:lnSpc>
              <a:spcBef>
                <a:spcPts val="0"/>
              </a:spcBef>
              <a:spcAft>
                <a:spcPts val="0"/>
              </a:spcAft>
              <a:buFontTx/>
              <a:buNone/>
              <a:defRPr sz="2800" baseline="0">
                <a:solidFill>
                  <a:schemeClr val="tx2"/>
                </a:solidFill>
              </a:defRPr>
            </a:lvl1pPr>
            <a:lvl2pPr marL="347472" indent="-347472">
              <a:lnSpc>
                <a:spcPct val="100000"/>
              </a:lnSpc>
              <a:spcAft>
                <a:spcPts val="1200"/>
              </a:spcAft>
              <a:buClr>
                <a:schemeClr val="tx1"/>
              </a:buClr>
              <a:defRPr sz="2400"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6CFB397C-BF4A-235F-445D-B2E722B164F9}"/>
              </a:ext>
            </a:extLst>
          </p:cNvPr>
          <p:cNvSpPr>
            <a:spLocks noGrp="1"/>
          </p:cNvSpPr>
          <p:nvPr>
            <p:ph type="title" hasCustomPrompt="1"/>
          </p:nvPr>
        </p:nvSpPr>
        <p:spPr>
          <a:xfrm>
            <a:off x="548642" y="659943"/>
            <a:ext cx="8038766" cy="729514"/>
          </a:xfrm>
        </p:spPr>
        <p:txBody>
          <a:bodyPr anchor="b">
            <a:noAutofit/>
          </a:bodyPr>
          <a:lstStyle>
            <a:lvl1pPr>
              <a:lnSpc>
                <a:spcPct val="84000"/>
              </a:lnSpc>
              <a:defRPr sz="4400" cap="none" baseline="0">
                <a:solidFill>
                  <a:schemeClr val="tx1"/>
                </a:solidFill>
              </a:defRPr>
            </a:lvl1pPr>
          </a:lstStyle>
          <a:p>
            <a:r>
              <a:rPr lang="en-US" dirty="0"/>
              <a:t>Click to edit the title</a:t>
            </a:r>
          </a:p>
        </p:txBody>
      </p:sp>
      <p:sp>
        <p:nvSpPr>
          <p:cNvPr id="6" name="Picture Placeholder 2">
            <a:extLst>
              <a:ext uri="{FF2B5EF4-FFF2-40B4-BE49-F238E27FC236}">
                <a16:creationId xmlns:a16="http://schemas.microsoft.com/office/drawing/2014/main" id="{16E517A1-A1E5-C2FF-2085-62571878AA48}"/>
              </a:ext>
            </a:extLst>
          </p:cNvPr>
          <p:cNvSpPr>
            <a:spLocks noGrp="1"/>
          </p:cNvSpPr>
          <p:nvPr>
            <p:ph type="pic" idx="13"/>
          </p:nvPr>
        </p:nvSpPr>
        <p:spPr>
          <a:xfrm>
            <a:off x="8991600" y="0"/>
            <a:ext cx="3200400" cy="6858000"/>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a:extLst>
              <a:ext uri="{FF2B5EF4-FFF2-40B4-BE49-F238E27FC236}">
                <a16:creationId xmlns:a16="http://schemas.microsoft.com/office/drawing/2014/main" id="{36E9F361-CAFE-407E-B373-12FA75397F09}"/>
              </a:ext>
            </a:extLst>
          </p:cNvPr>
          <p:cNvSpPr>
            <a:spLocks noGrp="1"/>
          </p:cNvSpPr>
          <p:nvPr>
            <p:ph type="body" sz="quarter" idx="14"/>
          </p:nvPr>
        </p:nvSpPr>
        <p:spPr>
          <a:xfrm>
            <a:off x="548642" y="5854512"/>
            <a:ext cx="8038767" cy="728113"/>
          </a:xfrm>
        </p:spPr>
        <p:txBody>
          <a:bodyPr>
            <a:noAutofit/>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36936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ng Title, Bullets, Note, Thin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2" y="2286000"/>
            <a:ext cx="8038767" cy="3319670"/>
          </a:xfrm>
        </p:spPr>
        <p:txBody>
          <a:bodyPr>
            <a:noAutofit/>
          </a:bodyPr>
          <a:lstStyle>
            <a:lvl1pPr marL="0" indent="0">
              <a:lnSpc>
                <a:spcPct val="100000"/>
              </a:lnSpc>
              <a:spcBef>
                <a:spcPts val="0"/>
              </a:spcBef>
              <a:spcAft>
                <a:spcPts val="0"/>
              </a:spcAft>
              <a:buFontTx/>
              <a:buNone/>
              <a:defRPr sz="2800" baseline="0">
                <a:solidFill>
                  <a:schemeClr val="tx2"/>
                </a:solidFill>
              </a:defRPr>
            </a:lvl1pPr>
            <a:lvl2pPr marL="347472" indent="-347472">
              <a:lnSpc>
                <a:spcPct val="100000"/>
              </a:lnSpc>
              <a:spcAft>
                <a:spcPts val="1200"/>
              </a:spcAft>
              <a:buClr>
                <a:schemeClr val="tx1"/>
              </a:buClr>
              <a:defRPr sz="2400"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16E517A1-A1E5-C2FF-2085-62571878AA48}"/>
              </a:ext>
            </a:extLst>
          </p:cNvPr>
          <p:cNvSpPr>
            <a:spLocks noGrp="1"/>
          </p:cNvSpPr>
          <p:nvPr>
            <p:ph type="pic" idx="13"/>
          </p:nvPr>
        </p:nvSpPr>
        <p:spPr>
          <a:xfrm>
            <a:off x="8991600" y="0"/>
            <a:ext cx="3200400" cy="6858000"/>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a:extLst>
              <a:ext uri="{FF2B5EF4-FFF2-40B4-BE49-F238E27FC236}">
                <a16:creationId xmlns:a16="http://schemas.microsoft.com/office/drawing/2014/main" id="{36E9F361-CAFE-407E-B373-12FA75397F09}"/>
              </a:ext>
            </a:extLst>
          </p:cNvPr>
          <p:cNvSpPr>
            <a:spLocks noGrp="1"/>
          </p:cNvSpPr>
          <p:nvPr>
            <p:ph type="body" sz="quarter" idx="14"/>
          </p:nvPr>
        </p:nvSpPr>
        <p:spPr>
          <a:xfrm>
            <a:off x="548642" y="5854512"/>
            <a:ext cx="8038767" cy="728113"/>
          </a:xfrm>
        </p:spPr>
        <p:txBody>
          <a:bodyPr>
            <a:noAutofit/>
          </a:bodyPr>
          <a:lstStyle>
            <a:lvl1pPr marL="0" indent="0">
              <a:buNone/>
              <a:defRPr/>
            </a:lvl1pPr>
          </a:lstStyle>
          <a:p>
            <a:pPr lvl="0"/>
            <a:r>
              <a:rPr lang="en-US" dirty="0"/>
              <a:t>Click to edit Master text styles</a:t>
            </a:r>
          </a:p>
        </p:txBody>
      </p:sp>
      <p:sp>
        <p:nvSpPr>
          <p:cNvPr id="2" name="Title 1">
            <a:extLst>
              <a:ext uri="{FF2B5EF4-FFF2-40B4-BE49-F238E27FC236}">
                <a16:creationId xmlns:a16="http://schemas.microsoft.com/office/drawing/2014/main" id="{D8E97C23-4C43-86D0-EA67-DC79509E233D}"/>
              </a:ext>
            </a:extLst>
          </p:cNvPr>
          <p:cNvSpPr>
            <a:spLocks noGrp="1"/>
          </p:cNvSpPr>
          <p:nvPr>
            <p:ph type="title" hasCustomPrompt="1"/>
          </p:nvPr>
        </p:nvSpPr>
        <p:spPr>
          <a:xfrm>
            <a:off x="548643" y="572910"/>
            <a:ext cx="8038766" cy="1485900"/>
          </a:xfrm>
        </p:spPr>
        <p:txBody>
          <a:bodyPr anchor="b"/>
          <a:lstStyle/>
          <a:p>
            <a:r>
              <a:rPr lang="en-US" dirty="0"/>
              <a:t>Click to edit Master title style (long title)</a:t>
            </a:r>
          </a:p>
        </p:txBody>
      </p:sp>
    </p:spTree>
    <p:extLst>
      <p:ext uri="{BB962C8B-B14F-4D97-AF65-F5344CB8AC3E}">
        <p14:creationId xmlns:p14="http://schemas.microsoft.com/office/powerpoint/2010/main" val="985578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hort Titl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28583F1-75D8-136A-D54D-C85A3154265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3" name="Content Placeholder 2"/>
          <p:cNvSpPr>
            <a:spLocks noGrp="1"/>
          </p:cNvSpPr>
          <p:nvPr>
            <p:ph sz="half" idx="1"/>
          </p:nvPr>
        </p:nvSpPr>
        <p:spPr>
          <a:xfrm>
            <a:off x="1371600" y="1699591"/>
            <a:ext cx="4447786" cy="4167809"/>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6110" y="1699591"/>
            <a:ext cx="4447786" cy="4167809"/>
          </a:xfr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71743497-CE66-6024-0305-E8C417404707}"/>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6FE2644-8E78-C316-3A86-9D0B2C78A56F}"/>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990D2189-FA61-A5D9-742F-CC310698DFDF}"/>
              </a:ext>
            </a:extLst>
          </p:cNvPr>
          <p:cNvSpPr>
            <a:spLocks noGrp="1"/>
          </p:cNvSpPr>
          <p:nvPr>
            <p:ph type="title"/>
          </p:nvPr>
        </p:nvSpPr>
        <p:spPr>
          <a:xfrm>
            <a:off x="1371599" y="592788"/>
            <a:ext cx="9422297" cy="868264"/>
          </a:xfrm>
        </p:spPr>
        <p:txBody>
          <a:bodyPr anchor="b"/>
          <a:lstStyle/>
          <a:p>
            <a:r>
              <a:rPr lang="en-US" dirty="0"/>
              <a:t>Click to edit</a:t>
            </a:r>
          </a:p>
        </p:txBody>
      </p:sp>
    </p:spTree>
    <p:extLst>
      <p:ext uri="{BB962C8B-B14F-4D97-AF65-F5344CB8AC3E}">
        <p14:creationId xmlns:p14="http://schemas.microsoft.com/office/powerpoint/2010/main" val="1467547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ng Titl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28583F1-75D8-136A-D54D-C85A3154265F}"/>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3" name="Content Placeholder 2"/>
          <p:cNvSpPr>
            <a:spLocks noGrp="1"/>
          </p:cNvSpPr>
          <p:nvPr>
            <p:ph sz="half" idx="1"/>
          </p:nvPr>
        </p:nvSpPr>
        <p:spPr>
          <a:xfrm>
            <a:off x="1371600" y="2295939"/>
            <a:ext cx="4447786" cy="3737113"/>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46110" y="2295939"/>
            <a:ext cx="4447786" cy="3737113"/>
          </a:xfr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71743497-CE66-6024-0305-E8C417404707}"/>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6FE2644-8E78-C316-3A86-9D0B2C78A56F}"/>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CF2A2B-D253-75AC-B663-A359B33405C7}"/>
              </a:ext>
            </a:extLst>
          </p:cNvPr>
          <p:cNvSpPr>
            <a:spLocks noGrp="1"/>
          </p:cNvSpPr>
          <p:nvPr>
            <p:ph type="title" hasCustomPrompt="1"/>
          </p:nvPr>
        </p:nvSpPr>
        <p:spPr>
          <a:xfrm>
            <a:off x="1371599" y="572910"/>
            <a:ext cx="9462053" cy="1485900"/>
          </a:xfrm>
        </p:spPr>
        <p:txBody>
          <a:bodyPr anchor="b"/>
          <a:lstStyle/>
          <a:p>
            <a:r>
              <a:rPr lang="en-US" dirty="0"/>
              <a:t>Click to edit Master title style (long title)</a:t>
            </a:r>
          </a:p>
        </p:txBody>
      </p:sp>
    </p:spTree>
    <p:extLst>
      <p:ext uri="{BB962C8B-B14F-4D97-AF65-F5344CB8AC3E}">
        <p14:creationId xmlns:p14="http://schemas.microsoft.com/office/powerpoint/2010/main" val="1918187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Title, 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5558A2C-63E3-BC5E-A23D-029249440507}"/>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3" name="Text Placeholder 2"/>
          <p:cNvSpPr>
            <a:spLocks noGrp="1"/>
          </p:cNvSpPr>
          <p:nvPr>
            <p:ph type="body" idx="1"/>
          </p:nvPr>
        </p:nvSpPr>
        <p:spPr>
          <a:xfrm>
            <a:off x="1371600" y="1838967"/>
            <a:ext cx="4443984" cy="823912"/>
          </a:xfrm>
        </p:spPr>
        <p:txBody>
          <a:bodyPr anchor="b">
            <a:noAutofit/>
          </a:bodyPr>
          <a:lstStyle>
            <a:lvl1pPr marL="0" indent="0">
              <a:lnSpc>
                <a:spcPct val="84000"/>
              </a:lnSpc>
              <a:spcBef>
                <a:spcPts val="0"/>
              </a:spcBef>
              <a:spcAft>
                <a:spcPts val="0"/>
              </a:spcAft>
              <a:buNone/>
              <a:defRPr sz="2500" b="1"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71600" y="2773017"/>
            <a:ext cx="4443984" cy="3094383"/>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1838967"/>
            <a:ext cx="4443984" cy="823912"/>
          </a:xfrm>
        </p:spPr>
        <p:txBody>
          <a:bodyPr anchor="b">
            <a:noAutofit/>
          </a:bodyPr>
          <a:lstStyle>
            <a:lvl1pPr marL="0" indent="0">
              <a:lnSpc>
                <a:spcPct val="84000"/>
              </a:lnSpc>
              <a:spcBef>
                <a:spcPts val="0"/>
              </a:spcBef>
              <a:spcAft>
                <a:spcPts val="0"/>
              </a:spcAft>
              <a:buNone/>
              <a:defRPr sz="2500" b="1"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25014" y="2773017"/>
            <a:ext cx="4443984" cy="3094383"/>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FC784E-42DE-15F3-20CD-45315A4A0602}"/>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76ECF54-D66E-2A34-7D80-9BBD75CB8602}"/>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B5187AA-1CC8-3F2F-1B99-8858608E6738}"/>
              </a:ext>
            </a:extLst>
          </p:cNvPr>
          <p:cNvSpPr>
            <a:spLocks noGrp="1"/>
          </p:cNvSpPr>
          <p:nvPr>
            <p:ph type="title"/>
          </p:nvPr>
        </p:nvSpPr>
        <p:spPr>
          <a:xfrm>
            <a:off x="1371599" y="592788"/>
            <a:ext cx="9422297" cy="868264"/>
          </a:xfrm>
        </p:spPr>
        <p:txBody>
          <a:bodyPr anchor="b"/>
          <a:lstStyle/>
          <a:p>
            <a:r>
              <a:rPr lang="en-US" dirty="0"/>
              <a:t>Click to edit</a:t>
            </a:r>
          </a:p>
        </p:txBody>
      </p:sp>
    </p:spTree>
    <p:extLst>
      <p:ext uri="{BB962C8B-B14F-4D97-AF65-F5344CB8AC3E}">
        <p14:creationId xmlns:p14="http://schemas.microsoft.com/office/powerpoint/2010/main" val="1051998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ng Title, 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5558A2C-63E3-BC5E-A23D-029249440507}"/>
              </a:ext>
            </a:extLst>
          </p:cNvPr>
          <p:cNvSpPr>
            <a:spLocks noGrp="1"/>
          </p:cNvSpPr>
          <p:nvPr>
            <p:ph type="sldNum" sz="quarter" idx="12"/>
          </p:nvPr>
        </p:nvSpPr>
        <p:spPr>
          <a:xfrm>
            <a:off x="636800" y="6245315"/>
            <a:ext cx="2743200" cy="365125"/>
          </a:xfrm>
        </p:spPr>
        <p:txBody>
          <a:bodyPr/>
          <a:lstStyle>
            <a:lvl1pPr algn="l">
              <a:defRPr b="1">
                <a:solidFill>
                  <a:srgbClr val="A9100F"/>
                </a:solidFill>
              </a:defRPr>
            </a:lvl1pPr>
          </a:lstStyle>
          <a:p>
            <a:fld id="{3F16EA7B-2868-4129-8CCC-8431B61BD75B}" type="slidenum">
              <a:rPr lang="en-US" smtClean="0"/>
              <a:pPr/>
              <a:t>‹#›</a:t>
            </a:fld>
            <a:endParaRPr lang="en-US" dirty="0"/>
          </a:p>
        </p:txBody>
      </p:sp>
      <p:sp>
        <p:nvSpPr>
          <p:cNvPr id="3" name="Text Placeholder 2"/>
          <p:cNvSpPr>
            <a:spLocks noGrp="1"/>
          </p:cNvSpPr>
          <p:nvPr>
            <p:ph type="body" idx="1"/>
          </p:nvPr>
        </p:nvSpPr>
        <p:spPr>
          <a:xfrm>
            <a:off x="1371600" y="2256657"/>
            <a:ext cx="4443984" cy="823912"/>
          </a:xfrm>
        </p:spPr>
        <p:txBody>
          <a:bodyPr anchor="b">
            <a:noAutofit/>
          </a:bodyPr>
          <a:lstStyle>
            <a:lvl1pPr marL="0" indent="0">
              <a:lnSpc>
                <a:spcPct val="84000"/>
              </a:lnSpc>
              <a:spcBef>
                <a:spcPts val="0"/>
              </a:spcBef>
              <a:spcAft>
                <a:spcPts val="0"/>
              </a:spcAft>
              <a:buNone/>
              <a:defRPr sz="2500" b="1"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71600" y="3190707"/>
            <a:ext cx="4443984" cy="2931797"/>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5014" y="2256657"/>
            <a:ext cx="4443984" cy="823912"/>
          </a:xfrm>
        </p:spPr>
        <p:txBody>
          <a:bodyPr anchor="b">
            <a:noAutofit/>
          </a:bodyPr>
          <a:lstStyle>
            <a:lvl1pPr marL="0" indent="0">
              <a:lnSpc>
                <a:spcPct val="84000"/>
              </a:lnSpc>
              <a:spcBef>
                <a:spcPts val="0"/>
              </a:spcBef>
              <a:spcAft>
                <a:spcPts val="0"/>
              </a:spcAft>
              <a:buNone/>
              <a:defRPr sz="2500" b="1"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25014" y="3190707"/>
            <a:ext cx="4443984" cy="2931797"/>
          </a:xfrm>
        </p:spPr>
        <p:txBody>
          <a:bodyPr>
            <a:noAutofit/>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FC784E-42DE-15F3-20CD-45315A4A0602}"/>
              </a:ext>
            </a:extLst>
          </p:cNvPr>
          <p:cNvSpPr/>
          <p:nvPr userDrawn="1"/>
        </p:nvSpPr>
        <p:spPr>
          <a:xfrm rot="16200000">
            <a:off x="489676" y="6431673"/>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76ECF54-D66E-2A34-7D80-9BBD75CB8602}"/>
              </a:ext>
            </a:extLst>
          </p:cNvPr>
          <p:cNvSpPr/>
          <p:nvPr userDrawn="1"/>
        </p:nvSpPr>
        <p:spPr>
          <a:xfrm>
            <a:off x="615907" y="6563346"/>
            <a:ext cx="298181"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CA2AB1-03A0-EB3B-E4EF-CB174DA33EE3}"/>
              </a:ext>
            </a:extLst>
          </p:cNvPr>
          <p:cNvSpPr>
            <a:spLocks noGrp="1"/>
          </p:cNvSpPr>
          <p:nvPr>
            <p:ph type="title" hasCustomPrompt="1"/>
          </p:nvPr>
        </p:nvSpPr>
        <p:spPr>
          <a:xfrm>
            <a:off x="1371599" y="572910"/>
            <a:ext cx="9462053" cy="1485900"/>
          </a:xfrm>
        </p:spPr>
        <p:txBody>
          <a:bodyPr anchor="b"/>
          <a:lstStyle/>
          <a:p>
            <a:r>
              <a:rPr lang="en-US" dirty="0"/>
              <a:t>Click to edit Master title style (long title)</a:t>
            </a:r>
          </a:p>
        </p:txBody>
      </p:sp>
    </p:spTree>
    <p:extLst>
      <p:ext uri="{BB962C8B-B14F-4D97-AF65-F5344CB8AC3E}">
        <p14:creationId xmlns:p14="http://schemas.microsoft.com/office/powerpoint/2010/main" val="17308808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Text, Larg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title="Background Shape"/>
          <p:cNvSpPr/>
          <p:nvPr/>
        </p:nvSpPr>
        <p:spPr>
          <a:xfrm>
            <a:off x="0" y="376"/>
            <a:ext cx="4478767" cy="685762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hasCustomPrompt="1"/>
          </p:nvPr>
        </p:nvSpPr>
        <p:spPr>
          <a:xfrm>
            <a:off x="396522" y="685800"/>
            <a:ext cx="3855720" cy="2157884"/>
          </a:xfrm>
        </p:spPr>
        <p:txBody>
          <a:bodyPr anchor="t">
            <a:noAutofit/>
          </a:bodyPr>
          <a:lstStyle>
            <a:lvl1pPr>
              <a:lnSpc>
                <a:spcPct val="84000"/>
              </a:lnSpc>
              <a:defRPr sz="4800" baseline="0">
                <a:solidFill>
                  <a:schemeClr val="bg1"/>
                </a:solidFill>
              </a:defRPr>
            </a:lvl1pPr>
          </a:lstStyle>
          <a:p>
            <a:r>
              <a:rPr lang="en-US" dirty="0"/>
              <a:t>Chart version </a:t>
            </a:r>
          </a:p>
        </p:txBody>
      </p:sp>
      <p:sp>
        <p:nvSpPr>
          <p:cNvPr id="4" name="Text Placeholder 3"/>
          <p:cNvSpPr>
            <a:spLocks noGrp="1"/>
          </p:cNvSpPr>
          <p:nvPr>
            <p:ph type="body" sz="half" idx="2" hasCustomPrompt="1"/>
          </p:nvPr>
        </p:nvSpPr>
        <p:spPr>
          <a:xfrm>
            <a:off x="396522" y="2856344"/>
            <a:ext cx="3855720" cy="3011056"/>
          </a:xfrm>
        </p:spPr>
        <p:txBody>
          <a:bodyPr anchor="b" anchorCtr="0"/>
          <a:lstStyle>
            <a:lvl1pPr marL="0" indent="0">
              <a:lnSpc>
                <a:spcPct val="113000"/>
              </a:lnSpc>
              <a:spcBef>
                <a:spcPts val="0"/>
              </a:spcBef>
              <a:spcAft>
                <a:spcPts val="1500"/>
              </a:spcAft>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Nunc </a:t>
            </a:r>
            <a:r>
              <a:rPr lang="en-US" dirty="0" err="1"/>
              <a:t>accumsan</a:t>
            </a:r>
            <a:r>
              <a:rPr lang="en-US" dirty="0"/>
              <a:t> </a:t>
            </a:r>
            <a:r>
              <a:rPr lang="en-US" dirty="0" err="1"/>
              <a:t>placerat</a:t>
            </a:r>
            <a:r>
              <a:rPr lang="en-US" dirty="0"/>
              <a:t> </a:t>
            </a:r>
            <a:r>
              <a:rPr lang="en-US" dirty="0" err="1"/>
              <a:t>vehicula</a:t>
            </a:r>
            <a:r>
              <a:rPr lang="en-US" dirty="0"/>
              <a:t>. </a:t>
            </a:r>
            <a:r>
              <a:rPr lang="en-US" dirty="0" err="1"/>
              <a:t>Praesent</a:t>
            </a:r>
            <a:r>
              <a:rPr lang="en-US" dirty="0"/>
              <a:t> tempus </a:t>
            </a:r>
            <a:r>
              <a:rPr lang="en-US" dirty="0" err="1"/>
              <a:t>quam</a:t>
            </a:r>
            <a:r>
              <a:rPr lang="en-US" dirty="0"/>
              <a:t> </a:t>
            </a:r>
            <a:r>
              <a:rPr lang="en-US" dirty="0" err="1"/>
              <a:t>eget</a:t>
            </a:r>
            <a:r>
              <a:rPr lang="en-US" dirty="0"/>
              <a:t> </a:t>
            </a:r>
            <a:r>
              <a:rPr lang="en-US" dirty="0" err="1"/>
              <a:t>augue</a:t>
            </a:r>
            <a:r>
              <a:rPr lang="en-US" dirty="0"/>
              <a:t> dictum, a </a:t>
            </a:r>
            <a:r>
              <a:rPr lang="en-US" dirty="0" err="1"/>
              <a:t>tincidunt</a:t>
            </a:r>
            <a:r>
              <a:rPr lang="en-US" dirty="0"/>
              <a:t> </a:t>
            </a:r>
            <a:r>
              <a:rPr lang="en-US" dirty="0" err="1"/>
              <a:t>diam</a:t>
            </a:r>
            <a:r>
              <a:rPr lang="en-US" dirty="0"/>
              <a:t> vestibulum. Ut </a:t>
            </a:r>
            <a:r>
              <a:rPr lang="en-US" dirty="0" err="1"/>
              <a:t>scelerisque</a:t>
            </a:r>
            <a:r>
              <a:rPr lang="en-US" dirty="0"/>
              <a:t>, </a:t>
            </a:r>
            <a:r>
              <a:rPr lang="en-US" dirty="0" err="1"/>
              <a:t>est</a:t>
            </a:r>
            <a:r>
              <a:rPr lang="en-US" dirty="0"/>
              <a:t> vitae </a:t>
            </a:r>
            <a:r>
              <a:rPr lang="en-US" dirty="0" err="1"/>
              <a:t>efficitur</a:t>
            </a:r>
            <a:r>
              <a:rPr lang="en-US" dirty="0"/>
              <a:t> </a:t>
            </a:r>
            <a:r>
              <a:rPr lang="en-US" dirty="0" err="1"/>
              <a:t>tincidunt</a:t>
            </a:r>
            <a:r>
              <a:rPr lang="en-US" dirty="0"/>
              <a:t>, </a:t>
            </a:r>
            <a:r>
              <a:rPr lang="en-US" dirty="0" err="1"/>
              <a:t>justo</a:t>
            </a:r>
            <a:r>
              <a:rPr lang="en-US" dirty="0"/>
              <a:t> </a:t>
            </a:r>
            <a:r>
              <a:rPr lang="en-US" dirty="0" err="1"/>
              <a:t>tortor</a:t>
            </a:r>
            <a:r>
              <a:rPr lang="en-US" dirty="0"/>
              <a:t> </a:t>
            </a:r>
            <a:r>
              <a:rPr lang="en-US" dirty="0" err="1"/>
              <a:t>condimentum</a:t>
            </a:r>
            <a:r>
              <a:rPr lang="en-US" dirty="0"/>
              <a:t> </a:t>
            </a:r>
            <a:r>
              <a:rPr lang="en-US" dirty="0" err="1"/>
              <a:t>quam</a:t>
            </a:r>
            <a:r>
              <a:rPr lang="en-US" dirty="0"/>
              <a:t>, a </a:t>
            </a:r>
            <a:r>
              <a:rPr lang="en-US" dirty="0" err="1"/>
              <a:t>pellentesque</a:t>
            </a:r>
            <a:r>
              <a:rPr lang="en-US" dirty="0"/>
              <a:t> </a:t>
            </a:r>
            <a:r>
              <a:rPr lang="en-US" dirty="0" err="1"/>
              <a:t>metus</a:t>
            </a:r>
            <a:r>
              <a:rPr lang="en-US" dirty="0"/>
              <a:t> nisi </a:t>
            </a:r>
            <a:r>
              <a:rPr lang="en-US" dirty="0" err="1"/>
              <a:t>eu</a:t>
            </a:r>
            <a:r>
              <a:rPr lang="en-US" dirty="0"/>
              <a:t> </a:t>
            </a:r>
            <a:r>
              <a:rPr lang="en-US" dirty="0" err="1"/>
              <a:t>enim</a:t>
            </a:r>
            <a:r>
              <a:rPr lang="en-US" dirty="0"/>
              <a:t>. </a:t>
            </a:r>
            <a:r>
              <a:rPr lang="en-US" dirty="0" err="1"/>
              <a:t>Praesent</a:t>
            </a:r>
            <a:r>
              <a:rPr lang="en-US" dirty="0"/>
              <a:t> </a:t>
            </a:r>
            <a:r>
              <a:rPr lang="en-US" dirty="0" err="1"/>
              <a:t>sed</a:t>
            </a:r>
            <a:r>
              <a:rPr lang="en-US" dirty="0"/>
              <a:t> nisi dictum, </a:t>
            </a:r>
            <a:r>
              <a:rPr lang="en-US" dirty="0" err="1"/>
              <a:t>consectetur</a:t>
            </a:r>
            <a:r>
              <a:rPr lang="en-US" dirty="0"/>
              <a:t> </a:t>
            </a:r>
            <a:r>
              <a:rPr lang="en-US" dirty="0" err="1"/>
              <a:t>tortor</a:t>
            </a:r>
            <a:r>
              <a:rPr lang="en-US" dirty="0"/>
              <a:t> sit </a:t>
            </a:r>
            <a:r>
              <a:rPr lang="en-US" dirty="0" err="1"/>
              <a:t>amet</a:t>
            </a:r>
            <a:r>
              <a:rPr lang="en-US" dirty="0"/>
              <a:t>, </a:t>
            </a:r>
            <a:r>
              <a:rPr lang="en-US" dirty="0" err="1"/>
              <a:t>finibus</a:t>
            </a:r>
            <a:r>
              <a:rPr lang="en-US" dirty="0"/>
              <a:t> </a:t>
            </a:r>
            <a:r>
              <a:rPr lang="en-US" dirty="0" err="1"/>
              <a:t>purus</a:t>
            </a:r>
            <a:r>
              <a:rPr lang="en-US" dirty="0"/>
              <a:t>. </a:t>
            </a:r>
          </a:p>
        </p:txBody>
      </p:sp>
      <p:sp>
        <p:nvSpPr>
          <p:cNvPr id="7" name="Picture Placeholder 6">
            <a:extLst>
              <a:ext uri="{FF2B5EF4-FFF2-40B4-BE49-F238E27FC236}">
                <a16:creationId xmlns:a16="http://schemas.microsoft.com/office/drawing/2014/main" id="{84E85D3C-635E-42AF-7663-72DDBA70BC71}"/>
              </a:ext>
            </a:extLst>
          </p:cNvPr>
          <p:cNvSpPr>
            <a:spLocks noGrp="1"/>
          </p:cNvSpPr>
          <p:nvPr>
            <p:ph type="pic" sz="quarter" idx="10"/>
          </p:nvPr>
        </p:nvSpPr>
        <p:spPr>
          <a:xfrm>
            <a:off x="4478338" y="0"/>
            <a:ext cx="7713662" cy="6858000"/>
          </a:xfrm>
        </p:spPr>
        <p:txBody>
          <a:bodyPr/>
          <a:lstStyle/>
          <a:p>
            <a:endParaRPr lang="en-US" dirty="0"/>
          </a:p>
        </p:txBody>
      </p:sp>
    </p:spTree>
    <p:extLst>
      <p:ext uri="{BB962C8B-B14F-4D97-AF65-F5344CB8AC3E}">
        <p14:creationId xmlns:p14="http://schemas.microsoft.com/office/powerpoint/2010/main" val="4227686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Text, Medium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971570" y="0"/>
            <a:ext cx="7220430" cy="6857999"/>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Rectangle 7" title="Background Shape"/>
          <p:cNvSpPr/>
          <p:nvPr userDrawn="1"/>
        </p:nvSpPr>
        <p:spPr>
          <a:xfrm>
            <a:off x="0" y="376"/>
            <a:ext cx="4971570" cy="685762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1">
            <a:extLst>
              <a:ext uri="{FF2B5EF4-FFF2-40B4-BE49-F238E27FC236}">
                <a16:creationId xmlns:a16="http://schemas.microsoft.com/office/drawing/2014/main" id="{E3BB7E16-F259-ED83-AAA7-7CC4051C3CEC}"/>
              </a:ext>
            </a:extLst>
          </p:cNvPr>
          <p:cNvSpPr>
            <a:spLocks noGrp="1"/>
          </p:cNvSpPr>
          <p:nvPr>
            <p:ph type="title" hasCustomPrompt="1"/>
          </p:nvPr>
        </p:nvSpPr>
        <p:spPr>
          <a:xfrm>
            <a:off x="396522" y="685800"/>
            <a:ext cx="3855720" cy="2157884"/>
          </a:xfrm>
        </p:spPr>
        <p:txBody>
          <a:bodyPr anchor="t">
            <a:noAutofit/>
          </a:bodyPr>
          <a:lstStyle>
            <a:lvl1pPr>
              <a:lnSpc>
                <a:spcPct val="84000"/>
              </a:lnSpc>
              <a:defRPr sz="4800" baseline="0">
                <a:solidFill>
                  <a:schemeClr val="bg1"/>
                </a:solidFill>
              </a:defRPr>
            </a:lvl1pPr>
          </a:lstStyle>
          <a:p>
            <a:r>
              <a:rPr lang="en-US" dirty="0"/>
              <a:t>Chart version </a:t>
            </a:r>
          </a:p>
        </p:txBody>
      </p:sp>
      <p:sp>
        <p:nvSpPr>
          <p:cNvPr id="6" name="Text Placeholder 3">
            <a:extLst>
              <a:ext uri="{FF2B5EF4-FFF2-40B4-BE49-F238E27FC236}">
                <a16:creationId xmlns:a16="http://schemas.microsoft.com/office/drawing/2014/main" id="{CB0681DF-D526-4ED9-D0ED-8BAAADDD1051}"/>
              </a:ext>
            </a:extLst>
          </p:cNvPr>
          <p:cNvSpPr>
            <a:spLocks noGrp="1"/>
          </p:cNvSpPr>
          <p:nvPr>
            <p:ph type="body" sz="half" idx="2" hasCustomPrompt="1"/>
          </p:nvPr>
        </p:nvSpPr>
        <p:spPr>
          <a:xfrm>
            <a:off x="396522" y="2856344"/>
            <a:ext cx="3855720" cy="3011056"/>
          </a:xfrm>
        </p:spPr>
        <p:txBody>
          <a:bodyPr anchor="b" anchorCtr="0"/>
          <a:lstStyle>
            <a:lvl1pPr marL="0" indent="0">
              <a:lnSpc>
                <a:spcPct val="113000"/>
              </a:lnSpc>
              <a:spcBef>
                <a:spcPts val="0"/>
              </a:spcBef>
              <a:spcAft>
                <a:spcPts val="1500"/>
              </a:spcAft>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Nunc </a:t>
            </a:r>
            <a:r>
              <a:rPr lang="en-US" dirty="0" err="1"/>
              <a:t>accumsan</a:t>
            </a:r>
            <a:r>
              <a:rPr lang="en-US" dirty="0"/>
              <a:t> </a:t>
            </a:r>
            <a:r>
              <a:rPr lang="en-US" dirty="0" err="1"/>
              <a:t>placerat</a:t>
            </a:r>
            <a:r>
              <a:rPr lang="en-US" dirty="0"/>
              <a:t> </a:t>
            </a:r>
            <a:r>
              <a:rPr lang="en-US" dirty="0" err="1"/>
              <a:t>vehicula</a:t>
            </a:r>
            <a:r>
              <a:rPr lang="en-US" dirty="0"/>
              <a:t>. </a:t>
            </a:r>
            <a:r>
              <a:rPr lang="en-US" dirty="0" err="1"/>
              <a:t>Praesent</a:t>
            </a:r>
            <a:r>
              <a:rPr lang="en-US" dirty="0"/>
              <a:t> tempus </a:t>
            </a:r>
            <a:r>
              <a:rPr lang="en-US" dirty="0" err="1"/>
              <a:t>quam</a:t>
            </a:r>
            <a:r>
              <a:rPr lang="en-US" dirty="0"/>
              <a:t> </a:t>
            </a:r>
            <a:r>
              <a:rPr lang="en-US" dirty="0" err="1"/>
              <a:t>eget</a:t>
            </a:r>
            <a:r>
              <a:rPr lang="en-US" dirty="0"/>
              <a:t> </a:t>
            </a:r>
            <a:r>
              <a:rPr lang="en-US" dirty="0" err="1"/>
              <a:t>augue</a:t>
            </a:r>
            <a:r>
              <a:rPr lang="en-US" dirty="0"/>
              <a:t> dictum, a </a:t>
            </a:r>
            <a:r>
              <a:rPr lang="en-US" dirty="0" err="1"/>
              <a:t>tincidunt</a:t>
            </a:r>
            <a:r>
              <a:rPr lang="en-US" dirty="0"/>
              <a:t> </a:t>
            </a:r>
            <a:r>
              <a:rPr lang="en-US" dirty="0" err="1"/>
              <a:t>diam</a:t>
            </a:r>
            <a:r>
              <a:rPr lang="en-US" dirty="0"/>
              <a:t> vestibulum. Ut </a:t>
            </a:r>
            <a:r>
              <a:rPr lang="en-US" dirty="0" err="1"/>
              <a:t>scelerisque</a:t>
            </a:r>
            <a:r>
              <a:rPr lang="en-US" dirty="0"/>
              <a:t>, </a:t>
            </a:r>
            <a:r>
              <a:rPr lang="en-US" dirty="0" err="1"/>
              <a:t>est</a:t>
            </a:r>
            <a:r>
              <a:rPr lang="en-US" dirty="0"/>
              <a:t> vitae </a:t>
            </a:r>
            <a:r>
              <a:rPr lang="en-US" dirty="0" err="1"/>
              <a:t>efficitur</a:t>
            </a:r>
            <a:r>
              <a:rPr lang="en-US" dirty="0"/>
              <a:t> </a:t>
            </a:r>
            <a:r>
              <a:rPr lang="en-US" dirty="0" err="1"/>
              <a:t>tincidunt</a:t>
            </a:r>
            <a:r>
              <a:rPr lang="en-US" dirty="0"/>
              <a:t>, </a:t>
            </a:r>
            <a:r>
              <a:rPr lang="en-US" dirty="0" err="1"/>
              <a:t>justo</a:t>
            </a:r>
            <a:r>
              <a:rPr lang="en-US" dirty="0"/>
              <a:t> </a:t>
            </a:r>
            <a:r>
              <a:rPr lang="en-US" dirty="0" err="1"/>
              <a:t>tortor</a:t>
            </a:r>
            <a:r>
              <a:rPr lang="en-US" dirty="0"/>
              <a:t> </a:t>
            </a:r>
            <a:r>
              <a:rPr lang="en-US" dirty="0" err="1"/>
              <a:t>condimentum</a:t>
            </a:r>
            <a:r>
              <a:rPr lang="en-US" dirty="0"/>
              <a:t> </a:t>
            </a:r>
            <a:r>
              <a:rPr lang="en-US" dirty="0" err="1"/>
              <a:t>quam</a:t>
            </a:r>
            <a:r>
              <a:rPr lang="en-US" dirty="0"/>
              <a:t>, a </a:t>
            </a:r>
            <a:r>
              <a:rPr lang="en-US" dirty="0" err="1"/>
              <a:t>pellentesque</a:t>
            </a:r>
            <a:r>
              <a:rPr lang="en-US" dirty="0"/>
              <a:t> </a:t>
            </a:r>
            <a:r>
              <a:rPr lang="en-US" dirty="0" err="1"/>
              <a:t>metus</a:t>
            </a:r>
            <a:r>
              <a:rPr lang="en-US" dirty="0"/>
              <a:t> nisi </a:t>
            </a:r>
            <a:r>
              <a:rPr lang="en-US" dirty="0" err="1"/>
              <a:t>eu</a:t>
            </a:r>
            <a:r>
              <a:rPr lang="en-US" dirty="0"/>
              <a:t> </a:t>
            </a:r>
            <a:r>
              <a:rPr lang="en-US" dirty="0" err="1"/>
              <a:t>enim</a:t>
            </a:r>
            <a:r>
              <a:rPr lang="en-US" dirty="0"/>
              <a:t>. </a:t>
            </a:r>
            <a:r>
              <a:rPr lang="en-US" dirty="0" err="1"/>
              <a:t>Praesent</a:t>
            </a:r>
            <a:r>
              <a:rPr lang="en-US" dirty="0"/>
              <a:t> </a:t>
            </a:r>
            <a:r>
              <a:rPr lang="en-US" dirty="0" err="1"/>
              <a:t>sed</a:t>
            </a:r>
            <a:r>
              <a:rPr lang="en-US" dirty="0"/>
              <a:t> nisi dictum, </a:t>
            </a:r>
            <a:r>
              <a:rPr lang="en-US" dirty="0" err="1"/>
              <a:t>consectetur</a:t>
            </a:r>
            <a:r>
              <a:rPr lang="en-US" dirty="0"/>
              <a:t> </a:t>
            </a:r>
            <a:r>
              <a:rPr lang="en-US" dirty="0" err="1"/>
              <a:t>tortor</a:t>
            </a:r>
            <a:r>
              <a:rPr lang="en-US" dirty="0"/>
              <a:t> sit </a:t>
            </a:r>
            <a:r>
              <a:rPr lang="en-US" dirty="0" err="1"/>
              <a:t>amet</a:t>
            </a:r>
            <a:r>
              <a:rPr lang="en-US" dirty="0"/>
              <a:t>, </a:t>
            </a:r>
            <a:r>
              <a:rPr lang="en-US" dirty="0" err="1"/>
              <a:t>finibus</a:t>
            </a:r>
            <a:r>
              <a:rPr lang="en-US" dirty="0"/>
              <a:t> </a:t>
            </a:r>
            <a:r>
              <a:rPr lang="en-US" dirty="0" err="1"/>
              <a:t>purus</a:t>
            </a:r>
            <a:r>
              <a:rPr lang="en-US" dirty="0"/>
              <a:t>. </a:t>
            </a:r>
          </a:p>
        </p:txBody>
      </p:sp>
    </p:spTree>
    <p:extLst>
      <p:ext uri="{BB962C8B-B14F-4D97-AF65-F5344CB8AC3E}">
        <p14:creationId xmlns:p14="http://schemas.microsoft.com/office/powerpoint/2010/main" val="334767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Title, Text, Small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title="Background Shape"/>
          <p:cNvSpPr/>
          <p:nvPr/>
        </p:nvSpPr>
        <p:spPr>
          <a:xfrm>
            <a:off x="0" y="376"/>
            <a:ext cx="5532504" cy="685762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723900" y="685800"/>
            <a:ext cx="3855720" cy="2157884"/>
          </a:xfrm>
        </p:spPr>
        <p:txBody>
          <a:bodyPr anchor="t">
            <a:normAutofit/>
          </a:bodyPr>
          <a:lstStyle>
            <a:lvl1pPr>
              <a:lnSpc>
                <a:spcPct val="84000"/>
              </a:lnSpc>
              <a:defRPr sz="4800" baseline="0">
                <a:solidFill>
                  <a:schemeClr val="bg1"/>
                </a:solidFill>
              </a:defRPr>
            </a:lvl1pPr>
          </a:lstStyle>
          <a:p>
            <a:r>
              <a:rPr lang="en-US" dirty="0"/>
              <a:t>Click to Edit</a:t>
            </a:r>
          </a:p>
        </p:txBody>
      </p:sp>
      <p:sp>
        <p:nvSpPr>
          <p:cNvPr id="3" name="Content Placeholder 2"/>
          <p:cNvSpPr>
            <a:spLocks noGrp="1"/>
          </p:cNvSpPr>
          <p:nvPr>
            <p:ph idx="1"/>
          </p:nvPr>
        </p:nvSpPr>
        <p:spPr>
          <a:xfrm>
            <a:off x="6275070" y="1371599"/>
            <a:ext cx="4621364" cy="4082995"/>
          </a:xfrm>
        </p:spPr>
        <p:txBody>
          <a:bodyPr>
            <a:noAutofit/>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723900" y="2856344"/>
            <a:ext cx="3855720" cy="3011056"/>
          </a:xfrm>
        </p:spPr>
        <p:txBody>
          <a:bodyPr anchor="b" anchorCtr="0">
            <a:noAutofit/>
          </a:bodyPr>
          <a:lstStyle>
            <a:lvl1pPr marL="0" indent="0">
              <a:lnSpc>
                <a:spcPct val="113000"/>
              </a:lnSpc>
              <a:spcBef>
                <a:spcPts val="0"/>
              </a:spcBef>
              <a:spcAft>
                <a:spcPts val="1500"/>
              </a:spcAft>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Nunc </a:t>
            </a:r>
            <a:r>
              <a:rPr lang="en-US" dirty="0" err="1"/>
              <a:t>accumsan</a:t>
            </a:r>
            <a:r>
              <a:rPr lang="en-US" dirty="0"/>
              <a:t> </a:t>
            </a:r>
            <a:r>
              <a:rPr lang="en-US" dirty="0" err="1"/>
              <a:t>placerat</a:t>
            </a:r>
            <a:r>
              <a:rPr lang="en-US" dirty="0"/>
              <a:t> </a:t>
            </a:r>
            <a:r>
              <a:rPr lang="en-US" dirty="0" err="1"/>
              <a:t>vehicula</a:t>
            </a:r>
            <a:r>
              <a:rPr lang="en-US" dirty="0"/>
              <a:t>. </a:t>
            </a:r>
            <a:r>
              <a:rPr lang="en-US" dirty="0" err="1"/>
              <a:t>Praesent</a:t>
            </a:r>
            <a:r>
              <a:rPr lang="en-US" dirty="0"/>
              <a:t> tempus </a:t>
            </a:r>
            <a:r>
              <a:rPr lang="en-US" dirty="0" err="1"/>
              <a:t>quam</a:t>
            </a:r>
            <a:r>
              <a:rPr lang="en-US" dirty="0"/>
              <a:t> </a:t>
            </a:r>
            <a:r>
              <a:rPr lang="en-US" dirty="0" err="1"/>
              <a:t>eget</a:t>
            </a:r>
            <a:r>
              <a:rPr lang="en-US" dirty="0"/>
              <a:t> </a:t>
            </a:r>
            <a:r>
              <a:rPr lang="en-US" dirty="0" err="1"/>
              <a:t>augue</a:t>
            </a:r>
            <a:r>
              <a:rPr lang="en-US" dirty="0"/>
              <a:t> dictum, a </a:t>
            </a:r>
            <a:r>
              <a:rPr lang="en-US" dirty="0" err="1"/>
              <a:t>tincidunt</a:t>
            </a:r>
            <a:r>
              <a:rPr lang="en-US" dirty="0"/>
              <a:t> </a:t>
            </a:r>
            <a:r>
              <a:rPr lang="en-US" dirty="0" err="1"/>
              <a:t>diam</a:t>
            </a:r>
            <a:r>
              <a:rPr lang="en-US" dirty="0"/>
              <a:t> vestibulum. Ut </a:t>
            </a:r>
            <a:r>
              <a:rPr lang="en-US" dirty="0" err="1"/>
              <a:t>scelerisque</a:t>
            </a:r>
            <a:r>
              <a:rPr lang="en-US" dirty="0"/>
              <a:t>, </a:t>
            </a:r>
            <a:r>
              <a:rPr lang="en-US" dirty="0" err="1"/>
              <a:t>est</a:t>
            </a:r>
            <a:r>
              <a:rPr lang="en-US" dirty="0"/>
              <a:t> vitae </a:t>
            </a:r>
            <a:r>
              <a:rPr lang="en-US" dirty="0" err="1"/>
              <a:t>efficitur</a:t>
            </a:r>
            <a:r>
              <a:rPr lang="en-US" dirty="0"/>
              <a:t> </a:t>
            </a:r>
            <a:r>
              <a:rPr lang="en-US" dirty="0" err="1"/>
              <a:t>tincidunt</a:t>
            </a:r>
            <a:r>
              <a:rPr lang="en-US" dirty="0"/>
              <a:t>, </a:t>
            </a:r>
            <a:r>
              <a:rPr lang="en-US" dirty="0" err="1"/>
              <a:t>justo</a:t>
            </a:r>
            <a:r>
              <a:rPr lang="en-US" dirty="0"/>
              <a:t> </a:t>
            </a:r>
            <a:r>
              <a:rPr lang="en-US" dirty="0" err="1"/>
              <a:t>tortor</a:t>
            </a:r>
            <a:r>
              <a:rPr lang="en-US" dirty="0"/>
              <a:t> </a:t>
            </a:r>
            <a:r>
              <a:rPr lang="en-US" dirty="0" err="1"/>
              <a:t>condimentum</a:t>
            </a:r>
            <a:r>
              <a:rPr lang="en-US" dirty="0"/>
              <a:t> </a:t>
            </a:r>
            <a:r>
              <a:rPr lang="en-US" dirty="0" err="1"/>
              <a:t>quam</a:t>
            </a:r>
            <a:r>
              <a:rPr lang="en-US" dirty="0"/>
              <a:t>, a </a:t>
            </a:r>
            <a:r>
              <a:rPr lang="en-US" dirty="0" err="1"/>
              <a:t>pellentesque</a:t>
            </a:r>
            <a:r>
              <a:rPr lang="en-US" dirty="0"/>
              <a:t> </a:t>
            </a:r>
            <a:r>
              <a:rPr lang="en-US" dirty="0" err="1"/>
              <a:t>metus</a:t>
            </a:r>
            <a:r>
              <a:rPr lang="en-US" dirty="0"/>
              <a:t> nisi </a:t>
            </a:r>
            <a:r>
              <a:rPr lang="en-US" dirty="0" err="1"/>
              <a:t>eu</a:t>
            </a:r>
            <a:r>
              <a:rPr lang="en-US" dirty="0"/>
              <a:t> </a:t>
            </a:r>
            <a:r>
              <a:rPr lang="en-US" dirty="0" err="1"/>
              <a:t>enim</a:t>
            </a:r>
            <a:r>
              <a:rPr lang="en-US" dirty="0"/>
              <a:t>. </a:t>
            </a:r>
            <a:r>
              <a:rPr lang="en-US" dirty="0" err="1"/>
              <a:t>Praesent</a:t>
            </a:r>
            <a:r>
              <a:rPr lang="en-US" dirty="0"/>
              <a:t> </a:t>
            </a:r>
            <a:r>
              <a:rPr lang="en-US" dirty="0" err="1"/>
              <a:t>sed</a:t>
            </a:r>
            <a:r>
              <a:rPr lang="en-US" dirty="0"/>
              <a:t> nisi dictum, </a:t>
            </a:r>
            <a:r>
              <a:rPr lang="en-US" dirty="0" err="1"/>
              <a:t>consectetur</a:t>
            </a:r>
            <a:r>
              <a:rPr lang="en-US" dirty="0"/>
              <a:t> </a:t>
            </a:r>
            <a:r>
              <a:rPr lang="en-US" dirty="0" err="1"/>
              <a:t>tortor</a:t>
            </a:r>
            <a:r>
              <a:rPr lang="en-US" dirty="0"/>
              <a:t> sit </a:t>
            </a:r>
            <a:r>
              <a:rPr lang="en-US" dirty="0" err="1"/>
              <a:t>amet</a:t>
            </a:r>
            <a:r>
              <a:rPr lang="en-US" dirty="0"/>
              <a:t>, </a:t>
            </a:r>
            <a:r>
              <a:rPr lang="en-US" dirty="0" err="1"/>
              <a:t>finibus</a:t>
            </a:r>
            <a:r>
              <a:rPr lang="en-US" dirty="0"/>
              <a:t> </a:t>
            </a:r>
            <a:r>
              <a:rPr lang="en-US" dirty="0" err="1"/>
              <a:t>purus</a:t>
            </a:r>
            <a:r>
              <a:rPr lang="en-US" dirty="0"/>
              <a:t>. </a:t>
            </a:r>
          </a:p>
        </p:txBody>
      </p:sp>
    </p:spTree>
    <p:extLst>
      <p:ext uri="{BB962C8B-B14F-4D97-AF65-F5344CB8AC3E}">
        <p14:creationId xmlns:p14="http://schemas.microsoft.com/office/powerpoint/2010/main" val="344248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A65F-CEA8-AD38-5D55-B2DB224F096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297FA9-9CA0-254C-527E-078805B50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A97A0-777F-6135-F667-4449843FB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367FDD1-9821-73A0-9948-AA83BDD30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8DCCE-6560-5F55-B180-ACD6F4D28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a:extLst>
              <a:ext uri="{FF2B5EF4-FFF2-40B4-BE49-F238E27FC236}">
                <a16:creationId xmlns:a16="http://schemas.microsoft.com/office/drawing/2014/main" id="{FC86D27A-7271-2669-E0C0-59ABCB1F48D9}"/>
              </a:ext>
            </a:extLst>
          </p:cNvPr>
          <p:cNvPicPr>
            <a:picLocks noChangeAspect="1"/>
          </p:cNvPicPr>
          <p:nvPr userDrawn="1"/>
        </p:nvPicPr>
        <p:blipFill>
          <a:blip/>
          <a:stretch>
            <a:fillRect/>
          </a:stretch>
        </p:blipFill>
        <p:spPr>
          <a:xfrm>
            <a:off x="8537596" y="5903651"/>
            <a:ext cx="2915757" cy="830990"/>
          </a:xfrm>
          <a:prstGeom prst="rect">
            <a:avLst/>
          </a:prstGeom>
        </p:spPr>
      </p:pic>
      <p:sp>
        <p:nvSpPr>
          <p:cNvPr id="11" name="TextBox 2">
            <a:extLst>
              <a:ext uri="{FF2B5EF4-FFF2-40B4-BE49-F238E27FC236}">
                <a16:creationId xmlns:a16="http://schemas.microsoft.com/office/drawing/2014/main" id="{44745ADC-9CBC-7A9B-A8EC-4CF30B3A3DA3}"/>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spTree>
    <p:extLst>
      <p:ext uri="{BB962C8B-B14F-4D97-AF65-F5344CB8AC3E}">
        <p14:creationId xmlns:p14="http://schemas.microsoft.com/office/powerpoint/2010/main" val="3573967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A3CA5D-1EC7-BA73-FA2D-409614018CCC}"/>
              </a:ext>
            </a:extLst>
          </p:cNvPr>
          <p:cNvSpPr>
            <a:spLocks noGrp="1"/>
          </p:cNvSpPr>
          <p:nvPr>
            <p:ph type="title" hasCustomPrompt="1"/>
          </p:nvPr>
        </p:nvSpPr>
        <p:spPr>
          <a:xfrm>
            <a:off x="1006996" y="930112"/>
            <a:ext cx="9788251" cy="1253802"/>
          </a:xfrm>
        </p:spPr>
        <p:txBody>
          <a:bodyPr anchor="b" anchorCtr="0">
            <a:normAutofit/>
          </a:bodyPr>
          <a:lstStyle>
            <a:lvl1pPr>
              <a:lnSpc>
                <a:spcPct val="84000"/>
              </a:lnSpc>
              <a:defRPr sz="7200" cap="none" baseline="0">
                <a:solidFill>
                  <a:schemeClr val="bg1"/>
                </a:solidFill>
              </a:defRPr>
            </a:lvl1pPr>
          </a:lstStyle>
          <a:p>
            <a:r>
              <a:rPr lang="en-US" dirty="0"/>
              <a:t>Thank You!</a:t>
            </a:r>
          </a:p>
        </p:txBody>
      </p:sp>
      <p:sp>
        <p:nvSpPr>
          <p:cNvPr id="4" name="Text Placeholder 3"/>
          <p:cNvSpPr>
            <a:spLocks noGrp="1"/>
          </p:cNvSpPr>
          <p:nvPr>
            <p:ph type="body" sz="half" idx="2" hasCustomPrompt="1"/>
          </p:nvPr>
        </p:nvSpPr>
        <p:spPr>
          <a:xfrm>
            <a:off x="903894" y="4561053"/>
            <a:ext cx="4017555" cy="811034"/>
          </a:xfrm>
        </p:spPr>
        <p:txBody>
          <a:bodyPr anchor="b" anchorCtr="0"/>
          <a:lstStyle>
            <a:lvl1pPr marL="0" indent="0">
              <a:lnSpc>
                <a:spcPct val="113000"/>
              </a:lnSpc>
              <a:spcBef>
                <a:spcPts val="0"/>
              </a:spcBef>
              <a:spcAft>
                <a:spcPts val="1500"/>
              </a:spcAft>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Your name and contact info in this area</a:t>
            </a:r>
          </a:p>
        </p:txBody>
      </p:sp>
      <p:sp>
        <p:nvSpPr>
          <p:cNvPr id="12" name="Text Placeholder 3">
            <a:extLst>
              <a:ext uri="{FF2B5EF4-FFF2-40B4-BE49-F238E27FC236}">
                <a16:creationId xmlns:a16="http://schemas.microsoft.com/office/drawing/2014/main" id="{D72563AE-EAEF-A84D-8238-5931F21AF9F6}"/>
              </a:ext>
            </a:extLst>
          </p:cNvPr>
          <p:cNvSpPr>
            <a:spLocks noGrp="1"/>
          </p:cNvSpPr>
          <p:nvPr>
            <p:ph type="body" sz="half" idx="10" hasCustomPrompt="1"/>
          </p:nvPr>
        </p:nvSpPr>
        <p:spPr>
          <a:xfrm>
            <a:off x="5344158" y="4561053"/>
            <a:ext cx="4017555" cy="811034"/>
          </a:xfrm>
        </p:spPr>
        <p:txBody>
          <a:bodyPr anchor="b" anchorCtr="0"/>
          <a:lstStyle>
            <a:lvl1pPr marL="0" indent="0">
              <a:lnSpc>
                <a:spcPct val="113000"/>
              </a:lnSpc>
              <a:spcBef>
                <a:spcPts val="0"/>
              </a:spcBef>
              <a:spcAft>
                <a:spcPts val="1500"/>
              </a:spcAft>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Your name and contact info in this area</a:t>
            </a:r>
          </a:p>
        </p:txBody>
      </p:sp>
      <p:sp>
        <p:nvSpPr>
          <p:cNvPr id="5" name="Picture Placeholder 4">
            <a:extLst>
              <a:ext uri="{FF2B5EF4-FFF2-40B4-BE49-F238E27FC236}">
                <a16:creationId xmlns:a16="http://schemas.microsoft.com/office/drawing/2014/main" id="{B0E02639-A067-4DE2-B821-B60E9712E6A7}"/>
              </a:ext>
            </a:extLst>
          </p:cNvPr>
          <p:cNvSpPr>
            <a:spLocks noGrp="1"/>
          </p:cNvSpPr>
          <p:nvPr>
            <p:ph type="pic" sz="quarter" idx="15"/>
          </p:nvPr>
        </p:nvSpPr>
        <p:spPr>
          <a:xfrm>
            <a:off x="857790" y="5791321"/>
            <a:ext cx="3094527" cy="1100992"/>
          </a:xfrm>
        </p:spPr>
        <p:txBody>
          <a:bodyPr/>
          <a:lstStyle/>
          <a:p>
            <a:endParaRPr lang="en-US" dirty="0"/>
          </a:p>
        </p:txBody>
      </p:sp>
      <p:sp>
        <p:nvSpPr>
          <p:cNvPr id="6" name="Picture Placeholder 4">
            <a:extLst>
              <a:ext uri="{FF2B5EF4-FFF2-40B4-BE49-F238E27FC236}">
                <a16:creationId xmlns:a16="http://schemas.microsoft.com/office/drawing/2014/main" id="{E5B193F2-1C65-E6A1-13A2-6B8FD0A55AC0}"/>
              </a:ext>
            </a:extLst>
          </p:cNvPr>
          <p:cNvSpPr>
            <a:spLocks noGrp="1"/>
          </p:cNvSpPr>
          <p:nvPr>
            <p:ph type="pic" sz="quarter" idx="17"/>
          </p:nvPr>
        </p:nvSpPr>
        <p:spPr>
          <a:xfrm>
            <a:off x="4305670" y="5999763"/>
            <a:ext cx="3799644" cy="648693"/>
          </a:xfrm>
        </p:spPr>
        <p:txBody>
          <a:bodyPr/>
          <a:lstStyle/>
          <a:p>
            <a:endParaRPr lang="en-US" dirty="0"/>
          </a:p>
        </p:txBody>
      </p:sp>
    </p:spTree>
    <p:extLst>
      <p:ext uri="{BB962C8B-B14F-4D97-AF65-F5344CB8AC3E}">
        <p14:creationId xmlns:p14="http://schemas.microsoft.com/office/powerpoint/2010/main" val="1688513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cSld name="Title Slide 2">
    <p:spTree>
      <p:nvGrpSpPr>
        <p:cNvPr id="1" name=""/>
        <p:cNvGrpSpPr/>
        <p:nvPr/>
      </p:nvGrpSpPr>
      <p:grpSpPr>
        <a:xfrm>
          <a:off x="0" y="0"/>
          <a:ext cx="0" cy="0"/>
          <a:chOff x="0" y="0"/>
          <a:chExt cx="0" cy="0"/>
        </a:xfrm>
      </p:grpSpPr>
      <p:sp>
        <p:nvSpPr>
          <p:cNvPr id="2" name="Title 1"/>
          <p:cNvSpPr>
            <a:spLocks noGrp="1"/>
          </p:cNvSpPr>
          <p:nvPr>
            <p:ph type="title"/>
          </p:nvPr>
        </p:nvSpPr>
        <p:spPr>
          <a:xfrm>
            <a:off x="3219610" y="1309782"/>
            <a:ext cx="7639034" cy="3007774"/>
          </a:xfrm>
        </p:spPr>
        <p:txBody>
          <a:bodyPr anchor="t" anchorCtr="0">
            <a:normAutofit/>
          </a:bodyPr>
          <a:lstStyle>
            <a:lvl1pPr algn="r">
              <a:defRPr sz="7200" cap="all" baseline="0">
                <a:solidFill>
                  <a:schemeClr val="tx2"/>
                </a:solidFill>
              </a:defRPr>
            </a:lvl1pPr>
          </a:lstStyle>
          <a:p>
            <a:r>
              <a:rPr lang="en-US" dirty="0"/>
              <a:t>Click to edit Master title style</a:t>
            </a:r>
          </a:p>
        </p:txBody>
      </p:sp>
      <p:sp>
        <p:nvSpPr>
          <p:cNvPr id="3" name="Text Placeholder 2"/>
          <p:cNvSpPr>
            <a:spLocks noGrp="1"/>
          </p:cNvSpPr>
          <p:nvPr>
            <p:ph type="body" idx="1" hasCustomPrompt="1"/>
          </p:nvPr>
        </p:nvSpPr>
        <p:spPr>
          <a:xfrm>
            <a:off x="3219610" y="4406688"/>
            <a:ext cx="7624675" cy="912732"/>
          </a:xfrm>
        </p:spPr>
        <p:txBody>
          <a:bodyPr anchor="b" anchorCtr="0"/>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8" name="Group 7">
            <a:extLst>
              <a:ext uri="{FF2B5EF4-FFF2-40B4-BE49-F238E27FC236}">
                <a16:creationId xmlns:a16="http://schemas.microsoft.com/office/drawing/2014/main" id="{AEE01C0E-776F-1542-BB50-D47270530739}"/>
              </a:ext>
            </a:extLst>
          </p:cNvPr>
          <p:cNvGrpSpPr/>
          <p:nvPr userDrawn="1"/>
        </p:nvGrpSpPr>
        <p:grpSpPr>
          <a:xfrm>
            <a:off x="3219610" y="559466"/>
            <a:ext cx="8358509" cy="5542080"/>
            <a:chOff x="3219610" y="559466"/>
            <a:chExt cx="8358509" cy="5542080"/>
          </a:xfrm>
        </p:grpSpPr>
        <p:sp>
          <p:nvSpPr>
            <p:cNvPr id="9" name="Rectangle 8">
              <a:extLst>
                <a:ext uri="{FF2B5EF4-FFF2-40B4-BE49-F238E27FC236}">
                  <a16:creationId xmlns:a16="http://schemas.microsoft.com/office/drawing/2014/main" id="{94E80147-989F-6E4C-B7D3-2B76AE5B2E76}"/>
                </a:ext>
              </a:extLst>
            </p:cNvPr>
            <p:cNvSpPr/>
            <p:nvPr userDrawn="1"/>
          </p:nvSpPr>
          <p:spPr>
            <a:xfrm>
              <a:off x="8222802" y="559466"/>
              <a:ext cx="3355317" cy="432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835E429-7982-574A-94F1-C7865DDE8BCC}"/>
                </a:ext>
              </a:extLst>
            </p:cNvPr>
            <p:cNvSpPr/>
            <p:nvPr userDrawn="1"/>
          </p:nvSpPr>
          <p:spPr>
            <a:xfrm rot="5400000">
              <a:off x="8590949" y="3114376"/>
              <a:ext cx="5542078" cy="432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6EB74F5-E58E-A041-A221-D58ADB3582A0}"/>
                </a:ext>
              </a:extLst>
            </p:cNvPr>
            <p:cNvSpPr/>
            <p:nvPr userDrawn="1"/>
          </p:nvSpPr>
          <p:spPr>
            <a:xfrm>
              <a:off x="3219610" y="5669284"/>
              <a:ext cx="8358509" cy="432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Date Placeholder 17">
            <a:extLst>
              <a:ext uri="{FF2B5EF4-FFF2-40B4-BE49-F238E27FC236}">
                <a16:creationId xmlns:a16="http://schemas.microsoft.com/office/drawing/2014/main" id="{E18CF7FD-63CE-E545-8DFA-27D81FC8E867}"/>
              </a:ext>
            </a:extLst>
          </p:cNvPr>
          <p:cNvSpPr>
            <a:spLocks noGrp="1"/>
          </p:cNvSpPr>
          <p:nvPr>
            <p:ph type="dt" sz="half" idx="10"/>
          </p:nvPr>
        </p:nvSpPr>
        <p:spPr/>
        <p:txBody>
          <a:bodyPr/>
          <a:lstStyle/>
          <a:p>
            <a:fld id="{AF1D9146-A491-B74C-991B-3887F413522D}" type="datetime1">
              <a:rPr lang="en-US" smtClean="0"/>
              <a:t>11/7/25</a:t>
            </a:fld>
            <a:endParaRPr lang="en-US" dirty="0"/>
          </a:p>
        </p:txBody>
      </p:sp>
      <p:sp>
        <p:nvSpPr>
          <p:cNvPr id="19" name="Footer Placeholder 18">
            <a:extLst>
              <a:ext uri="{FF2B5EF4-FFF2-40B4-BE49-F238E27FC236}">
                <a16:creationId xmlns:a16="http://schemas.microsoft.com/office/drawing/2014/main" id="{14A153AE-254C-4D46-88E8-76E0560F6AD0}"/>
              </a:ext>
            </a:extLst>
          </p:cNvPr>
          <p:cNvSpPr>
            <a:spLocks noGrp="1"/>
          </p:cNvSpPr>
          <p:nvPr>
            <p:ph type="ftr" sz="quarter" idx="11"/>
          </p:nvPr>
        </p:nvSpPr>
        <p:spPr/>
        <p:txBody>
          <a:bodyPr/>
          <a:lstStyle/>
          <a:p>
            <a:endParaRPr lang="en-US" dirty="0"/>
          </a:p>
        </p:txBody>
      </p:sp>
      <p:sp>
        <p:nvSpPr>
          <p:cNvPr id="20" name="Slide Number Placeholder 19">
            <a:extLst>
              <a:ext uri="{FF2B5EF4-FFF2-40B4-BE49-F238E27FC236}">
                <a16:creationId xmlns:a16="http://schemas.microsoft.com/office/drawing/2014/main" id="{F309532C-2B94-1B4F-8505-11588F9E052C}"/>
              </a:ext>
            </a:extLst>
          </p:cNvPr>
          <p:cNvSpPr>
            <a:spLocks noGrp="1"/>
          </p:cNvSpPr>
          <p:nvPr>
            <p:ph type="sldNum" sz="quarter" idx="12"/>
          </p:nvPr>
        </p:nvSpPr>
        <p:spPr/>
        <p:txBody>
          <a:bodyPr/>
          <a:lstStyle/>
          <a:p>
            <a:fld id="{23CDF9FB-25F4-214F-9221-F1BEDAC2460A}" type="slidenum">
              <a:rPr lang="en-US" smtClean="0"/>
              <a:t>‹#›</a:t>
            </a:fld>
            <a:endParaRPr lang="en-US" dirty="0"/>
          </a:p>
        </p:txBody>
      </p:sp>
      <p:pic>
        <p:nvPicPr>
          <p:cNvPr id="12" name="Picture 11">
            <a:extLst>
              <a:ext uri="{FF2B5EF4-FFF2-40B4-BE49-F238E27FC236}">
                <a16:creationId xmlns:a16="http://schemas.microsoft.com/office/drawing/2014/main" id="{220E931B-098F-8F45-AF85-B1024BB946A1}"/>
              </a:ext>
            </a:extLst>
          </p:cNvPr>
          <p:cNvPicPr>
            <a:picLocks noChangeAspect="1"/>
          </p:cNvPicPr>
          <p:nvPr userDrawn="1"/>
        </p:nvPicPr>
        <p:blipFill>
          <a:blip r:embed="rId2"/>
          <a:stretch>
            <a:fillRect/>
          </a:stretch>
        </p:blipFill>
        <p:spPr>
          <a:xfrm>
            <a:off x="699888" y="576058"/>
            <a:ext cx="1446216" cy="405646"/>
          </a:xfrm>
          <a:prstGeom prst="rect">
            <a:avLst/>
          </a:prstGeom>
        </p:spPr>
      </p:pic>
    </p:spTree>
    <p:extLst>
      <p:ext uri="{BB962C8B-B14F-4D97-AF65-F5344CB8AC3E}">
        <p14:creationId xmlns:p14="http://schemas.microsoft.com/office/powerpoint/2010/main" val="1196117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Simple Content with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2BF77905-C162-C24A-8D29-DD5ED5AA9DA4}"/>
              </a:ext>
            </a:extLst>
          </p:cNvPr>
          <p:cNvSpPr>
            <a:spLocks noGrp="1" noChangeAspect="1"/>
          </p:cNvSpPr>
          <p:nvPr>
            <p:ph type="pic" idx="1"/>
          </p:nvPr>
        </p:nvSpPr>
        <p:spPr>
          <a:xfrm>
            <a:off x="6548035" y="495947"/>
            <a:ext cx="5191931" cy="5579388"/>
          </a:xfrm>
          <a:noFill/>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 name="Title 1"/>
          <p:cNvSpPr>
            <a:spLocks noGrp="1"/>
          </p:cNvSpPr>
          <p:nvPr>
            <p:ph type="title"/>
          </p:nvPr>
        </p:nvSpPr>
        <p:spPr>
          <a:xfrm>
            <a:off x="1371600" y="1189495"/>
            <a:ext cx="4083803" cy="1888351"/>
          </a:xfrm>
        </p:spPr>
        <p:txBody>
          <a:bodyPr/>
          <a:lstStyle>
            <a:lvl1pPr>
              <a:defRPr>
                <a:solidFill>
                  <a:schemeClr val="tx2"/>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93B9DDA4-6E92-9D40-918C-91287B96D3FB}"/>
              </a:ext>
            </a:extLst>
          </p:cNvPr>
          <p:cNvSpPr>
            <a:spLocks noGrp="1"/>
          </p:cNvSpPr>
          <p:nvPr>
            <p:ph type="body" sz="quarter" idx="13"/>
          </p:nvPr>
        </p:nvSpPr>
        <p:spPr>
          <a:xfrm>
            <a:off x="1371600" y="3077846"/>
            <a:ext cx="4083803" cy="2405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F23526-D5B0-BC49-BBDA-64D2626BA1FE}"/>
              </a:ext>
            </a:extLst>
          </p:cNvPr>
          <p:cNvSpPr/>
          <p:nvPr userDrawn="1"/>
        </p:nvSpPr>
        <p:spPr>
          <a:xfrm>
            <a:off x="1116829" y="5765367"/>
            <a:ext cx="4338574" cy="309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780D8ED-0B89-324F-BF2D-20F5D1B05EEE}"/>
              </a:ext>
            </a:extLst>
          </p:cNvPr>
          <p:cNvSpPr/>
          <p:nvPr userDrawn="1"/>
        </p:nvSpPr>
        <p:spPr>
          <a:xfrm>
            <a:off x="1116829" y="495947"/>
            <a:ext cx="1300907" cy="309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87EC126-94C1-CA46-8B06-C49FB4C72F7A}"/>
              </a:ext>
            </a:extLst>
          </p:cNvPr>
          <p:cNvSpPr/>
          <p:nvPr userDrawn="1"/>
        </p:nvSpPr>
        <p:spPr>
          <a:xfrm rot="16200000">
            <a:off x="-1827849" y="3130656"/>
            <a:ext cx="5579389" cy="309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0A5CE73-09FA-6442-93E1-83B6D2094104}"/>
              </a:ext>
            </a:extLst>
          </p:cNvPr>
          <p:cNvPicPr>
            <a:picLocks noChangeAspect="1"/>
          </p:cNvPicPr>
          <p:nvPr userDrawn="1"/>
        </p:nvPicPr>
        <p:blipFill>
          <a:blip r:embed="rId2"/>
          <a:stretch>
            <a:fillRect/>
          </a:stretch>
        </p:blipFill>
        <p:spPr>
          <a:xfrm>
            <a:off x="10673625" y="6384707"/>
            <a:ext cx="940525" cy="263806"/>
          </a:xfrm>
          <a:prstGeom prst="rect">
            <a:avLst/>
          </a:prstGeom>
        </p:spPr>
      </p:pic>
    </p:spTree>
    <p:extLst>
      <p:ext uri="{BB962C8B-B14F-4D97-AF65-F5344CB8AC3E}">
        <p14:creationId xmlns:p14="http://schemas.microsoft.com/office/powerpoint/2010/main" val="841761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a:t>Edit Master text styles</a:t>
            </a:r>
          </a:p>
          <a:p>
            <a:pPr lvl="1"/>
            <a:r>
              <a:rPr lang="en-US"/>
              <a:t>Second level</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18750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2527300"/>
            <a:ext cx="5080000" cy="372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527300"/>
            <a:ext cx="5080000" cy="372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p:cNvSpPr>
            <a:spLocks noGrp="1" noChangeArrowheads="1"/>
          </p:cNvSpPr>
          <p:nvPr>
            <p:ph type="title"/>
          </p:nvPr>
        </p:nvSpPr>
        <p:spPr bwMode="auto">
          <a:xfrm>
            <a:off x="914400" y="1219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defRPr>
            </a:lvl1pPr>
          </a:lstStyle>
          <a:p>
            <a:pPr>
              <a:defRPr/>
            </a:pPr>
            <a:fld id="{8494CE85-B82D-4101-9DCC-C9F5A6B19B95}" type="slidenum">
              <a:rPr lang="en-US" altLang="en-US"/>
              <a:pPr>
                <a:defRPr/>
              </a:pPr>
              <a:t>‹#›</a:t>
            </a:fld>
            <a:endParaRPr lang="en-US" altLang="en-US" sz="1400" dirty="0">
              <a:latin typeface="Times" panose="02020603050405020304" pitchFamily="18" charset="0"/>
            </a:endParaRPr>
          </a:p>
        </p:txBody>
      </p:sp>
    </p:spTree>
    <p:extLst>
      <p:ext uri="{BB962C8B-B14F-4D97-AF65-F5344CB8AC3E}">
        <p14:creationId xmlns:p14="http://schemas.microsoft.com/office/powerpoint/2010/main" val="447915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55-21D7-DF48-90C8-A9AE16A30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48007-F51B-FA4C-B08B-6924072412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2EBAE-5C45-EE46-A33F-197A8FBD7038}"/>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5" name="Footer Placeholder 4">
            <a:extLst>
              <a:ext uri="{FF2B5EF4-FFF2-40B4-BE49-F238E27FC236}">
                <a16:creationId xmlns:a16="http://schemas.microsoft.com/office/drawing/2014/main" id="{9B57CF79-C97A-5240-9F28-6802BFF096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7BE3538-0646-AB4F-9788-ECD6AF768835}"/>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1971638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3BC5-1A73-254B-9202-932E5FD2E13B}"/>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Constructions</a:t>
            </a:r>
            <a:endParaRPr lang="en-US" dirty="0"/>
          </a:p>
        </p:txBody>
      </p:sp>
      <p:sp>
        <p:nvSpPr>
          <p:cNvPr id="3" name="Content Placeholder 2">
            <a:extLst>
              <a:ext uri="{FF2B5EF4-FFF2-40B4-BE49-F238E27FC236}">
                <a16:creationId xmlns:a16="http://schemas.microsoft.com/office/drawing/2014/main" id="{7DCAC47B-B313-884B-A47A-AAB62C1844E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5098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F6C3-8ADC-564E-9976-BDBD89BCA0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DDE118-8677-E449-A584-D8DDF157C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FF3131-D71A-6749-8710-C26A05FCCF7D}"/>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5" name="Footer Placeholder 4">
            <a:extLst>
              <a:ext uri="{FF2B5EF4-FFF2-40B4-BE49-F238E27FC236}">
                <a16:creationId xmlns:a16="http://schemas.microsoft.com/office/drawing/2014/main" id="{EA88E10F-DBEB-164A-98EB-F1C1FCEE0C3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7237E1D-4595-9D47-9A5F-6A1466263489}"/>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283106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6989-731A-AF44-9A21-A823F0817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62562-2AD3-1A4E-9AAD-375D6BE97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E8145E-4ADA-0C4F-A1C3-85BC4C9345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7328560B-4C93-71A9-2998-AC3C3F761A38}"/>
              </a:ext>
            </a:extLst>
          </p:cNvPr>
          <p:cNvSpPr txBox="1"/>
          <p:nvPr userDrawn="1"/>
        </p:nvSpPr>
        <p:spPr>
          <a:xfrm>
            <a:off x="286870" y="6348789"/>
            <a:ext cx="2985248" cy="338554"/>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hlinkClick r:id="rId2"/>
              </a:rPr>
              <a:t>www.vraie-idea.ca</a:t>
            </a:r>
            <a:r>
              <a:rPr lang="en-CA"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0524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44B1-EFE7-5540-813B-965B89999C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B02CD5-FAE4-5C4D-BD07-61FFDBE39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13083-F635-C54B-A0C5-96DA755C9C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7D1BAF-4CD2-A140-9031-DE6FD6EAF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92CCFE-A6FC-B349-A691-019EE0C0C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7FD050-A9BD-0743-BDB8-992804D7626A}"/>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8" name="Footer Placeholder 7">
            <a:extLst>
              <a:ext uri="{FF2B5EF4-FFF2-40B4-BE49-F238E27FC236}">
                <a16:creationId xmlns:a16="http://schemas.microsoft.com/office/drawing/2014/main" id="{B5EA5478-1440-574D-AE18-22BE26A53A8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F458D112-73DC-6641-B0E6-2556E242B575}"/>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960497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7D41-6605-2812-F744-7636A43247D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F4A7D37-D486-FCF1-9418-85FDF0A3AC74}"/>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4" name="Footer Placeholder 3">
            <a:extLst>
              <a:ext uri="{FF2B5EF4-FFF2-40B4-BE49-F238E27FC236}">
                <a16:creationId xmlns:a16="http://schemas.microsoft.com/office/drawing/2014/main" id="{15C25ABC-A2A4-DB75-270F-2623D39844D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87BEC4B-0B09-A42C-654E-2B2BEA237659}"/>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646081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8AC9-0451-D542-9B02-AFF0A22F17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982811-9CD1-0345-8EAE-617990F10852}"/>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4" name="Footer Placeholder 3">
            <a:extLst>
              <a:ext uri="{FF2B5EF4-FFF2-40B4-BE49-F238E27FC236}">
                <a16:creationId xmlns:a16="http://schemas.microsoft.com/office/drawing/2014/main" id="{FF4016DD-A89E-EE43-8B4F-AE8D44B5B30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1BFCA241-9AF9-A842-A518-5AAE81E56265}"/>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3253142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6ED168-483E-704C-8B9B-6DD6964380E2}"/>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3" name="Footer Placeholder 2">
            <a:extLst>
              <a:ext uri="{FF2B5EF4-FFF2-40B4-BE49-F238E27FC236}">
                <a16:creationId xmlns:a16="http://schemas.microsoft.com/office/drawing/2014/main" id="{C1B95DD3-7B05-0749-9EE1-EA92AC85C51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4405BE2-26ED-8342-A1DD-C76DC34D5A86}"/>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176510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4A0F-5AAA-4544-B6BC-A61C1CBB0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A05424-70FD-284F-97D8-B9464DF1C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7F8F2-906B-3E41-B305-A50425407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CA13B-5625-7947-A076-3D2AF474C830}"/>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6" name="Footer Placeholder 5">
            <a:extLst>
              <a:ext uri="{FF2B5EF4-FFF2-40B4-BE49-F238E27FC236}">
                <a16:creationId xmlns:a16="http://schemas.microsoft.com/office/drawing/2014/main" id="{501B580B-8B71-4D49-8F74-FB4B7674465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3125A88-E26C-DD48-AF61-09FD33E516A4}"/>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3582346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F70A-A9DE-DC4B-81F4-F191BDD0A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0ECB4-46D3-1645-A0F0-6EA46F7AC4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D64AD70-F986-A346-98F7-D82F4BC73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65141-93D4-A64C-835C-883D5FE60A03}"/>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6" name="Footer Placeholder 5">
            <a:extLst>
              <a:ext uri="{FF2B5EF4-FFF2-40B4-BE49-F238E27FC236}">
                <a16:creationId xmlns:a16="http://schemas.microsoft.com/office/drawing/2014/main" id="{D5A5D8EA-DB38-0F46-859F-FDE99BEA8A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597C1A0-27B0-2F42-B80E-138BBDB79785}"/>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109379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074F-19C0-404D-87DD-2ECC3C9F62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3CBB28-D791-304F-88EE-1F2F939E3A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FE520-4EDF-F243-9DBA-276B81F77ADA}"/>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5" name="Footer Placeholder 4">
            <a:extLst>
              <a:ext uri="{FF2B5EF4-FFF2-40B4-BE49-F238E27FC236}">
                <a16:creationId xmlns:a16="http://schemas.microsoft.com/office/drawing/2014/main" id="{C3A20CC0-E56E-984A-AE58-20858CD4F1C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2BED807-26A7-0640-8862-1421232A3F4A}"/>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988497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388F3-E90F-9F44-89EE-D3AF38543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6F2DFB-561D-944F-98EA-60A871B1A3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5BCCF-56C9-0447-A3BE-AFDDB58A267F}"/>
              </a:ext>
            </a:extLst>
          </p:cNvPr>
          <p:cNvSpPr>
            <a:spLocks noGrp="1"/>
          </p:cNvSpPr>
          <p:nvPr>
            <p:ph type="dt" sz="half" idx="10"/>
          </p:nvPr>
        </p:nvSpPr>
        <p:spPr>
          <a:xfrm>
            <a:off x="838200" y="6356350"/>
            <a:ext cx="2743200" cy="365125"/>
          </a:xfrm>
          <a:prstGeom prst="rect">
            <a:avLst/>
          </a:prstGeom>
        </p:spPr>
        <p:txBody>
          <a:bodyPr/>
          <a:lstStyle/>
          <a:p>
            <a:fld id="{6B121EE4-CD58-0848-8B1A-C778473E6400}" type="datetimeFigureOut">
              <a:rPr lang="en-US" smtClean="0"/>
              <a:t>11/7/25</a:t>
            </a:fld>
            <a:endParaRPr lang="en-US" dirty="0"/>
          </a:p>
        </p:txBody>
      </p:sp>
      <p:sp>
        <p:nvSpPr>
          <p:cNvPr id="5" name="Footer Placeholder 4">
            <a:extLst>
              <a:ext uri="{FF2B5EF4-FFF2-40B4-BE49-F238E27FC236}">
                <a16:creationId xmlns:a16="http://schemas.microsoft.com/office/drawing/2014/main" id="{BF86603B-EB19-C449-A46C-0EB6C2F5B31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D8F6C0-C068-A746-B4FB-B95DD2C5CDB1}"/>
              </a:ext>
            </a:extLst>
          </p:cNvPr>
          <p:cNvSpPr>
            <a:spLocks noGrp="1"/>
          </p:cNvSpPr>
          <p:nvPr>
            <p:ph type="sldNum" sz="quarter" idx="12"/>
          </p:nvPr>
        </p:nvSpPr>
        <p:spPr>
          <a:xfrm>
            <a:off x="8610600" y="6356350"/>
            <a:ext cx="2743200" cy="365125"/>
          </a:xfrm>
          <a:prstGeom prst="rect">
            <a:avLst/>
          </a:prstGeom>
        </p:spPr>
        <p:txBody>
          <a:bodyPr/>
          <a:lstStyle/>
          <a:p>
            <a:fld id="{FE8E0596-E379-2843-B090-D6EA44A83568}" type="slidenum">
              <a:rPr lang="en-US" smtClean="0"/>
              <a:t>‹#›</a:t>
            </a:fld>
            <a:endParaRPr lang="en-US" dirty="0"/>
          </a:p>
        </p:txBody>
      </p:sp>
    </p:spTree>
    <p:extLst>
      <p:ext uri="{BB962C8B-B14F-4D97-AF65-F5344CB8AC3E}">
        <p14:creationId xmlns:p14="http://schemas.microsoft.com/office/powerpoint/2010/main" val="2087059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EB19-03F9-C4F7-F6CA-4ECA90D1E3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8B6AEC-9F51-6E31-D78E-F796538F8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2D49CC2-96EB-23FA-EDCD-BC307AA9954A}"/>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4574AAB3-7E7F-7F09-2899-B9FF6E1CBB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449324-53EC-C620-7612-96DE20087A1D}"/>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1627378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4822-55FA-9686-3388-C25EEA0AD3C7}"/>
              </a:ext>
            </a:extLst>
          </p:cNvPr>
          <p:cNvSpPr>
            <a:spLocks noGrp="1"/>
          </p:cNvSpPr>
          <p:nvPr>
            <p:ph type="title"/>
          </p:nvPr>
        </p:nvSpPr>
        <p:spPr>
          <a:xfrm>
            <a:off x="838200" y="365126"/>
            <a:ext cx="10515600" cy="1117446"/>
          </a:xfrm>
        </p:spPr>
        <p:txBody>
          <a:bodyPr anchor="t">
            <a:normAutofit/>
          </a:bodyPr>
          <a:lstStyle>
            <a:lvl1pPr algn="l">
              <a:defRPr lang="en-CA" sz="4400" b="1" kern="1200"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9089E984-EEC1-CE24-F88E-86AB848D6651}"/>
              </a:ext>
            </a:extLst>
          </p:cNvPr>
          <p:cNvSpPr>
            <a:spLocks noGrp="1"/>
          </p:cNvSpPr>
          <p:nvPr>
            <p:ph idx="1"/>
          </p:nvPr>
        </p:nvSpPr>
        <p:spPr>
          <a:xfrm>
            <a:off x="838200" y="1506017"/>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5FE9A4DD-8FB4-F957-BF88-F36D7D1F2A3C}"/>
              </a:ext>
            </a:extLst>
          </p:cNvPr>
          <p:cNvPicPr>
            <a:picLocks noChangeAspect="1"/>
          </p:cNvPicPr>
          <p:nvPr userDrawn="1"/>
        </p:nvPicPr>
        <p:blipFill>
          <a:blip r:embed="rId2"/>
          <a:stretch>
            <a:fillRect/>
          </a:stretch>
        </p:blipFill>
        <p:spPr>
          <a:xfrm>
            <a:off x="8537596" y="5903651"/>
            <a:ext cx="2915757" cy="830990"/>
          </a:xfrm>
          <a:prstGeom prst="rect">
            <a:avLst/>
          </a:prstGeom>
        </p:spPr>
      </p:pic>
      <p:sp>
        <p:nvSpPr>
          <p:cNvPr id="8" name="TextBox 2">
            <a:extLst>
              <a:ext uri="{FF2B5EF4-FFF2-40B4-BE49-F238E27FC236}">
                <a16:creationId xmlns:a16="http://schemas.microsoft.com/office/drawing/2014/main" id="{BB261491-A2B1-FB3B-7257-818B2615AABC}"/>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spTree>
    <p:extLst>
      <p:ext uri="{BB962C8B-B14F-4D97-AF65-F5344CB8AC3E}">
        <p14:creationId xmlns:p14="http://schemas.microsoft.com/office/powerpoint/2010/main" val="37764055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3CF0-0B55-B6E1-8D64-51B1E1FEA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F1C243B-1C58-0319-4342-B68EAA75B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6F295-6224-A041-3732-F93FFA7D9D2B}"/>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9B76DB28-A555-A46D-56F4-0EADD5DC27F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B5090B1-31B9-B68E-41B7-69CC788F2CEB}"/>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388001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78A5-DF22-485A-AD38-03C82B0948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0A7C89C-71E5-AF1D-DA8A-9F7ECA408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2A9F79C-24AD-6C73-F18D-B43CCCC1A9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1201FDF-C7B5-DCA6-C03D-C8FA85D48B50}"/>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35FAA820-371B-04B1-9F46-2E411B46037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71B348E-12D8-731A-F54B-E15D28BE41D2}"/>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85869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4F419-D51F-3C43-EB61-266B5AD2D297}"/>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3" name="Footer Placeholder 2">
            <a:extLst>
              <a:ext uri="{FF2B5EF4-FFF2-40B4-BE49-F238E27FC236}">
                <a16:creationId xmlns:a16="http://schemas.microsoft.com/office/drawing/2014/main" id="{DDD54CD2-78EA-352D-8E3F-9D057C23D29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5C5AC6C-E041-4C53-CB2C-932E50166005}"/>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4084285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A65F-CEA8-AD38-5D55-B2DB224F096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297FA9-9CA0-254C-527E-078805B50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A97A0-777F-6135-F667-4449843FB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367FDD1-9821-73A0-9948-AA83BDD30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8DCCE-6560-5F55-B180-ACD6F4D28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1ACF95B-7AA6-6EE2-247A-791FC8579B63}"/>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3BB5E0BB-7C83-67C0-9A98-2D6E7082CBB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A0F70DA-1F01-D42D-2660-95B29DE13CFD}"/>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4169491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7D41-6605-2812-F744-7636A43247D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F4A7D37-D486-FCF1-9418-85FDF0A3AC74}"/>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15C25ABC-A2A4-DB75-270F-2623D39844D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87BEC4B-0B09-A42C-654E-2B2BEA237659}"/>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93472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4F419-D51F-3C43-EB61-266B5AD2D297}"/>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DDD54CD2-78EA-352D-8E3F-9D057C23D29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5C5AC6C-E041-4C53-CB2C-932E50166005}"/>
              </a:ext>
            </a:extLst>
          </p:cNvPr>
          <p:cNvSpPr>
            <a:spLocks noGrp="1"/>
          </p:cNvSpPr>
          <p:nvPr>
            <p:ph type="sldNum" sz="quarter" idx="12"/>
          </p:nvPr>
        </p:nvSpPr>
        <p:spPr/>
        <p:txBody>
          <a:bodyPr/>
          <a:lstStyle/>
          <a:p>
            <a:fld id="{D5918FE6-5825-4AB3-A47A-158E2B9517BA}" type="slidenum">
              <a:rPr lang="en-CA" smtClean="0"/>
              <a:t>‹#›</a:t>
            </a:fld>
            <a:endParaRPr lang="en-CA"/>
          </a:p>
        </p:txBody>
      </p:sp>
      <p:sp>
        <p:nvSpPr>
          <p:cNvPr id="5" name="TextBox 2">
            <a:extLst>
              <a:ext uri="{FF2B5EF4-FFF2-40B4-BE49-F238E27FC236}">
                <a16:creationId xmlns:a16="http://schemas.microsoft.com/office/drawing/2014/main" id="{5C5701C5-90D9-AF21-0986-E52992E28378}"/>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spTree>
    <p:extLst>
      <p:ext uri="{BB962C8B-B14F-4D97-AF65-F5344CB8AC3E}">
        <p14:creationId xmlns:p14="http://schemas.microsoft.com/office/powerpoint/2010/main" val="3911144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4500-053E-FE18-10C9-DEEC1D523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85B7027-75D0-E937-6DB1-C41A01F1B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64C4C9E-8070-807A-7A75-2945FB4C3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4CD6-9458-7605-8EE4-42D1A0C308C1}"/>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F04398E8-D2B5-E101-9765-17BB9C7D1C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9D297DC-B2B4-0EA3-5535-58FC4EEF7D3F}"/>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034593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411E-44FE-5A8B-6CB3-7F9DDB45C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399BC27-DD29-A37F-46F9-84F9E11C01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0B15399-1EAA-1549-1DE6-722B08A23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84477-C6E6-C1C3-6ED1-5DC5FB3FF157}"/>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A2D6C4B5-6C6B-A909-1016-A79DF9085E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B4B7C37-6FD4-FB55-3587-26418DB65ED8}"/>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163237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E6B7-CCBD-0C1F-132B-E38CA48C6C6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4185FB3-DE6C-D6CE-E52E-CC778F94B9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CB7B67-32E6-086C-1255-418AD4F92BC4}"/>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0C3204FC-1B26-E192-79AD-57A76692741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1346A4-D099-A89A-C504-A6E77E4A35A4}"/>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4091771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2DA33-B8EE-9AB4-B05B-A37B4DA345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3C98441-8446-3F8D-FFCF-D34DFFE49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4B724F-75A5-8BD9-2B11-9253C976250D}"/>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5C649670-8A6D-0D86-D020-986F204BBF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F1E2110-CCA0-5EE9-ABA0-11A50DD00915}"/>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340432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EB19-03F9-C4F7-F6CA-4ECA90D1E3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8B6AEC-9F51-6E31-D78E-F796538F8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2D49CC2-96EB-23FA-EDCD-BC307AA9954A}"/>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4574AAB3-7E7F-7F09-2899-B9FF6E1CBB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449324-53EC-C620-7612-96DE20087A1D}"/>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6182302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4822-55FA-9686-3388-C25EEA0AD3C7}"/>
              </a:ext>
            </a:extLst>
          </p:cNvPr>
          <p:cNvSpPr>
            <a:spLocks noGrp="1"/>
          </p:cNvSpPr>
          <p:nvPr>
            <p:ph type="title"/>
          </p:nvPr>
        </p:nvSpPr>
        <p:spPr>
          <a:xfrm>
            <a:off x="838200" y="441922"/>
            <a:ext cx="10515600" cy="1117446"/>
          </a:xfrm>
          <a:ln>
            <a:noFill/>
          </a:ln>
        </p:spPr>
        <p:txBody>
          <a:bodyPr anchor="ctr">
            <a:normAutofit/>
          </a:bodyPr>
          <a:lstStyle>
            <a:lvl1pPr algn="l">
              <a:defRPr lang="en-CA" sz="4400" b="1" kern="1200"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9089E984-EEC1-CE24-F88E-86AB848D6651}"/>
              </a:ext>
            </a:extLst>
          </p:cNvPr>
          <p:cNvSpPr>
            <a:spLocks noGrp="1"/>
          </p:cNvSpPr>
          <p:nvPr>
            <p:ph idx="1"/>
          </p:nvPr>
        </p:nvSpPr>
        <p:spPr>
          <a:xfrm>
            <a:off x="838200" y="1506017"/>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5FE9A4DD-8FB4-F957-BF88-F36D7D1F2A3C}"/>
              </a:ext>
            </a:extLst>
          </p:cNvPr>
          <p:cNvPicPr>
            <a:picLocks noChangeAspect="1"/>
          </p:cNvPicPr>
          <p:nvPr userDrawn="1"/>
        </p:nvPicPr>
        <p:blipFill>
          <a:blip r:embed="rId2"/>
          <a:stretch>
            <a:fillRect/>
          </a:stretch>
        </p:blipFill>
        <p:spPr>
          <a:xfrm>
            <a:off x="8537596" y="5903651"/>
            <a:ext cx="2915757" cy="830990"/>
          </a:xfrm>
          <a:prstGeom prst="rect">
            <a:avLst/>
          </a:prstGeom>
        </p:spPr>
      </p:pic>
      <p:sp>
        <p:nvSpPr>
          <p:cNvPr id="8" name="TextBox 2">
            <a:extLst>
              <a:ext uri="{FF2B5EF4-FFF2-40B4-BE49-F238E27FC236}">
                <a16:creationId xmlns:a16="http://schemas.microsoft.com/office/drawing/2014/main" id="{BB261491-A2B1-FB3B-7257-818B2615AABC}"/>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spTree>
    <p:extLst>
      <p:ext uri="{BB962C8B-B14F-4D97-AF65-F5344CB8AC3E}">
        <p14:creationId xmlns:p14="http://schemas.microsoft.com/office/powerpoint/2010/main" val="3199894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3CF0-0B55-B6E1-8D64-51B1E1FEA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F1C243B-1C58-0319-4342-B68EAA75B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6F295-6224-A041-3732-F93FFA7D9D2B}"/>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9B76DB28-A555-A46D-56F4-0EADD5DC27F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B5090B1-31B9-B68E-41B7-69CC788F2CEB}"/>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89255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4500-053E-FE18-10C9-DEEC1D523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85B7027-75D0-E937-6DB1-C41A01F1B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64C4C9E-8070-807A-7A75-2945FB4C3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4CD6-9458-7605-8EE4-42D1A0C308C1}"/>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F04398E8-D2B5-E101-9765-17BB9C7D1C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9D297DC-B2B4-0EA3-5535-58FC4EEF7D3F}"/>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651404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78A5-DF22-485A-AD38-03C82B0948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0A7C89C-71E5-AF1D-DA8A-9F7ECA408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2A9F79C-24AD-6C73-F18D-B43CCCC1A9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1201FDF-C7B5-DCA6-C03D-C8FA85D48B50}"/>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35FAA820-371B-04B1-9F46-2E411B46037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71B348E-12D8-731A-F54B-E15D28BE41D2}"/>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4040124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A65F-CEA8-AD38-5D55-B2DB224F096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297FA9-9CA0-254C-527E-078805B50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A97A0-777F-6135-F667-4449843FB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367FDD1-9821-73A0-9948-AA83BDD30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8DCCE-6560-5F55-B180-ACD6F4D28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1ACF95B-7AA6-6EE2-247A-791FC8579B63}"/>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3BB5E0BB-7C83-67C0-9A98-2D6E7082CBB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A0F70DA-1F01-D42D-2660-95B29DE13CFD}"/>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843070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7D41-6605-2812-F744-7636A43247D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F4A7D37-D486-FCF1-9418-85FDF0A3AC74}"/>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15C25ABC-A2A4-DB75-270F-2623D39844D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87BEC4B-0B09-A42C-654E-2B2BEA237659}"/>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11919835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4F419-D51F-3C43-EB61-266B5AD2D297}"/>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DDD54CD2-78EA-352D-8E3F-9D057C23D29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5C5AC6C-E041-4C53-CB2C-932E50166005}"/>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212600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4500-053E-FE18-10C9-DEEC1D523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85B7027-75D0-E937-6DB1-C41A01F1B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64C4C9E-8070-807A-7A75-2945FB4C3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4CD6-9458-7605-8EE4-42D1A0C308C1}"/>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F04398E8-D2B5-E101-9765-17BB9C7D1C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9D297DC-B2B4-0EA3-5535-58FC4EEF7D3F}"/>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8655501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411E-44FE-5A8B-6CB3-7F9DDB45C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399BC27-DD29-A37F-46F9-84F9E11C01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0B15399-1EAA-1549-1DE6-722B08A23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84477-C6E6-C1C3-6ED1-5DC5FB3FF157}"/>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A2D6C4B5-6C6B-A909-1016-A79DF9085E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B4B7C37-6FD4-FB55-3587-26418DB65ED8}"/>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3737591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E6B7-CCBD-0C1F-132B-E38CA48C6C6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4185FB3-DE6C-D6CE-E52E-CC778F94B9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CB7B67-32E6-086C-1255-418AD4F92BC4}"/>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0C3204FC-1B26-E192-79AD-57A76692741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1346A4-D099-A89A-C504-A6E77E4A35A4}"/>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3170847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2DA33-B8EE-9AB4-B05B-A37B4DA345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3C98441-8446-3F8D-FFCF-D34DFFE49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4B724F-75A5-8BD9-2B11-9253C976250D}"/>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5C649670-8A6D-0D86-D020-986F204BBF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F1E2110-CCA0-5EE9-ABA0-11A50DD00915}"/>
              </a:ext>
            </a:extLst>
          </p:cNvPr>
          <p:cNvSpPr>
            <a:spLocks noGrp="1"/>
          </p:cNvSpPr>
          <p:nvPr>
            <p:ph type="sldNum" sz="quarter" idx="12"/>
          </p:nvPr>
        </p:nvSpPr>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1059620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55-21D7-DF48-90C8-A9AE16A30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48007-F51B-FA4C-B08B-6924072412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54957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3BC5-1A73-254B-9202-932E5FD2E13B}"/>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Constructions</a:t>
            </a:r>
            <a:endParaRPr lang="en-US" dirty="0"/>
          </a:p>
        </p:txBody>
      </p:sp>
      <p:sp>
        <p:nvSpPr>
          <p:cNvPr id="3" name="Content Placeholder 2">
            <a:extLst>
              <a:ext uri="{FF2B5EF4-FFF2-40B4-BE49-F238E27FC236}">
                <a16:creationId xmlns:a16="http://schemas.microsoft.com/office/drawing/2014/main" id="{7DCAC47B-B313-884B-A47A-AAB62C1844E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28D2BCE7-B227-370F-215D-7E23566B896F}"/>
              </a:ext>
            </a:extLst>
          </p:cNvPr>
          <p:cNvPicPr>
            <a:picLocks noChangeAspect="1"/>
          </p:cNvPicPr>
          <p:nvPr userDrawn="1"/>
        </p:nvPicPr>
        <p:blipFill>
          <a:blip r:embed="rId2"/>
          <a:stretch>
            <a:fillRect/>
          </a:stretch>
        </p:blipFill>
        <p:spPr>
          <a:xfrm>
            <a:off x="8537596" y="5903651"/>
            <a:ext cx="2915757" cy="830990"/>
          </a:xfrm>
          <a:prstGeom prst="rect">
            <a:avLst/>
          </a:prstGeom>
        </p:spPr>
      </p:pic>
      <p:sp>
        <p:nvSpPr>
          <p:cNvPr id="8" name="TextBox 2">
            <a:extLst>
              <a:ext uri="{FF2B5EF4-FFF2-40B4-BE49-F238E27FC236}">
                <a16:creationId xmlns:a16="http://schemas.microsoft.com/office/drawing/2014/main" id="{54773DD6-7D61-B202-5407-C4988C432E0F}"/>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spTree>
    <p:extLst>
      <p:ext uri="{BB962C8B-B14F-4D97-AF65-F5344CB8AC3E}">
        <p14:creationId xmlns:p14="http://schemas.microsoft.com/office/powerpoint/2010/main" val="2700950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411E-44FE-5A8B-6CB3-7F9DDB45C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399BC27-DD29-A37F-46F9-84F9E11C01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20B15399-1EAA-1549-1DE6-722B08A23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84477-C6E6-C1C3-6ED1-5DC5FB3FF157}"/>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A2D6C4B5-6C6B-A909-1016-A79DF9085E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B4B7C37-6FD4-FB55-3587-26418DB65ED8}"/>
              </a:ext>
            </a:extLst>
          </p:cNvPr>
          <p:cNvSpPr>
            <a:spLocks noGrp="1"/>
          </p:cNvSpPr>
          <p:nvPr>
            <p:ph type="sldNum" sz="quarter" idx="12"/>
          </p:nvPr>
        </p:nvSpPr>
        <p:spPr>
          <a:xfrm>
            <a:off x="8610600" y="6356350"/>
            <a:ext cx="2743200" cy="365125"/>
          </a:xfrm>
          <a:prstGeom prst="rect">
            <a:avLst/>
          </a:prstGeom>
        </p:spPr>
        <p:txBody>
          <a:bodyPr/>
          <a:lstStyle/>
          <a:p>
            <a:fld id="{D5918FE6-5825-4AB3-A47A-158E2B9517BA}" type="slidenum">
              <a:rPr lang="en-CA" smtClean="0"/>
              <a:t>‹#›</a:t>
            </a:fld>
            <a:endParaRPr lang="en-CA"/>
          </a:p>
        </p:txBody>
      </p:sp>
    </p:spTree>
    <p:extLst>
      <p:ext uri="{BB962C8B-B14F-4D97-AF65-F5344CB8AC3E}">
        <p14:creationId xmlns:p14="http://schemas.microsoft.com/office/powerpoint/2010/main" val="11279839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F6C3-8ADC-564E-9976-BDBD89BCA0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DDE118-8677-E449-A584-D8DDF157C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3672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6989-731A-AF44-9A21-A823F0817C41}"/>
              </a:ext>
            </a:extLst>
          </p:cNvPr>
          <p:cNvSpPr>
            <a:spLocks noGrp="1"/>
          </p:cNvSpPr>
          <p:nvPr>
            <p:ph type="title"/>
          </p:nvPr>
        </p:nvSpPr>
        <p:spPr/>
        <p:txBody>
          <a:bodyPr>
            <a:normAutofit/>
          </a:bodyPr>
          <a:lstStyle>
            <a:lvl1pPr>
              <a:defRPr lang="en-US" sz="4400" b="1" kern="1200"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2662562-2AD3-1A4E-9AAD-375D6BE97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E8145E-4ADA-0C4F-A1C3-85BC4C9345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252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44B1-EFE7-5540-813B-965B89999C4B}"/>
              </a:ext>
            </a:extLst>
          </p:cNvPr>
          <p:cNvSpPr>
            <a:spLocks noGrp="1"/>
          </p:cNvSpPr>
          <p:nvPr>
            <p:ph type="title"/>
          </p:nvPr>
        </p:nvSpPr>
        <p:spPr>
          <a:xfrm>
            <a:off x="839788" y="365125"/>
            <a:ext cx="10515600" cy="1325563"/>
          </a:xfrm>
        </p:spPr>
        <p:txBody>
          <a:bodyPr>
            <a:normAutofit/>
          </a:bodyPr>
          <a:lstStyle>
            <a:lvl1pPr>
              <a:defRPr lang="en-US" sz="4400" b="1" kern="1200"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4B02CD5-FAE4-5C4D-BD07-61FFDBE39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13083-F635-C54B-A0C5-96DA755C9C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7D1BAF-4CD2-A140-9031-DE6FD6EAF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92CCFE-A6FC-B349-A691-019EE0C0C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044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8AC9-0451-D542-9B02-AFF0A22F177D}"/>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400" b="1" kern="1200"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66008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813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4A0F-5AAA-4544-B6BC-A61C1CBB0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A05424-70FD-284F-97D8-B9464DF1C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7F8F2-906B-3E41-B305-A50425407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7620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F70A-A9DE-DC4B-81F4-F191BDD0A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0ECB4-46D3-1645-A0F0-6EA46F7AC4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D64AD70-F986-A346-98F7-D82F4BC73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5777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074F-19C0-404D-87DD-2ECC3C9F62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3CBB28-D791-304F-88EE-1F2F939E3A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8627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388F3-E90F-9F44-89EE-D3AF38543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6F2DFB-561D-944F-98EA-60A871B1A3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230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6" y="2268142"/>
            <a:ext cx="9810751"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286578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hyperlink" Target="http://www.vraie-idea.ca/" TargetMode="Externa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tiff"/><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A58EB-DC6E-6D61-11F2-B6A7DC4D0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31310774-82EB-04E0-EBCF-5C74BD068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Footer Placeholder 4">
            <a:extLst>
              <a:ext uri="{FF2B5EF4-FFF2-40B4-BE49-F238E27FC236}">
                <a16:creationId xmlns:a16="http://schemas.microsoft.com/office/drawing/2014/main" id="{BB091B59-8D99-59BF-4254-239472D41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err="1"/>
              <a:t>www.vraie-idea.ca</a:t>
            </a:r>
            <a:endParaRPr lang="en-CA" dirty="0"/>
          </a:p>
        </p:txBody>
      </p:sp>
      <p:sp>
        <p:nvSpPr>
          <p:cNvPr id="7" name="Slide Number Placeholder 6">
            <a:extLst>
              <a:ext uri="{FF2B5EF4-FFF2-40B4-BE49-F238E27FC236}">
                <a16:creationId xmlns:a16="http://schemas.microsoft.com/office/drawing/2014/main" id="{BC43E238-91BA-69A0-4A50-5ED32BF12D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36C5B2-5010-1D4D-BDC9-3745F8E7C88C}" type="slidenum">
              <a:rPr lang="en-US" smtClean="0"/>
              <a:t>‹#›</a:t>
            </a:fld>
            <a:endParaRPr lang="en-US"/>
          </a:p>
        </p:txBody>
      </p:sp>
      <p:sp>
        <p:nvSpPr>
          <p:cNvPr id="8" name="Date Placeholder 7">
            <a:extLst>
              <a:ext uri="{FF2B5EF4-FFF2-40B4-BE49-F238E27FC236}">
                <a16:creationId xmlns:a16="http://schemas.microsoft.com/office/drawing/2014/main" id="{0257DF2A-567B-4D12-1249-8C13AB856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E7F809-3E21-BD43-B2C7-96FCA255E41D}" type="datetimeFigureOut">
              <a:rPr lang="en-US" smtClean="0"/>
              <a:t>11/7/25</a:t>
            </a:fld>
            <a:endParaRPr lang="en-US"/>
          </a:p>
        </p:txBody>
      </p:sp>
    </p:spTree>
    <p:extLst>
      <p:ext uri="{BB962C8B-B14F-4D97-AF65-F5344CB8AC3E}">
        <p14:creationId xmlns:p14="http://schemas.microsoft.com/office/powerpoint/2010/main" val="371909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605A6-9A2D-78AC-883F-270255659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D9904-DEC3-8CC6-A7ED-0515A9EC2D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8F0BB-5678-6101-DF7E-0CA31882A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157D63-C18B-914F-9B47-3670BB072A25}" type="datetimeFigureOut">
              <a:rPr lang="en-US" smtClean="0"/>
              <a:t>11/7/25</a:t>
            </a:fld>
            <a:endParaRPr lang="en-US"/>
          </a:p>
        </p:txBody>
      </p:sp>
      <p:sp>
        <p:nvSpPr>
          <p:cNvPr id="5" name="Footer Placeholder 4">
            <a:extLst>
              <a:ext uri="{FF2B5EF4-FFF2-40B4-BE49-F238E27FC236}">
                <a16:creationId xmlns:a16="http://schemas.microsoft.com/office/drawing/2014/main" id="{CDF956E4-9756-D21E-86A1-A64D0A6654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A5C575-6AE3-5B2A-094F-888F1F5A0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1CB759-84B8-9645-AC86-833E02BE931A}" type="slidenum">
              <a:rPr lang="en-US" smtClean="0"/>
              <a:t>‹#›</a:t>
            </a:fld>
            <a:endParaRPr lang="en-US"/>
          </a:p>
        </p:txBody>
      </p:sp>
    </p:spTree>
    <p:extLst>
      <p:ext uri="{BB962C8B-B14F-4D97-AF65-F5344CB8AC3E}">
        <p14:creationId xmlns:p14="http://schemas.microsoft.com/office/powerpoint/2010/main" val="3352432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E695D809-2E13-DE46-9BEA-7379AB77C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4" name="Date Placeholder 13">
            <a:extLst>
              <a:ext uri="{FF2B5EF4-FFF2-40B4-BE49-F238E27FC236}">
                <a16:creationId xmlns:a16="http://schemas.microsoft.com/office/drawing/2014/main" id="{A5FD39EA-EA43-AB49-8491-095EDCD5168E}"/>
              </a:ext>
            </a:extLst>
          </p:cNvPr>
          <p:cNvSpPr>
            <a:spLocks noGrp="1"/>
          </p:cNvSpPr>
          <p:nvPr>
            <p:ph type="dt" sz="half" idx="2"/>
          </p:nvPr>
        </p:nvSpPr>
        <p:spPr>
          <a:xfrm>
            <a:off x="69988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14F83-65DE-D246-85AB-CB47A7339950}" type="datetime1">
              <a:rPr lang="en-US" smtClean="0"/>
              <a:t>11/7/25</a:t>
            </a:fld>
            <a:endParaRPr lang="en-US" dirty="0"/>
          </a:p>
        </p:txBody>
      </p:sp>
      <p:sp>
        <p:nvSpPr>
          <p:cNvPr id="15" name="Slide Number Placeholder 14">
            <a:extLst>
              <a:ext uri="{FF2B5EF4-FFF2-40B4-BE49-F238E27FC236}">
                <a16:creationId xmlns:a16="http://schemas.microsoft.com/office/drawing/2014/main" id="{D5DE7C91-D57C-1949-9D89-F8BB7C0DB69B}"/>
              </a:ext>
            </a:extLst>
          </p:cNvPr>
          <p:cNvSpPr>
            <a:spLocks noGrp="1"/>
          </p:cNvSpPr>
          <p:nvPr>
            <p:ph type="sldNum" sz="quarter" idx="4"/>
          </p:nvPr>
        </p:nvSpPr>
        <p:spPr>
          <a:xfrm>
            <a:off x="8565648" y="6356350"/>
            <a:ext cx="19944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DF9FB-25F4-214F-9221-F1BEDAC2460A}" type="slidenum">
              <a:rPr lang="en-US" smtClean="0"/>
              <a:t>‹#›</a:t>
            </a:fld>
            <a:endParaRPr lang="en-US" dirty="0"/>
          </a:p>
        </p:txBody>
      </p:sp>
    </p:spTree>
    <p:extLst>
      <p:ext uri="{BB962C8B-B14F-4D97-AF65-F5344CB8AC3E}">
        <p14:creationId xmlns:p14="http://schemas.microsoft.com/office/powerpoint/2010/main" val="23746366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Lst>
  <p:hf hdr="0"/>
  <p:txStyles>
    <p:titleStyle>
      <a:lvl1pPr algn="l" defTabSz="914400" rtl="0" eaLnBrk="1" latinLnBrk="0" hangingPunct="1">
        <a:lnSpc>
          <a:spcPct val="89000"/>
        </a:lnSpc>
        <a:spcBef>
          <a:spcPct val="0"/>
        </a:spcBef>
        <a:buNone/>
        <a:defRPr sz="4400" kern="1200" cap="none"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Arial" panose="020B06040202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Arial" panose="020B06040202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Arial" panose="020B06040202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D5252-36F3-764B-9884-325C871C1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Constructions</a:t>
            </a:r>
            <a:endParaRPr lang="en-US" dirty="0"/>
          </a:p>
        </p:txBody>
      </p:sp>
      <p:sp>
        <p:nvSpPr>
          <p:cNvPr id="3" name="Text Placeholder 2">
            <a:extLst>
              <a:ext uri="{FF2B5EF4-FFF2-40B4-BE49-F238E27FC236}">
                <a16:creationId xmlns:a16="http://schemas.microsoft.com/office/drawing/2014/main" id="{86774637-A93A-1E42-8814-CA600C47B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2DBF6249-7424-87FA-AEEC-9509B953DEF5}"/>
              </a:ext>
            </a:extLst>
          </p:cNvPr>
          <p:cNvSpPr txBox="1"/>
          <p:nvPr userDrawn="1"/>
        </p:nvSpPr>
        <p:spPr>
          <a:xfrm>
            <a:off x="11353800" y="6356349"/>
            <a:ext cx="582707" cy="338554"/>
          </a:xfrm>
          <a:prstGeom prst="rect">
            <a:avLst/>
          </a:prstGeom>
          <a:noFill/>
        </p:spPr>
        <p:txBody>
          <a:bodyPr wrap="square" rtlCol="0">
            <a:spAutoFit/>
          </a:bodyPr>
          <a:lstStyle/>
          <a:p>
            <a:fld id="{CD396845-40BC-49FA-A8BE-A67B3DDC6117}" type="slidenum">
              <a:rPr lang="en-CA" sz="1600" smtClean="0">
                <a:latin typeface="Arial" panose="020B0604020202020204" pitchFamily="34" charset="0"/>
                <a:cs typeface="Arial" panose="020B0604020202020204" pitchFamily="34" charset="0"/>
              </a:rPr>
              <a:t>‹#›</a:t>
            </a:fld>
            <a:endParaRPr lang="en-CA"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3E4B370-7740-4755-62E0-8E0E49F84B2C}"/>
              </a:ext>
            </a:extLst>
          </p:cNvPr>
          <p:cNvSpPr txBox="1"/>
          <p:nvPr userDrawn="1"/>
        </p:nvSpPr>
        <p:spPr>
          <a:xfrm>
            <a:off x="286870" y="6348789"/>
            <a:ext cx="2985248" cy="338554"/>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hlinkClick r:id="rId13"/>
              </a:rPr>
              <a:t>www.vraie-idea.ca</a:t>
            </a:r>
            <a:r>
              <a:rPr lang="en-CA"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195680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A58EB-DC6E-6D61-11F2-B6A7DC4D0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1310774-82EB-04E0-EBCF-5C74BD068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594C8FD-B2CD-52CF-CD16-51B72BBA8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BB091B59-8D99-59BF-4254-239472D41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83573C2-85A7-F0C0-8B10-B9EF6FABA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18FE6-5825-4AB3-A47A-158E2B9517BA}" type="slidenum">
              <a:rPr lang="en-CA" smtClean="0"/>
              <a:t>‹#›</a:t>
            </a:fld>
            <a:endParaRPr lang="en-CA"/>
          </a:p>
        </p:txBody>
      </p:sp>
    </p:spTree>
    <p:extLst>
      <p:ext uri="{BB962C8B-B14F-4D97-AF65-F5344CB8AC3E}">
        <p14:creationId xmlns:p14="http://schemas.microsoft.com/office/powerpoint/2010/main" val="21310591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DA58EB-DC6E-6D61-11F2-B6A7DC4D0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1310774-82EB-04E0-EBCF-5C74BD068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594C8FD-B2CD-52CF-CD16-51B72BBA8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BB091B59-8D99-59BF-4254-239472D41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83573C2-85A7-F0C0-8B10-B9EF6FABA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18FE6-5825-4AB3-A47A-158E2B9517BA}" type="slidenum">
              <a:rPr lang="en-CA" smtClean="0"/>
              <a:t>‹#›</a:t>
            </a:fld>
            <a:endParaRPr lang="en-CA"/>
          </a:p>
        </p:txBody>
      </p:sp>
    </p:spTree>
    <p:extLst>
      <p:ext uri="{BB962C8B-B14F-4D97-AF65-F5344CB8AC3E}">
        <p14:creationId xmlns:p14="http://schemas.microsoft.com/office/powerpoint/2010/main" val="24841667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D5252-36F3-764B-9884-325C871C1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dirty="0">
                <a:ln w="22225">
                  <a:solidFill>
                    <a:schemeClr val="tx1"/>
                  </a:solidFill>
                  <a:prstDash val="solid"/>
                </a:ln>
                <a:solidFill>
                  <a:srgbClr val="7030A0"/>
                </a:solidFill>
                <a:latin typeface="Verdana" panose="020B0604030504040204" pitchFamily="34" charset="0"/>
                <a:ea typeface="Verdana" panose="020B0604030504040204" pitchFamily="34" charset="0"/>
                <a:cs typeface="+mn-cs"/>
              </a:rPr>
              <a:t>Constructions</a:t>
            </a:r>
            <a:endParaRPr lang="en-US" dirty="0"/>
          </a:p>
        </p:txBody>
      </p:sp>
      <p:sp>
        <p:nvSpPr>
          <p:cNvPr id="3" name="Text Placeholder 2">
            <a:extLst>
              <a:ext uri="{FF2B5EF4-FFF2-40B4-BE49-F238E27FC236}">
                <a16:creationId xmlns:a16="http://schemas.microsoft.com/office/drawing/2014/main" id="{86774637-A93A-1E42-8814-CA600C47B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ADA01CB-E75E-4271-73E7-EF1AB2F41FBD}"/>
              </a:ext>
            </a:extLst>
          </p:cNvPr>
          <p:cNvPicPr>
            <a:picLocks noChangeAspect="1"/>
          </p:cNvPicPr>
          <p:nvPr userDrawn="1"/>
        </p:nvPicPr>
        <p:blipFill>
          <a:blip r:embed="rId13"/>
          <a:stretch>
            <a:fillRect/>
          </a:stretch>
        </p:blipFill>
        <p:spPr>
          <a:xfrm>
            <a:off x="8537596" y="5903651"/>
            <a:ext cx="2915757" cy="830990"/>
          </a:xfrm>
          <a:prstGeom prst="rect">
            <a:avLst/>
          </a:prstGeom>
        </p:spPr>
      </p:pic>
      <p:sp>
        <p:nvSpPr>
          <p:cNvPr id="10" name="TextBox 2">
            <a:extLst>
              <a:ext uri="{FF2B5EF4-FFF2-40B4-BE49-F238E27FC236}">
                <a16:creationId xmlns:a16="http://schemas.microsoft.com/office/drawing/2014/main" id="{4477075A-2B37-8024-414C-0BA2301D2098}"/>
              </a:ext>
            </a:extLst>
          </p:cNvPr>
          <p:cNvSpPr txBox="1">
            <a:spLocks noChangeArrowheads="1"/>
          </p:cNvSpPr>
          <p:nvPr userDrawn="1"/>
        </p:nvSpPr>
        <p:spPr bwMode="auto">
          <a:xfrm>
            <a:off x="11347121" y="6272976"/>
            <a:ext cx="7894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EB11E2-9FC8-BA4F-AADC-6B66CF3D8DAB}" type="slidenum">
              <a:rPr kumimoji="0" lang="en-CA" altLang="en-US" b="0" i="0" u="none" strike="noStrike" kern="1200" cap="none" spc="0" normalizeH="0" baseline="0" noProof="0">
                <a:ln>
                  <a:noFill/>
                </a:ln>
                <a:solidFill>
                  <a:srgbClr val="002F6C"/>
                </a:solidFill>
                <a:effectLst/>
                <a:uLnTx/>
                <a:uFillTx/>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CA" altLang="en-US" b="0" i="0" u="none" strike="noStrike" kern="1200" cap="none" spc="0" normalizeH="0" baseline="0" noProof="0" dirty="0">
              <a:ln>
                <a:noFill/>
              </a:ln>
              <a:solidFill>
                <a:srgbClr val="002F6C"/>
              </a:solidFill>
              <a:effectLst/>
              <a:uLnTx/>
              <a:uFillTx/>
            </a:endParaRPr>
          </a:p>
        </p:txBody>
      </p:sp>
    </p:spTree>
    <p:extLst>
      <p:ext uri="{BB962C8B-B14F-4D97-AF65-F5344CB8AC3E}">
        <p14:creationId xmlns:p14="http://schemas.microsoft.com/office/powerpoint/2010/main" val="67976906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70" y="178594"/>
            <a:ext cx="10406063"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70" y="1821656"/>
            <a:ext cx="10406063" cy="442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7487" y="6536531"/>
            <a:ext cx="282129"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826663"/>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Lst>
  <p:transition spd="med"/>
  <p:txStyles>
    <p:titleStyle>
      <a:lvl1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1pPr>
      <a:lvl2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2pPr>
      <a:lvl3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3pPr>
      <a:lvl4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4pPr>
      <a:lvl5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5pPr>
      <a:lvl6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6pPr>
      <a:lvl7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7pPr>
      <a:lvl8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8pPr>
      <a:lvl9pPr marL="0" marR="0" indent="0" algn="ctr" defTabSz="410722" rtl="0" latinLnBrk="0">
        <a:lnSpc>
          <a:spcPct val="100000"/>
        </a:lnSpc>
        <a:spcBef>
          <a:spcPts val="0"/>
        </a:spcBef>
        <a:spcAft>
          <a:spcPts val="0"/>
        </a:spcAft>
        <a:buClrTx/>
        <a:buSzTx/>
        <a:buFontTx/>
        <a:buNone/>
        <a:tabLst/>
        <a:defRPr sz="5624" b="0" i="0" u="none" strike="noStrike" cap="none" spc="0" baseline="0">
          <a:ln>
            <a:noFill/>
          </a:ln>
          <a:solidFill>
            <a:srgbClr val="FFFFFF"/>
          </a:solidFill>
          <a:uFillTx/>
          <a:latin typeface="+mn-lt"/>
          <a:ea typeface="+mn-ea"/>
          <a:cs typeface="+mn-cs"/>
          <a:sym typeface="Helvetica Neue Medium"/>
        </a:defRPr>
      </a:lvl9pPr>
    </p:titleStyle>
    <p:bodyStyle>
      <a:lvl1pPr marL="312506"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1pPr>
      <a:lvl2pPr marL="625011"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2pPr>
      <a:lvl3pPr marL="937517"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3pPr>
      <a:lvl4pPr marL="1250021"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4pPr>
      <a:lvl5pPr marL="1562526"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5pPr>
      <a:lvl6pPr marL="1875032"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6pPr>
      <a:lvl7pPr marL="2187537"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7pPr>
      <a:lvl8pPr marL="2500043"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8pPr>
      <a:lvl9pPr marL="2812548" marR="0" indent="-312506" algn="l" defTabSz="410722" rtl="0" latinLnBrk="0">
        <a:lnSpc>
          <a:spcPct val="100000"/>
        </a:lnSpc>
        <a:spcBef>
          <a:spcPts val="2953"/>
        </a:spcBef>
        <a:spcAft>
          <a:spcPts val="0"/>
        </a:spcAft>
        <a:buClr>
          <a:srgbClr val="FFFFFF"/>
        </a:buClr>
        <a:buSzPct val="145000"/>
        <a:buFontTx/>
        <a:buChar char="•"/>
        <a:tabLst/>
        <a:defRPr sz="2249"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17"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35"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51"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868"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585"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03"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019"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736" algn="ctr" defTabSz="410722"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0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00.xml"/><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9.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00.xml"/><Relationship Id="rId4" Type="http://schemas.openxmlformats.org/officeDocument/2006/relationships/hyperlink" Target="https://medium.com/@jutta.trevira/inclusive-design-the-bell-curve-the-starburst-and-the-virtuous-tornado-6094f797b1bf"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100.xml"/><Relationship Id="rId4" Type="http://schemas.openxmlformats.org/officeDocument/2006/relationships/hyperlink" Target="https://medium.com/@jutta.trevira/inclusive-design-the-bell-curve-the-starburst-and-the-virtuous-tornado-6094f797b1bf"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0.xml"/></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99.xml"/><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0.xml"/></Relationships>
</file>

<file path=ppt/slides/_rels/slide117.xml.rels><?xml version="1.0" encoding="UTF-8" standalone="yes"?>
<Relationships xmlns="http://schemas.openxmlformats.org/package/2006/relationships"><Relationship Id="rId3" Type="http://schemas.openxmlformats.org/officeDocument/2006/relationships/hyperlink" Target="mailto:https://medium.com/@jutta.trevira" TargetMode="External"/><Relationship Id="rId2" Type="http://schemas.openxmlformats.org/officeDocument/2006/relationships/notesSlide" Target="../notesSlides/notesSlide61.xml"/><Relationship Id="rId1" Type="http://schemas.openxmlformats.org/officeDocument/2006/relationships/slideLayout" Target="../slideLayouts/slideLayout99.xml"/><Relationship Id="rId5" Type="http://schemas.openxmlformats.org/officeDocument/2006/relationships/image" Target="../media/image72.emf"/><Relationship Id="rId4" Type="http://schemas.openxmlformats.org/officeDocument/2006/relationships/hyperlink" Target="mailto:aseeschaafveres@ocadu.ca"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https://idrc.ocadu.ca/" TargetMode="External"/><Relationship Id="rId7"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100.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7.svg"/><Relationship Id="rId4" Type="http://schemas.openxmlformats.org/officeDocument/2006/relationships/image" Target="../media/image73.jpeg"/><Relationship Id="rId9" Type="http://schemas.openxmlformats.org/officeDocument/2006/relationships/image" Target="../media/image56.png"/></Relationships>
</file>

<file path=ppt/slides/_rels/slide119.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tiff"/><Relationship Id="rId7"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48.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2.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tiff"/><Relationship Id="rId7"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36.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8.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hyperlink" Target="http://dx.doi.org/10.1891/2168-6653.28.4.309" TargetMode="Externa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hyperlink" Target="http://dx.doi.org/10.1891/2168-6653.28.4.309" TargetMode="Externa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8" Type="http://schemas.openxmlformats.org/officeDocument/2006/relationships/hyperlink" Target="https://askearn.org/page/accommodation-and-accessibility-toolkit" TargetMode="External"/><Relationship Id="rId3" Type="http://schemas.openxmlformats.org/officeDocument/2006/relationships/hyperlink" Target="https://askearn.org/publication/disability-outreach-messaging-checklist" TargetMode="External"/><Relationship Id="rId7" Type="http://schemas.openxmlformats.org/officeDocument/2006/relationships/hyperlink" Target="https://askearn.org/page/small-business-toolkit" TargetMode="External"/><Relationship Id="rId2" Type="http://schemas.openxmlformats.org/officeDocument/2006/relationships/hyperlink" Target="http://www.benchmarkability.org/" TargetMode="External"/><Relationship Id="rId1" Type="http://schemas.openxmlformats.org/officeDocument/2006/relationships/slideLayout" Target="../slideLayouts/slideLayout36.xml"/><Relationship Id="rId6" Type="http://schemas.openxmlformats.org/officeDocument/2006/relationships/hyperlink" Target="https://askearn.org/page/neurodiversity-resources" TargetMode="External"/><Relationship Id="rId5" Type="http://schemas.openxmlformats.org/officeDocument/2006/relationships/hyperlink" Target="https://askjan.org/" TargetMode="External"/><Relationship Id="rId4" Type="http://schemas.openxmlformats.org/officeDocument/2006/relationships/hyperlink" Target="https://askearn.org/" TargetMode="External"/><Relationship Id="rId9" Type="http://schemas.openxmlformats.org/officeDocument/2006/relationships/hyperlink" Target="https://askearn.org/page/mental-health-toolki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hyperlink" Target="http://dx.doi.org/10.1891/2168-6653.28.4.329" TargetMode="External"/><Relationship Id="rId2" Type="http://schemas.openxmlformats.org/officeDocument/2006/relationships/hyperlink" Target="http://dx.doi.org/10.1891/2168-6653.28.4.309" TargetMode="Externa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image" Target="../media/image8.png"/><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hyperlink" Target="https://accessible.canada.ca/creating-accessibility-standards/summary-can-asc-112024-rev-2025-employment" TargetMode="External"/><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3" Type="http://schemas.openxmlformats.org/officeDocument/2006/relationships/hyperlink" Target="https://accessible.canada.ca/creating-accessibility-standards/can-asc-112024-rev-2025-employment" TargetMode="External"/><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tiff"/><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image" Target="../media/image8.png"/><Relationship Id="rId4" Type="http://schemas.openxmlformats.org/officeDocument/2006/relationships/image" Target="../media/image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mailto:Mahadeo.Sukhai@ontariotechu.ca"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mailto:aseeschaafveres@ocadu.ca" TargetMode="External"/><Relationship Id="rId7"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04.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7.svg"/><Relationship Id="rId4" Type="http://schemas.openxmlformats.org/officeDocument/2006/relationships/hyperlink" Target="mailto:jtreviranus@ocadu.ca" TargetMode="External"/><Relationship Id="rId9" Type="http://schemas.openxmlformats.org/officeDocument/2006/relationships/image" Target="../media/image56.png"/></Relationships>
</file>

<file path=ppt/slides/_rels/slide9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99.xml"/><Relationship Id="rId4" Type="http://schemas.openxmlformats.org/officeDocument/2006/relationships/image" Target="../media/image59.jpeg"/></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597C45-A9C4-D433-75F7-F821AC29328F}"/>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7B5DA563-2C26-1202-D107-D312990392EA}"/>
              </a:ext>
            </a:extLst>
          </p:cNvPr>
          <p:cNvSpPr txBox="1">
            <a:spLocks noGrp="1"/>
          </p:cNvSpPr>
          <p:nvPr>
            <p:ph type="title" idx="4294967295"/>
          </p:nvPr>
        </p:nvSpPr>
        <p:spPr>
          <a:xfrm>
            <a:off x="0" y="4002730"/>
            <a:ext cx="12191999" cy="1600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Win-Win of Designing Workplaces for Disability 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IDEA Symposium, October 6 &amp; 7,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 name="Footer Placeholder 3">
            <a:extLst>
              <a:ext uri="{FF2B5EF4-FFF2-40B4-BE49-F238E27FC236}">
                <a16:creationId xmlns:a16="http://schemas.microsoft.com/office/drawing/2014/main" id="{F48224F9-77DA-A013-182C-323AB894D87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1C856C"/>
                </a:solidFill>
              </a:rPr>
              <a:t>vraie-idea.ca </a:t>
            </a:r>
          </a:p>
        </p:txBody>
      </p:sp>
      <p:pic>
        <p:nvPicPr>
          <p:cNvPr id="3" name="Picture 2" descr="Inclusive Design for Employment Access&#10;Vision radicale pur l'access inclusi a l'emploi&#10;&#10;">
            <a:extLst>
              <a:ext uri="{FF2B5EF4-FFF2-40B4-BE49-F238E27FC236}">
                <a16:creationId xmlns:a16="http://schemas.microsoft.com/office/drawing/2014/main" id="{EA07B315-03DE-54A8-6D4A-89CC5853582D}"/>
              </a:ext>
            </a:extLst>
          </p:cNvPr>
          <p:cNvPicPr>
            <a:picLocks noChangeAspect="1"/>
          </p:cNvPicPr>
          <p:nvPr/>
        </p:nvPicPr>
        <p:blipFill>
          <a:blip r:embed="rId3"/>
          <a:stretch>
            <a:fillRect/>
          </a:stretch>
        </p:blipFill>
        <p:spPr>
          <a:xfrm>
            <a:off x="472714" y="218825"/>
            <a:ext cx="11263782" cy="3210175"/>
          </a:xfrm>
          <a:prstGeom prst="rect">
            <a:avLst/>
          </a:prstGeom>
        </p:spPr>
      </p:pic>
      <p:pic>
        <p:nvPicPr>
          <p:cNvPr id="4" name="Picture 3" descr="Government of Canada logo">
            <a:extLst>
              <a:ext uri="{FF2B5EF4-FFF2-40B4-BE49-F238E27FC236}">
                <a16:creationId xmlns:a16="http://schemas.microsoft.com/office/drawing/2014/main" id="{4C8599F9-080C-C245-5FEB-66317045A1C8}"/>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5" name="Picture 2" descr="NFRF visual identifier">
            <a:extLst>
              <a:ext uri="{FF2B5EF4-FFF2-40B4-BE49-F238E27FC236}">
                <a16:creationId xmlns:a16="http://schemas.microsoft.com/office/drawing/2014/main" id="{5A294983-6F8A-AE3E-4471-8445970C2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1D7150B-9124-C6A1-16E4-1C66C164EA8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4226" y="5658509"/>
            <a:ext cx="1569774" cy="571398"/>
          </a:xfrm>
          <a:prstGeom prst="rect">
            <a:avLst/>
          </a:prstGeom>
        </p:spPr>
      </p:pic>
      <p:sp>
        <p:nvSpPr>
          <p:cNvPr id="8" name="Footer Placeholder 3">
            <a:extLst>
              <a:ext uri="{FF2B5EF4-FFF2-40B4-BE49-F238E27FC236}">
                <a16:creationId xmlns:a16="http://schemas.microsoft.com/office/drawing/2014/main" id="{EFA3E025-1C43-F36D-F9EF-8D2F678A24A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9" name="Picture 8">
            <a:extLst>
              <a:ext uri="{FF2B5EF4-FFF2-40B4-BE49-F238E27FC236}">
                <a16:creationId xmlns:a16="http://schemas.microsoft.com/office/drawing/2014/main" id="{EBFA15AE-9D82-D64E-1BFC-33E9BD0D5D0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2536531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FD1B-A85B-05AF-B85C-ED09F9774EFD}"/>
              </a:ext>
            </a:extLst>
          </p:cNvPr>
          <p:cNvSpPr>
            <a:spLocks noGrp="1"/>
          </p:cNvSpPr>
          <p:nvPr>
            <p:ph type="title"/>
          </p:nvPr>
        </p:nvSpPr>
        <p:spPr/>
        <p:txBody>
          <a:bodyPr>
            <a:normAutofit/>
          </a:bodyPr>
          <a:lstStyle/>
          <a:p>
            <a:r>
              <a:rPr lang="en-CA" dirty="0"/>
              <a:t>Government</a:t>
            </a:r>
          </a:p>
        </p:txBody>
      </p:sp>
      <p:sp>
        <p:nvSpPr>
          <p:cNvPr id="7" name="TextBox 6">
            <a:extLst>
              <a:ext uri="{FF2B5EF4-FFF2-40B4-BE49-F238E27FC236}">
                <a16:creationId xmlns:a16="http://schemas.microsoft.com/office/drawing/2014/main" id="{6A1D30B7-8498-0DD6-E8A7-BB37614E1B06}"/>
              </a:ext>
            </a:extLst>
          </p:cNvPr>
          <p:cNvSpPr txBox="1"/>
          <p:nvPr/>
        </p:nvSpPr>
        <p:spPr>
          <a:xfrm>
            <a:off x="1049384" y="1304043"/>
            <a:ext cx="5046616"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Accessibility Standards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Agriculture et </a:t>
            </a: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Agroalimentaire</a:t>
            </a: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Canada Border Services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City of Guelph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City of Sarnia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Employment and Social Development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Government of British Columbia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Government of Manitoba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Government of New Brunswick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Government of Nova Scotia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Government of Ontario</a:t>
            </a:r>
          </a:p>
        </p:txBody>
      </p:sp>
      <p:sp>
        <p:nvSpPr>
          <p:cNvPr id="4" name="TextBox 3">
            <a:extLst>
              <a:ext uri="{FF2B5EF4-FFF2-40B4-BE49-F238E27FC236}">
                <a16:creationId xmlns:a16="http://schemas.microsoft.com/office/drawing/2014/main" id="{E1C27016-A508-C83A-7ADC-70904498C08E}"/>
              </a:ext>
            </a:extLst>
          </p:cNvPr>
          <p:cNvSpPr txBox="1"/>
          <p:nvPr/>
        </p:nvSpPr>
        <p:spPr>
          <a:xfrm>
            <a:off x="5990954" y="1284993"/>
            <a:ext cx="5244736"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Interior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Ministry for Seniors and Accessibility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Ministry of the Attorney General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Municipality of Cumberland County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Ontario Health at Home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Natural Resources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Public Services and Procurement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Tennessee Department of 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Treasury Board of Canada Secretariat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Veterans Affairs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York Region</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0994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4626-9E7C-27D3-46DC-A9F1AB3D71DB}"/>
              </a:ext>
            </a:extLst>
          </p:cNvPr>
          <p:cNvSpPr>
            <a:spLocks noGrp="1"/>
          </p:cNvSpPr>
          <p:nvPr>
            <p:ph type="title"/>
          </p:nvPr>
        </p:nvSpPr>
        <p:spPr>
          <a:xfrm>
            <a:off x="892970" y="178595"/>
            <a:ext cx="10406063" cy="765304"/>
          </a:xfrm>
        </p:spPr>
        <p:txBody>
          <a:bodyPr>
            <a:normAutofit fontScale="90000"/>
          </a:bodyPr>
          <a:lstStyle/>
          <a:p>
            <a:r>
              <a:rPr lang="en-US" dirty="0"/>
              <a:t>Pete…</a:t>
            </a:r>
          </a:p>
        </p:txBody>
      </p:sp>
      <p:sp>
        <p:nvSpPr>
          <p:cNvPr id="3" name="Text Placeholder 2">
            <a:extLst>
              <a:ext uri="{FF2B5EF4-FFF2-40B4-BE49-F238E27FC236}">
                <a16:creationId xmlns:a16="http://schemas.microsoft.com/office/drawing/2014/main" id="{4DD6CA9B-C6DC-418D-1706-86747F3AA8C5}"/>
              </a:ext>
            </a:extLst>
          </p:cNvPr>
          <p:cNvSpPr>
            <a:spLocks noGrp="1"/>
          </p:cNvSpPr>
          <p:nvPr>
            <p:ph type="body" idx="1"/>
          </p:nvPr>
        </p:nvSpPr>
        <p:spPr>
          <a:xfrm>
            <a:off x="3224273" y="313637"/>
            <a:ext cx="6548900" cy="2229235"/>
          </a:xfrm>
        </p:spPr>
        <p:txBody>
          <a:bodyPr/>
          <a:lstStyle/>
          <a:p>
            <a:pPr marL="0" indent="0">
              <a:buNone/>
            </a:pPr>
            <a:r>
              <a:rPr lang="en-US" sz="3200" dirty="0"/>
              <a:t>Loss of identity &amp; dignified voice</a:t>
            </a:r>
          </a:p>
        </p:txBody>
      </p:sp>
      <p:pic>
        <p:nvPicPr>
          <p:cNvPr id="4" name="Picture 3" descr="A screen shot of a ChatGPT interface saying Chat:GPT: optimizing language models for dialogue">
            <a:extLst>
              <a:ext uri="{FF2B5EF4-FFF2-40B4-BE49-F238E27FC236}">
                <a16:creationId xmlns:a16="http://schemas.microsoft.com/office/drawing/2014/main" id="{9AE98415-E969-83F5-9F99-BF436EF33464}"/>
              </a:ext>
            </a:extLst>
          </p:cNvPr>
          <p:cNvPicPr>
            <a:picLocks noChangeAspect="1"/>
          </p:cNvPicPr>
          <p:nvPr/>
        </p:nvPicPr>
        <p:blipFill>
          <a:blip r:embed="rId3"/>
          <a:stretch>
            <a:fillRect/>
          </a:stretch>
        </p:blipFill>
        <p:spPr>
          <a:xfrm>
            <a:off x="1013361" y="1912611"/>
            <a:ext cx="9630495" cy="4945389"/>
          </a:xfrm>
          <a:prstGeom prst="rect">
            <a:avLst/>
          </a:prstGeom>
        </p:spPr>
      </p:pic>
    </p:spTree>
    <p:extLst>
      <p:ext uri="{BB962C8B-B14F-4D97-AF65-F5344CB8AC3E}">
        <p14:creationId xmlns:p14="http://schemas.microsoft.com/office/powerpoint/2010/main" val="1115641483"/>
      </p:ext>
    </p:extLst>
  </p:cSld>
  <p:clrMapOvr>
    <a:masterClrMapping/>
  </p:clrMapOvr>
  <p:transition spd="med" advTm="8697"/>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91E0-524F-15BC-2922-F432DD244119}"/>
              </a:ext>
            </a:extLst>
          </p:cNvPr>
          <p:cNvSpPr>
            <a:spLocks noGrp="1"/>
          </p:cNvSpPr>
          <p:nvPr>
            <p:ph type="title"/>
          </p:nvPr>
        </p:nvSpPr>
        <p:spPr>
          <a:xfrm>
            <a:off x="1190625" y="1559604"/>
            <a:ext cx="9810751" cy="2536147"/>
          </a:xfrm>
        </p:spPr>
        <p:txBody>
          <a:bodyPr>
            <a:noAutofit/>
          </a:bodyPr>
          <a:lstStyle/>
          <a:p>
            <a:br>
              <a:rPr lang="en-CA" sz="4267" dirty="0"/>
            </a:br>
            <a:r>
              <a:rPr lang="en-CA" sz="4800" dirty="0"/>
              <a:t>A </a:t>
            </a:r>
            <a:r>
              <a:rPr lang="en-CA" sz="4800" dirty="0">
                <a:solidFill>
                  <a:srgbClr val="FFFF00"/>
                </a:solidFill>
              </a:rPr>
              <a:t>breakdown</a:t>
            </a:r>
            <a:r>
              <a:rPr lang="en-CA" sz="4800" dirty="0"/>
              <a:t> of</a:t>
            </a:r>
            <a:br>
              <a:rPr lang="en-CA" sz="4800" dirty="0"/>
            </a:br>
            <a:br>
              <a:rPr lang="en-CA" sz="4800" dirty="0"/>
            </a:br>
            <a:r>
              <a:rPr lang="en-CA" sz="4800" dirty="0"/>
              <a:t> business model, </a:t>
            </a:r>
            <a:br>
              <a:rPr lang="en-CA" sz="4800" dirty="0"/>
            </a:br>
            <a:r>
              <a:rPr lang="en-CA" sz="4800" dirty="0"/>
              <a:t>technical model, </a:t>
            </a:r>
            <a:br>
              <a:rPr lang="en-CA" sz="4800" dirty="0"/>
            </a:br>
            <a:r>
              <a:rPr lang="en-CA" sz="4800" dirty="0"/>
              <a:t>service model, </a:t>
            </a:r>
            <a:br>
              <a:rPr lang="en-CA" sz="4800" dirty="0"/>
            </a:br>
            <a:r>
              <a:rPr lang="en-CA" sz="4800" dirty="0"/>
              <a:t>funding model, </a:t>
            </a:r>
            <a:br>
              <a:rPr lang="en-CA" sz="4800" dirty="0"/>
            </a:br>
            <a:r>
              <a:rPr lang="en-CA" sz="4800" dirty="0"/>
              <a:t>research model, </a:t>
            </a:r>
            <a:br>
              <a:rPr lang="en-CA" sz="4800" dirty="0"/>
            </a:br>
            <a:r>
              <a:rPr lang="en-CA" sz="4800" dirty="0"/>
              <a:t>impact measurement model</a:t>
            </a:r>
            <a:endParaRPr lang="en-US" sz="4800" dirty="0"/>
          </a:p>
        </p:txBody>
      </p:sp>
    </p:spTree>
    <p:extLst>
      <p:ext uri="{BB962C8B-B14F-4D97-AF65-F5344CB8AC3E}">
        <p14:creationId xmlns:p14="http://schemas.microsoft.com/office/powerpoint/2010/main" val="2620466330"/>
      </p:ext>
    </p:extLst>
  </p:cSld>
  <p:clrMapOvr>
    <a:masterClrMapping/>
  </p:clrMapOvr>
  <p:transition spd="med" advTm="61736"/>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9ECB5-2E96-7D3B-E98D-8BDF8EB7E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E8E3D-C730-832B-010A-62888226AD3F}"/>
              </a:ext>
            </a:extLst>
          </p:cNvPr>
          <p:cNvSpPr>
            <a:spLocks noGrp="1"/>
          </p:cNvSpPr>
          <p:nvPr>
            <p:ph type="title"/>
          </p:nvPr>
        </p:nvSpPr>
        <p:spPr>
          <a:xfrm>
            <a:off x="1190625" y="2268141"/>
            <a:ext cx="9810751" cy="2321719"/>
          </a:xfrm>
        </p:spPr>
        <p:txBody>
          <a:bodyPr>
            <a:normAutofit fontScale="90000"/>
          </a:bodyPr>
          <a:lstStyle/>
          <a:p>
            <a:r>
              <a:rPr lang="en-US" dirty="0"/>
              <a:t>If you have a </a:t>
            </a:r>
            <a:r>
              <a:rPr lang="en-US" dirty="0">
                <a:solidFill>
                  <a:srgbClr val="FFFF00"/>
                </a:solidFill>
              </a:rPr>
              <a:t>disability</a:t>
            </a:r>
            <a:r>
              <a:rPr lang="en-US" dirty="0"/>
              <a:t>, the </a:t>
            </a:r>
            <a:r>
              <a:rPr lang="en-US" dirty="0">
                <a:solidFill>
                  <a:srgbClr val="FFFF00"/>
                </a:solidFill>
              </a:rPr>
              <a:t>opportunities</a:t>
            </a:r>
            <a:r>
              <a:rPr lang="en-US" dirty="0"/>
              <a:t> and </a:t>
            </a:r>
            <a:r>
              <a:rPr lang="en-US" dirty="0">
                <a:solidFill>
                  <a:srgbClr val="FFFF00"/>
                </a:solidFill>
              </a:rPr>
              <a:t>risks</a:t>
            </a:r>
            <a:r>
              <a:rPr lang="en-US" dirty="0"/>
              <a:t> of any disruptive technology are at the </a:t>
            </a:r>
            <a:r>
              <a:rPr lang="en-US" dirty="0">
                <a:solidFill>
                  <a:srgbClr val="FFFF00"/>
                </a:solidFill>
              </a:rPr>
              <a:t>extremes</a:t>
            </a:r>
            <a:r>
              <a:rPr lang="en-US" dirty="0"/>
              <a:t>.</a:t>
            </a:r>
            <a:br>
              <a:rPr lang="en-US" dirty="0"/>
            </a:br>
            <a:br>
              <a:rPr lang="en-US" dirty="0"/>
            </a:br>
            <a:r>
              <a:rPr lang="en-US" dirty="0"/>
              <a:t>This is especially true for AI.</a:t>
            </a:r>
          </a:p>
        </p:txBody>
      </p:sp>
    </p:spTree>
    <p:extLst>
      <p:ext uri="{BB962C8B-B14F-4D97-AF65-F5344CB8AC3E}">
        <p14:creationId xmlns:p14="http://schemas.microsoft.com/office/powerpoint/2010/main" val="571722425"/>
      </p:ext>
    </p:extLst>
  </p:cSld>
  <p:clrMapOvr>
    <a:masterClrMapping/>
  </p:clrMapOvr>
  <p:transition spd="med" advTm="7309"/>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A3C1-EC50-D42B-FF61-9E0AC8F2534F}"/>
              </a:ext>
            </a:extLst>
          </p:cNvPr>
          <p:cNvSpPr>
            <a:spLocks noGrp="1"/>
          </p:cNvSpPr>
          <p:nvPr>
            <p:ph type="title"/>
          </p:nvPr>
        </p:nvSpPr>
        <p:spPr>
          <a:xfrm>
            <a:off x="892969" y="303611"/>
            <a:ext cx="10406063" cy="1151565"/>
          </a:xfrm>
        </p:spPr>
        <p:txBody>
          <a:bodyPr>
            <a:normAutofit/>
          </a:bodyPr>
          <a:lstStyle/>
          <a:p>
            <a:r>
              <a:rPr lang="en-US" dirty="0"/>
              <a:t>Extreme opportunities of AI.</a:t>
            </a:r>
          </a:p>
        </p:txBody>
      </p:sp>
      <p:sp>
        <p:nvSpPr>
          <p:cNvPr id="3" name="Text Placeholder 2">
            <a:extLst>
              <a:ext uri="{FF2B5EF4-FFF2-40B4-BE49-F238E27FC236}">
                <a16:creationId xmlns:a16="http://schemas.microsoft.com/office/drawing/2014/main" id="{F3DC52BD-64F6-DF4C-6890-DA97C32F6A9F}"/>
              </a:ext>
            </a:extLst>
          </p:cNvPr>
          <p:cNvSpPr>
            <a:spLocks noGrp="1"/>
          </p:cNvSpPr>
          <p:nvPr>
            <p:ph type="body" idx="1"/>
          </p:nvPr>
        </p:nvSpPr>
        <p:spPr>
          <a:xfrm>
            <a:off x="892969" y="1900085"/>
            <a:ext cx="10406063" cy="4273305"/>
          </a:xfrm>
        </p:spPr>
        <p:txBody>
          <a:bodyPr/>
          <a:lstStyle/>
          <a:p>
            <a:r>
              <a:rPr lang="en-US" sz="3200" dirty="0"/>
              <a:t>Recognize speech, gestures, patterns</a:t>
            </a:r>
          </a:p>
          <a:p>
            <a:r>
              <a:rPr lang="en-US" sz="3200" dirty="0"/>
              <a:t>Find a target object or pattern</a:t>
            </a:r>
          </a:p>
          <a:p>
            <a:r>
              <a:rPr lang="en-US" sz="3200" dirty="0"/>
              <a:t>Match and label objects</a:t>
            </a:r>
          </a:p>
          <a:p>
            <a:r>
              <a:rPr lang="en-US" sz="3200" dirty="0"/>
              <a:t>Remember forever and remind on time</a:t>
            </a:r>
          </a:p>
          <a:p>
            <a:r>
              <a:rPr lang="en-US" sz="3200" dirty="0"/>
              <a:t>Sort possible paths to find the optimum</a:t>
            </a:r>
          </a:p>
          <a:p>
            <a:r>
              <a:rPr lang="en-US" sz="3200" dirty="0"/>
              <a:t>Detect common mistakes and correct them</a:t>
            </a:r>
          </a:p>
        </p:txBody>
      </p:sp>
    </p:spTree>
    <p:extLst>
      <p:ext uri="{BB962C8B-B14F-4D97-AF65-F5344CB8AC3E}">
        <p14:creationId xmlns:p14="http://schemas.microsoft.com/office/powerpoint/2010/main" val="3447880035"/>
      </p:ext>
    </p:extLst>
  </p:cSld>
  <p:clrMapOvr>
    <a:masterClrMapping/>
  </p:clrMapOvr>
  <p:transition spd="med" advTm="16196"/>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B8B428A-6262-7676-0910-BED878C695D8}"/>
              </a:ext>
              <a:ext uri="{C183D7F6-B498-43B3-948B-1728B52AA6E4}">
                <adec:decorative xmlns:adec="http://schemas.microsoft.com/office/drawing/2017/decorative" val="0"/>
              </a:ext>
            </a:extLst>
          </p:cNvPr>
          <p:cNvSpPr txBox="1">
            <a:spLocks noGrp="1"/>
          </p:cNvSpPr>
          <p:nvPr>
            <p:ph type="title" idx="4294967295"/>
          </p:nvPr>
        </p:nvSpPr>
        <p:spPr>
          <a:xfrm>
            <a:off x="616859" y="6102153"/>
            <a:ext cx="10428515" cy="533544"/>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488924" hangingPunct="0">
              <a:defRPr/>
            </a:pPr>
            <a:r>
              <a:rPr lang="en-US" sz="2667" dirty="0"/>
              <a:t>AI is very good at mechanizing the formulaic</a:t>
            </a:r>
          </a:p>
        </p:txBody>
      </p:sp>
      <p:sp>
        <p:nvSpPr>
          <p:cNvPr id="8" name="TextBox 7">
            <a:extLst>
              <a:ext uri="{FF2B5EF4-FFF2-40B4-BE49-F238E27FC236}">
                <a16:creationId xmlns:a16="http://schemas.microsoft.com/office/drawing/2014/main" id="{132436FD-A128-6116-BD95-EC28B12235AF}"/>
              </a:ext>
            </a:extLst>
          </p:cNvPr>
          <p:cNvSpPr txBox="1"/>
          <p:nvPr/>
        </p:nvSpPr>
        <p:spPr>
          <a:xfrm>
            <a:off x="1959432" y="341611"/>
            <a:ext cx="9085941" cy="74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88924" hangingPunct="0"/>
            <a:r>
              <a:rPr lang="en-US" sz="4267" b="1" kern="0" dirty="0">
                <a:solidFill>
                  <a:srgbClr val="FFFFFF"/>
                </a:solidFill>
                <a:latin typeface="Helvetica Neue"/>
                <a:sym typeface="Helvetica Neue"/>
              </a:rPr>
              <a:t>AI offers extreme opportunities </a:t>
            </a:r>
          </a:p>
        </p:txBody>
      </p:sp>
      <p:pic>
        <p:nvPicPr>
          <p:cNvPr id="2" name="Picture 1" descr="Face with superimposed digital data points and computer text, showing facial expression recognition. ">
            <a:extLst>
              <a:ext uri="{FF2B5EF4-FFF2-40B4-BE49-F238E27FC236}">
                <a16:creationId xmlns:a16="http://schemas.microsoft.com/office/drawing/2014/main" id="{5FBED029-4CEB-9824-5053-9BAE387B77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83" y="3775455"/>
            <a:ext cx="2248765" cy="2248765"/>
          </a:xfrm>
          <a:prstGeom prst="rect">
            <a:avLst/>
          </a:prstGeom>
        </p:spPr>
      </p:pic>
      <p:pic>
        <p:nvPicPr>
          <p:cNvPr id="10" name="Picture 9">
            <a:extLst>
              <a:ext uri="{FF2B5EF4-FFF2-40B4-BE49-F238E27FC236}">
                <a16:creationId xmlns:a16="http://schemas.microsoft.com/office/drawing/2014/main" id="{16B92689-36FA-13F2-8357-BC6BB625D29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476" r="3103"/>
          <a:stretch>
            <a:fillRect/>
          </a:stretch>
        </p:blipFill>
        <p:spPr>
          <a:xfrm>
            <a:off x="8482473" y="3775455"/>
            <a:ext cx="2752392" cy="2248765"/>
          </a:xfrm>
          <a:prstGeom prst="rect">
            <a:avLst/>
          </a:prstGeom>
        </p:spPr>
      </p:pic>
      <p:pic>
        <p:nvPicPr>
          <p:cNvPr id="13" name="Picture 12">
            <a:extLst>
              <a:ext uri="{FF2B5EF4-FFF2-40B4-BE49-F238E27FC236}">
                <a16:creationId xmlns:a16="http://schemas.microsoft.com/office/drawing/2014/main" id="{C4205CF4-3CF0-B408-26B5-62F67E06983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190" y="1210489"/>
            <a:ext cx="2641721" cy="2344899"/>
          </a:xfrm>
          <a:prstGeom prst="rect">
            <a:avLst/>
          </a:prstGeom>
        </p:spPr>
      </p:pic>
      <p:pic>
        <p:nvPicPr>
          <p:cNvPr id="15" name="Picture 14">
            <a:extLst>
              <a:ext uri="{FF2B5EF4-FFF2-40B4-BE49-F238E27FC236}">
                <a16:creationId xmlns:a16="http://schemas.microsoft.com/office/drawing/2014/main" id="{40285252-84B1-35FE-6172-C624027C17C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3628" y="1226422"/>
            <a:ext cx="3182011" cy="2365773"/>
          </a:xfrm>
          <a:prstGeom prst="rect">
            <a:avLst/>
          </a:prstGeom>
        </p:spPr>
      </p:pic>
      <p:pic>
        <p:nvPicPr>
          <p:cNvPr id="17" name="Picture 16">
            <a:extLst>
              <a:ext uri="{FF2B5EF4-FFF2-40B4-BE49-F238E27FC236}">
                <a16:creationId xmlns:a16="http://schemas.microsoft.com/office/drawing/2014/main" id="{C42E6123-66DE-11C6-1F0E-7F32B796790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r="1962"/>
          <a:stretch>
            <a:fillRect/>
          </a:stretch>
        </p:blipFill>
        <p:spPr>
          <a:xfrm>
            <a:off x="418491" y="1226421"/>
            <a:ext cx="3119587" cy="2365772"/>
          </a:xfrm>
          <a:prstGeom prst="rect">
            <a:avLst/>
          </a:prstGeom>
        </p:spPr>
      </p:pic>
      <p:pic>
        <p:nvPicPr>
          <p:cNvPr id="19" name="Picture 18">
            <a:extLst>
              <a:ext uri="{FF2B5EF4-FFF2-40B4-BE49-F238E27FC236}">
                <a16:creationId xmlns:a16="http://schemas.microsoft.com/office/drawing/2014/main" id="{805B0B1B-5553-E9D8-2AF1-5E0DF9DB56D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9918" y="3775455"/>
            <a:ext cx="5808287" cy="2248767"/>
          </a:xfrm>
          <a:prstGeom prst="rect">
            <a:avLst/>
          </a:prstGeom>
        </p:spPr>
      </p:pic>
    </p:spTree>
    <p:extLst>
      <p:ext uri="{BB962C8B-B14F-4D97-AF65-F5344CB8AC3E}">
        <p14:creationId xmlns:p14="http://schemas.microsoft.com/office/powerpoint/2010/main" val="515930093"/>
      </p:ext>
    </p:extLst>
  </p:cSld>
  <p:clrMapOvr>
    <a:masterClrMapping/>
  </p:clrMapOvr>
  <p:transition spd="med" advTm="1731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F8BEC5-B019-210C-18F6-286B9EA44C37}"/>
              </a:ext>
            </a:extLst>
          </p:cNvPr>
          <p:cNvSpPr>
            <a:spLocks noGrp="1"/>
          </p:cNvSpPr>
          <p:nvPr>
            <p:ph type="title"/>
          </p:nvPr>
        </p:nvSpPr>
        <p:spPr/>
        <p:txBody>
          <a:bodyPr/>
          <a:lstStyle/>
          <a:p>
            <a:r>
              <a:rPr lang="en-US" dirty="0"/>
              <a:t>Heightened Risks</a:t>
            </a:r>
          </a:p>
        </p:txBody>
      </p:sp>
      <p:pic>
        <p:nvPicPr>
          <p:cNvPr id="2" name="Picture 1" descr="an employee of the month poster with a blank face">
            <a:extLst>
              <a:ext uri="{FF2B5EF4-FFF2-40B4-BE49-F238E27FC236}">
                <a16:creationId xmlns:a16="http://schemas.microsoft.com/office/drawing/2014/main" id="{399DED0D-58AE-9B00-B7B3-5003623C5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7706" y="2173251"/>
            <a:ext cx="3821148" cy="3821148"/>
          </a:xfrm>
          <a:prstGeom prst="rect">
            <a:avLst/>
          </a:prstGeom>
        </p:spPr>
      </p:pic>
      <p:pic>
        <p:nvPicPr>
          <p:cNvPr id="5" name="Picture 4">
            <a:extLst>
              <a:ext uri="{FF2B5EF4-FFF2-40B4-BE49-F238E27FC236}">
                <a16:creationId xmlns:a16="http://schemas.microsoft.com/office/drawing/2014/main" id="{F602DFFB-7ABB-CCAA-11F8-1E15F1B639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451" r="1"/>
          <a:stretch>
            <a:fillRect/>
          </a:stretch>
        </p:blipFill>
        <p:spPr>
          <a:xfrm>
            <a:off x="1473642" y="2173251"/>
            <a:ext cx="5859669" cy="3897349"/>
          </a:xfrm>
          <a:prstGeom prst="rect">
            <a:avLst/>
          </a:prstGeom>
        </p:spPr>
      </p:pic>
    </p:spTree>
    <p:extLst>
      <p:ext uri="{BB962C8B-B14F-4D97-AF65-F5344CB8AC3E}">
        <p14:creationId xmlns:p14="http://schemas.microsoft.com/office/powerpoint/2010/main" val="332027368"/>
      </p:ext>
    </p:extLst>
  </p:cSld>
  <p:clrMapOvr>
    <a:masterClrMapping/>
  </p:clrMapOvr>
  <p:transition spd="med" advTm="91003"/>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EBDF-B47B-E9D6-3862-ADB9797C6BCF}"/>
              </a:ext>
            </a:extLst>
          </p:cNvPr>
          <p:cNvSpPr>
            <a:spLocks noGrp="1"/>
          </p:cNvSpPr>
          <p:nvPr>
            <p:ph type="title"/>
          </p:nvPr>
        </p:nvSpPr>
        <p:spPr>
          <a:xfrm>
            <a:off x="1524000" y="2336801"/>
            <a:ext cx="9477376" cy="2253060"/>
          </a:xfrm>
        </p:spPr>
        <p:txBody>
          <a:bodyPr>
            <a:normAutofit fontScale="90000"/>
          </a:bodyPr>
          <a:lstStyle/>
          <a:p>
            <a:r>
              <a:rPr lang="en-US" dirty="0"/>
              <a:t>Find, match, sort, label, measure, optimize, calculate, analyze people </a:t>
            </a:r>
            <a:br>
              <a:rPr lang="en-US" dirty="0"/>
            </a:br>
            <a:r>
              <a:rPr lang="en-US" dirty="0"/>
              <a:t>….. </a:t>
            </a:r>
            <a:r>
              <a:rPr lang="en-US" dirty="0">
                <a:solidFill>
                  <a:srgbClr val="FFFF00"/>
                </a:solidFill>
              </a:rPr>
              <a:t>at scale</a:t>
            </a:r>
          </a:p>
        </p:txBody>
      </p:sp>
    </p:spTree>
    <p:extLst>
      <p:ext uri="{BB962C8B-B14F-4D97-AF65-F5344CB8AC3E}">
        <p14:creationId xmlns:p14="http://schemas.microsoft.com/office/powerpoint/2010/main" val="3113724154"/>
      </p:ext>
    </p:extLst>
  </p:cSld>
  <p:clrMapOvr>
    <a:masterClrMapping/>
  </p:clrMapOvr>
  <p:transition spd="med" advTm="9807"/>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descr="A multi-variate scatterplot showing a normal distribution with a dense set of dots in the middle and about 20% of the dots in the periphery.&#10;">
            <a:extLst>
              <a:ext uri="{FF2B5EF4-FFF2-40B4-BE49-F238E27FC236}">
                <a16:creationId xmlns:a16="http://schemas.microsoft.com/office/drawing/2014/main" id="{C4ACA49D-92B7-3205-A494-091C93CF1F4C}"/>
              </a:ext>
            </a:extLst>
          </p:cNvPr>
          <p:cNvSpPr>
            <a:spLocks noGrp="1" noRot="1" noMove="1" noResize="1" noEditPoints="1" noAdjustHandles="1" noChangeArrowheads="1" noChangeShapeType="1"/>
          </p:cNvSpPr>
          <p:nvPr/>
        </p:nvSpPr>
        <p:spPr>
          <a:xfrm>
            <a:off x="4421972" y="840930"/>
            <a:ext cx="5558936" cy="5370127"/>
          </a:xfrm>
          <a:prstGeom prst="ellipse">
            <a:avLst/>
          </a:prstGeom>
          <a:blipFill rotWithShape="1">
            <a:blip r:embed="rId3" cstate="email">
              <a:extLst>
                <a:ext uri="{28A0092B-C50C-407E-A947-70E740481C1C}">
                  <a14:useLocalDpi xmlns:a14="http://schemas.microsoft.com/office/drawing/2010/main"/>
                </a:ext>
              </a:extLst>
            </a:blip>
            <a:srcRect/>
            <a:stretch>
              <a:fillRect l="-1000" r="-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defTabSz="488924" hangingPunct="0"/>
            <a:endParaRPr lang="en-US" sz="2667" b="1" kern="0">
              <a:solidFill>
                <a:srgbClr val="FFFFFF">
                  <a:hueOff val="0"/>
                  <a:satOff val="0"/>
                  <a:lumOff val="0"/>
                  <a:alphaOff val="0"/>
                </a:srgbClr>
              </a:solidFill>
              <a:latin typeface="Helvetica Neue Medium"/>
              <a:sym typeface="Helvetica Neue"/>
            </a:endParaRPr>
          </a:p>
        </p:txBody>
      </p:sp>
      <p:sp>
        <p:nvSpPr>
          <p:cNvPr id="2" name="Title 1">
            <a:extLst>
              <a:ext uri="{FF2B5EF4-FFF2-40B4-BE49-F238E27FC236}">
                <a16:creationId xmlns:a16="http://schemas.microsoft.com/office/drawing/2014/main" id="{1EA8F21E-648E-05EF-DED2-C9B517591F55}"/>
              </a:ext>
            </a:extLst>
          </p:cNvPr>
          <p:cNvSpPr>
            <a:spLocks noGrp="1"/>
          </p:cNvSpPr>
          <p:nvPr>
            <p:ph type="title"/>
          </p:nvPr>
        </p:nvSpPr>
        <p:spPr>
          <a:xfrm>
            <a:off x="892971" y="-1518045"/>
            <a:ext cx="10406063" cy="1518047"/>
          </a:xfrm>
        </p:spPr>
        <p:txBody>
          <a:bodyPr lIns="67733" tIns="67733" rIns="67733" bIns="67733" anchor="b">
            <a:normAutofit fontScale="90000"/>
          </a:bodyPr>
          <a:lstStyle/>
          <a:p>
            <a:r>
              <a:rPr lang="en-US" sz="5600"/>
              <a:t>Illustration of the needs of a population platted in a multi variate scatter plot</a:t>
            </a:r>
            <a:endParaRPr lang="en-US"/>
          </a:p>
        </p:txBody>
      </p:sp>
      <p:cxnSp>
        <p:nvCxnSpPr>
          <p:cNvPr id="4" name="Straight Arrow Connector 3">
            <a:extLst>
              <a:ext uri="{FF2B5EF4-FFF2-40B4-BE49-F238E27FC236}">
                <a16:creationId xmlns:a16="http://schemas.microsoft.com/office/drawing/2014/main" id="{3AD13BE6-9F62-C6D8-2A81-9DFB91E8B364}"/>
              </a:ext>
              <a:ext uri="{C183D7F6-B498-43B3-948B-1728B52AA6E4}">
                <adec:decorative xmlns:adec="http://schemas.microsoft.com/office/drawing/2017/decorative" val="1"/>
              </a:ext>
            </a:extLst>
          </p:cNvPr>
          <p:cNvCxnSpPr>
            <a:cxnSpLocks/>
          </p:cNvCxnSpPr>
          <p:nvPr/>
        </p:nvCxnSpPr>
        <p:spPr>
          <a:xfrm flipH="1" flipV="1">
            <a:off x="2908060" y="2846634"/>
            <a:ext cx="4155048" cy="52757"/>
          </a:xfrm>
          <a:prstGeom prst="straightConnector1">
            <a:avLst/>
          </a:prstGeom>
          <a:noFill/>
          <a:ln w="3175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1A068033-2823-1D5B-E864-13662C3E5CC9}"/>
              </a:ext>
            </a:extLst>
          </p:cNvPr>
          <p:cNvSpPr txBox="1"/>
          <p:nvPr/>
        </p:nvSpPr>
        <p:spPr>
          <a:xfrm>
            <a:off x="103689" y="1939365"/>
            <a:ext cx="2804371"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1" algn="r" defTabSz="778923" hangingPunct="0"/>
            <a:r>
              <a:rPr lang="en-US" sz="1600" b="1" kern="0" dirty="0">
                <a:solidFill>
                  <a:srgbClr val="FFFFFF"/>
                </a:solidFill>
                <a:latin typeface="Helvetica Neue"/>
                <a:sym typeface="Helvetica Neue"/>
              </a:rPr>
              <a:t>Design &amp; Experience works for 80% of people</a:t>
            </a:r>
          </a:p>
          <a:p>
            <a:pPr marL="0" lvl="1" algn="r" defTabSz="778923" hangingPunct="0"/>
            <a:endParaRPr lang="en-US" sz="1600" b="1" kern="0" dirty="0">
              <a:solidFill>
                <a:srgbClr val="FFFFFF"/>
              </a:solidFill>
              <a:latin typeface="Helvetica Neue"/>
              <a:sym typeface="Helvetica Neue"/>
            </a:endParaRPr>
          </a:p>
          <a:p>
            <a:pPr marL="0" lvl="1" algn="r" defTabSz="778923" hangingPunct="0"/>
            <a:r>
              <a:rPr lang="en-US" sz="1600" b="1" kern="0" dirty="0">
                <a:solidFill>
                  <a:srgbClr val="FFFFFF"/>
                </a:solidFill>
                <a:latin typeface="Helvetica Neue"/>
                <a:sym typeface="Helvetica Neue"/>
              </a:rPr>
              <a:t>AI data highly accurate</a:t>
            </a:r>
          </a:p>
        </p:txBody>
      </p:sp>
      <p:cxnSp>
        <p:nvCxnSpPr>
          <p:cNvPr id="7" name="Straight Arrow Connector 6">
            <a:extLst>
              <a:ext uri="{FF2B5EF4-FFF2-40B4-BE49-F238E27FC236}">
                <a16:creationId xmlns:a16="http://schemas.microsoft.com/office/drawing/2014/main" id="{3C004A07-BCF9-265A-D874-713C081DB79F}"/>
              </a:ext>
              <a:ext uri="{C183D7F6-B498-43B3-948B-1728B52AA6E4}">
                <adec:decorative xmlns:adec="http://schemas.microsoft.com/office/drawing/2017/decorative" val="1"/>
              </a:ext>
            </a:extLst>
          </p:cNvPr>
          <p:cNvCxnSpPr>
            <a:cxnSpLocks/>
          </p:cNvCxnSpPr>
          <p:nvPr/>
        </p:nvCxnSpPr>
        <p:spPr>
          <a:xfrm flipH="1">
            <a:off x="3018239" y="4097943"/>
            <a:ext cx="2908571" cy="22832"/>
          </a:xfrm>
          <a:prstGeom prst="straightConnector1">
            <a:avLst/>
          </a:prstGeom>
          <a:noFill/>
          <a:ln w="25400" cap="flat">
            <a:solidFill>
              <a:schemeClr val="accent4"/>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19B5723F-8F61-5435-5F1C-1613F7C8B13F}"/>
              </a:ext>
            </a:extLst>
          </p:cNvPr>
          <p:cNvSpPr txBox="1"/>
          <p:nvPr/>
        </p:nvSpPr>
        <p:spPr>
          <a:xfrm>
            <a:off x="-383034" y="3620167"/>
            <a:ext cx="319550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778923" hangingPunct="0"/>
            <a:r>
              <a:rPr lang="en-US" sz="1600" b="1" kern="0" dirty="0">
                <a:solidFill>
                  <a:srgbClr val="FFFFFF"/>
                </a:solidFill>
                <a:latin typeface="Helvetica Neue"/>
                <a:sym typeface="Helvetica Neue"/>
              </a:rPr>
              <a:t>Design is difficult to use</a:t>
            </a:r>
          </a:p>
          <a:p>
            <a:pPr algn="r" defTabSz="778923" hangingPunct="0"/>
            <a:r>
              <a:rPr lang="en-US" sz="1600" b="1" kern="0" dirty="0">
                <a:solidFill>
                  <a:srgbClr val="FFFFFF"/>
                </a:solidFill>
                <a:latin typeface="Helvetica Neue"/>
                <a:sym typeface="Helvetica Neue"/>
              </a:rPr>
              <a:t>AI data inaccurate </a:t>
            </a:r>
          </a:p>
        </p:txBody>
      </p:sp>
      <p:cxnSp>
        <p:nvCxnSpPr>
          <p:cNvPr id="9" name="Straight Arrow Connector 8">
            <a:extLst>
              <a:ext uri="{FF2B5EF4-FFF2-40B4-BE49-F238E27FC236}">
                <a16:creationId xmlns:a16="http://schemas.microsoft.com/office/drawing/2014/main" id="{02902F16-BF0D-916E-B8B5-4C6985A43B49}"/>
              </a:ext>
              <a:ext uri="{C183D7F6-B498-43B3-948B-1728B52AA6E4}">
                <adec:decorative xmlns:adec="http://schemas.microsoft.com/office/drawing/2017/decorative" val="1"/>
              </a:ext>
            </a:extLst>
          </p:cNvPr>
          <p:cNvCxnSpPr>
            <a:cxnSpLocks/>
            <a:stCxn id="13" idx="4"/>
          </p:cNvCxnSpPr>
          <p:nvPr/>
        </p:nvCxnSpPr>
        <p:spPr>
          <a:xfrm flipH="1">
            <a:off x="2908061" y="4025561"/>
            <a:ext cx="4293868" cy="1744243"/>
          </a:xfrm>
          <a:prstGeom prst="straightConnector1">
            <a:avLst/>
          </a:prstGeom>
          <a:noFill/>
          <a:ln w="3175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938AED68-735E-1BD2-7089-FDEEBD928D43}"/>
              </a:ext>
            </a:extLst>
          </p:cNvPr>
          <p:cNvSpPr txBox="1">
            <a:spLocks/>
          </p:cNvSpPr>
          <p:nvPr/>
        </p:nvSpPr>
        <p:spPr>
          <a:xfrm>
            <a:off x="465701" y="5199917"/>
            <a:ext cx="227951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778923" hangingPunct="0">
              <a:defRPr/>
            </a:pPr>
            <a:r>
              <a:rPr lang="en-US" sz="1600" b="1" kern="0" dirty="0">
                <a:solidFill>
                  <a:srgbClr val="FFFFFF"/>
                </a:solidFill>
                <a:latin typeface="Helvetica Neue Medium"/>
                <a:sym typeface="Helvetica Neue"/>
              </a:rPr>
              <a:t>Can’t use design</a:t>
            </a:r>
          </a:p>
          <a:p>
            <a:pPr algn="r" defTabSz="778923" hangingPunct="0">
              <a:defRPr/>
            </a:pPr>
            <a:r>
              <a:rPr lang="en-US" sz="1600" b="1" kern="0" dirty="0">
                <a:solidFill>
                  <a:srgbClr val="FFFFFF"/>
                </a:solidFill>
                <a:latin typeface="Helvetica Neue Medium"/>
                <a:sym typeface="Helvetica Neue"/>
              </a:rPr>
              <a:t>AI data is wrong</a:t>
            </a:r>
          </a:p>
        </p:txBody>
      </p:sp>
      <p:sp>
        <p:nvSpPr>
          <p:cNvPr id="11" name="Oval 10" descr="Blue circle that highlights the dense dots in the middle of the starburst diagram accounting for approximately 80% of population.">
            <a:extLst>
              <a:ext uri="{FF2B5EF4-FFF2-40B4-BE49-F238E27FC236}">
                <a16:creationId xmlns:a16="http://schemas.microsoft.com/office/drawing/2014/main" id="{EDB3D53D-6546-A4F4-B40A-FB574CEB1DD3}"/>
              </a:ext>
            </a:extLst>
          </p:cNvPr>
          <p:cNvSpPr/>
          <p:nvPr/>
        </p:nvSpPr>
        <p:spPr>
          <a:xfrm>
            <a:off x="6493737" y="3123009"/>
            <a:ext cx="1415407" cy="827024"/>
          </a:xfrm>
          <a:prstGeom prst="ellipse">
            <a:avLst/>
          </a:prstGeom>
          <a:noFill/>
          <a:ln w="317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23" hangingPunct="0"/>
            <a:endParaRPr lang="en-US" sz="2933" b="1" kern="0" dirty="0">
              <a:solidFill>
                <a:srgbClr val="FFFFFF"/>
              </a:solidFill>
              <a:latin typeface="Helvetica Neue Medium"/>
              <a:sym typeface="Helvetica Neue Medium"/>
            </a:endParaRPr>
          </a:p>
        </p:txBody>
      </p:sp>
      <p:sp>
        <p:nvSpPr>
          <p:cNvPr id="12" name="Oval 11" descr="The yellow oval that frames the more dispersed dots in the starburst diagram, away from the center, for which predictions are inaccurate due to their diverse needs and wants">
            <a:extLst>
              <a:ext uri="{FF2B5EF4-FFF2-40B4-BE49-F238E27FC236}">
                <a16:creationId xmlns:a16="http://schemas.microsoft.com/office/drawing/2014/main" id="{FE987824-6B89-F9F0-508C-E597D9A391DA}"/>
              </a:ext>
            </a:extLst>
          </p:cNvPr>
          <p:cNvSpPr/>
          <p:nvPr/>
        </p:nvSpPr>
        <p:spPr>
          <a:xfrm>
            <a:off x="5831193" y="3175704"/>
            <a:ext cx="2751668" cy="827024"/>
          </a:xfrm>
          <a:prstGeom prst="ellipse">
            <a:avLst/>
          </a:prstGeom>
          <a:noFill/>
          <a:ln w="317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23" hangingPunct="0"/>
            <a:endParaRPr lang="en-US" sz="2933" b="1" kern="0">
              <a:solidFill>
                <a:srgbClr val="FFFFFF"/>
              </a:solidFill>
              <a:latin typeface="Helvetica Neue Medium"/>
              <a:sym typeface="Helvetica Neue Medium"/>
            </a:endParaRPr>
          </a:p>
        </p:txBody>
      </p:sp>
      <p:sp>
        <p:nvSpPr>
          <p:cNvPr id="13" name="Oval 12">
            <a:extLst>
              <a:ext uri="{FF2B5EF4-FFF2-40B4-BE49-F238E27FC236}">
                <a16:creationId xmlns:a16="http://schemas.microsoft.com/office/drawing/2014/main" id="{F300A5D4-A19D-17E1-C505-7F932BA1834A}"/>
              </a:ext>
              <a:ext uri="{C183D7F6-B498-43B3-948B-1728B52AA6E4}">
                <adec:decorative xmlns:adec="http://schemas.microsoft.com/office/drawing/2017/decorative" val="1"/>
              </a:ext>
            </a:extLst>
          </p:cNvPr>
          <p:cNvSpPr/>
          <p:nvPr/>
        </p:nvSpPr>
        <p:spPr>
          <a:xfrm>
            <a:off x="4833509" y="3198537"/>
            <a:ext cx="4736839" cy="827024"/>
          </a:xfrm>
          <a:prstGeom prst="ellipse">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23" hangingPunct="0"/>
            <a:endParaRPr lang="en-US" sz="2933" b="1" kern="0" dirty="0">
              <a:solidFill>
                <a:srgbClr val="FFFFFF"/>
              </a:solidFill>
              <a:latin typeface="Helvetica Neue Medium"/>
              <a:sym typeface="Helvetica Neue Medium"/>
            </a:endParaRPr>
          </a:p>
        </p:txBody>
      </p:sp>
      <p:sp>
        <p:nvSpPr>
          <p:cNvPr id="18" name="TextBox 17">
            <a:extLst>
              <a:ext uri="{FF2B5EF4-FFF2-40B4-BE49-F238E27FC236}">
                <a16:creationId xmlns:a16="http://schemas.microsoft.com/office/drawing/2014/main" id="{ED4AB6F1-3CAA-A3CC-AC5F-8F0DE35E815D}"/>
              </a:ext>
            </a:extLst>
          </p:cNvPr>
          <p:cNvSpPr txBox="1"/>
          <p:nvPr/>
        </p:nvSpPr>
        <p:spPr>
          <a:xfrm>
            <a:off x="281186" y="210077"/>
            <a:ext cx="9104645"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88924" hangingPunct="0"/>
            <a:r>
              <a:rPr lang="en-US" sz="2700" b="1" kern="0" dirty="0">
                <a:solidFill>
                  <a:srgbClr val="FFFFFF"/>
                </a:solidFill>
                <a:latin typeface="Helvetica Neue Medium"/>
                <a:sym typeface="Helvetica Neue"/>
              </a:rPr>
              <a:t>Multi-variant scatterplot – ‘Human Starburst’ </a:t>
            </a:r>
          </a:p>
        </p:txBody>
      </p:sp>
      <p:sp>
        <p:nvSpPr>
          <p:cNvPr id="3" name="https://medium.com/@jutta.trevira/inclusive-design-the-bell-curve-the-starburst-and-the-virtuous-tornado-6094f797b1bf">
            <a:extLst>
              <a:ext uri="{FF2B5EF4-FFF2-40B4-BE49-F238E27FC236}">
                <a16:creationId xmlns:a16="http://schemas.microsoft.com/office/drawing/2014/main" id="{6F73596A-A287-F190-FA97-003178601161}"/>
              </a:ext>
            </a:extLst>
          </p:cNvPr>
          <p:cNvSpPr txBox="1"/>
          <p:nvPr/>
        </p:nvSpPr>
        <p:spPr>
          <a:xfrm>
            <a:off x="7768285" y="6436502"/>
            <a:ext cx="4451372"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584200">
              <a:spcBef>
                <a:spcPts val="3200"/>
              </a:spcBef>
              <a:defRPr sz="1600" u="sng" cap="all" spc="-48">
                <a:solidFill>
                  <a:srgbClr val="000000"/>
                </a:solidFill>
                <a:latin typeface="Graphik-Medium"/>
                <a:ea typeface="Graphik-Medium"/>
                <a:cs typeface="Graphik-Medium"/>
                <a:sym typeface="Graphik Medium"/>
                <a:hlinkClick r:id="rId4"/>
              </a:defRPr>
            </a:lvl1pPr>
          </a:lstStyle>
          <a:p>
            <a:pPr algn="ctr" defTabSz="778914" hangingPunct="0">
              <a:spcBef>
                <a:spcPts val="4267"/>
              </a:spcBef>
              <a:defRPr u="none"/>
            </a:pPr>
            <a:r>
              <a:rPr sz="800" b="1" u="none" kern="0" spc="-64"/>
              <a:t>https://medium.com/@jutta.trevira/inclusive-design-the-bell-curve-the-starburst-and-the-virtuous-tornado-6094f797b1bf</a:t>
            </a:r>
          </a:p>
        </p:txBody>
      </p:sp>
    </p:spTree>
    <p:extLst>
      <p:ext uri="{BB962C8B-B14F-4D97-AF65-F5344CB8AC3E}">
        <p14:creationId xmlns:p14="http://schemas.microsoft.com/office/powerpoint/2010/main" val="3495767901"/>
      </p:ext>
    </p:extLst>
  </p:cSld>
  <p:clrMapOvr>
    <a:masterClrMapping/>
  </p:clrMapOvr>
  <p:transition spd="med" advTm="10193"/>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5D9C-4D95-333E-21D8-4C362DA293B4}"/>
              </a:ext>
            </a:extLst>
          </p:cNvPr>
          <p:cNvSpPr>
            <a:spLocks noGrp="1"/>
          </p:cNvSpPr>
          <p:nvPr>
            <p:ph type="title"/>
          </p:nvPr>
        </p:nvSpPr>
        <p:spPr/>
        <p:txBody>
          <a:bodyPr>
            <a:normAutofit fontScale="90000"/>
          </a:bodyPr>
          <a:lstStyle/>
          <a:p>
            <a:r>
              <a:rPr lang="pt-BR" dirty="0"/>
              <a:t>...</a:t>
            </a:r>
            <a:r>
              <a:rPr lang="en-CA" dirty="0"/>
              <a:t> AI is</a:t>
            </a:r>
            <a:br>
              <a:rPr lang="en-CA" dirty="0"/>
            </a:br>
            <a:r>
              <a:rPr lang="en-CA" dirty="0"/>
              <a:t>propagating discrimination </a:t>
            </a:r>
            <a:br>
              <a:rPr lang="en-CA" dirty="0"/>
            </a:br>
            <a:r>
              <a:rPr lang="en-CA" dirty="0"/>
              <a:t>more quickly, efficiently </a:t>
            </a:r>
            <a:br>
              <a:rPr lang="en-CA" dirty="0"/>
            </a:br>
            <a:r>
              <a:rPr lang="en-CA" dirty="0"/>
              <a:t>and accurately</a:t>
            </a:r>
            <a:br>
              <a:rPr lang="en-CA" dirty="0"/>
            </a:br>
            <a:br>
              <a:rPr lang="en-CA" dirty="0"/>
            </a:br>
            <a:r>
              <a:rPr lang="en-CA" dirty="0"/>
              <a:t>creating a monoculture</a:t>
            </a:r>
            <a:br>
              <a:rPr lang="en-CA" dirty="0"/>
            </a:br>
            <a:endParaRPr lang="en-US" dirty="0"/>
          </a:p>
        </p:txBody>
      </p:sp>
    </p:spTree>
    <p:extLst>
      <p:ext uri="{BB962C8B-B14F-4D97-AF65-F5344CB8AC3E}">
        <p14:creationId xmlns:p14="http://schemas.microsoft.com/office/powerpoint/2010/main" val="4214822913"/>
      </p:ext>
    </p:extLst>
  </p:cSld>
  <p:clrMapOvr>
    <a:masterClrMapping/>
  </p:clrMapOvr>
  <p:transition spd="med" advTm="3851"/>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29344-503C-048A-7A57-24F3BBA78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4C53E-DCF9-548A-DD70-9290B3EB863F}"/>
              </a:ext>
            </a:extLst>
          </p:cNvPr>
          <p:cNvSpPr>
            <a:spLocks noGrp="1"/>
          </p:cNvSpPr>
          <p:nvPr>
            <p:ph type="title"/>
          </p:nvPr>
        </p:nvSpPr>
        <p:spPr>
          <a:xfrm>
            <a:off x="1190625" y="2268141"/>
            <a:ext cx="9810751" cy="2321719"/>
          </a:xfrm>
        </p:spPr>
        <p:txBody>
          <a:bodyPr>
            <a:normAutofit fontScale="90000"/>
          </a:bodyPr>
          <a:lstStyle/>
          <a:p>
            <a:br>
              <a:rPr lang="en-CA" dirty="0"/>
            </a:br>
            <a:r>
              <a:rPr lang="en-CA" dirty="0"/>
              <a:t>Bias toward the ideal standard</a:t>
            </a:r>
            <a:br>
              <a:rPr lang="pt-BR" dirty="0"/>
            </a:br>
            <a:r>
              <a:rPr lang="pt-BR" dirty="0"/>
              <a:t>= </a:t>
            </a:r>
            <a:br>
              <a:rPr lang="pt-BR" dirty="0"/>
            </a:br>
            <a:r>
              <a:rPr lang="en-CA" dirty="0">
                <a:solidFill>
                  <a:srgbClr val="FFFF00"/>
                </a:solidFill>
              </a:rPr>
              <a:t>Bias against difference</a:t>
            </a:r>
            <a:br>
              <a:rPr lang="en-CA" dirty="0"/>
            </a:br>
            <a:endParaRPr lang="en-US" dirty="0"/>
          </a:p>
        </p:txBody>
      </p:sp>
    </p:spTree>
    <p:extLst>
      <p:ext uri="{BB962C8B-B14F-4D97-AF65-F5344CB8AC3E}">
        <p14:creationId xmlns:p14="http://schemas.microsoft.com/office/powerpoint/2010/main" val="1346879003"/>
      </p:ext>
    </p:extLst>
  </p:cSld>
  <p:clrMapOvr>
    <a:masterClrMapping/>
  </p:clrMapOvr>
  <p:transition spd="med" advTm="18309"/>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3EC3-3330-26F6-8990-12FDF9D14E3F}"/>
              </a:ext>
            </a:extLst>
          </p:cNvPr>
          <p:cNvSpPr>
            <a:spLocks noGrp="1"/>
          </p:cNvSpPr>
          <p:nvPr>
            <p:ph type="title"/>
          </p:nvPr>
        </p:nvSpPr>
        <p:spPr/>
        <p:txBody>
          <a:bodyPr>
            <a:normAutofit/>
          </a:bodyPr>
          <a:lstStyle/>
          <a:p>
            <a:r>
              <a:rPr lang="en-US" dirty="0"/>
              <a:t>Academics and Research</a:t>
            </a:r>
            <a:endParaRPr lang="en-CA" dirty="0"/>
          </a:p>
        </p:txBody>
      </p:sp>
      <p:sp>
        <p:nvSpPr>
          <p:cNvPr id="8" name="TextBox 7">
            <a:extLst>
              <a:ext uri="{FF2B5EF4-FFF2-40B4-BE49-F238E27FC236}">
                <a16:creationId xmlns:a16="http://schemas.microsoft.com/office/drawing/2014/main" id="{45EA58E6-FA41-CB22-A85E-5D11E689C0AD}"/>
              </a:ext>
            </a:extLst>
          </p:cNvPr>
          <p:cNvSpPr txBox="1"/>
          <p:nvPr/>
        </p:nvSpPr>
        <p:spPr>
          <a:xfrm>
            <a:off x="1051732" y="1281184"/>
            <a:ext cx="5106862"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Acadia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Addis Ababa University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Atlantic Provinces Special Education Authority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Business + Higher Education Roundtable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Carleton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Cestar</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College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Cornell University / Yang-Tan Institute on Employment and Disability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Emily Carr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Giant Steps Montreal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Halton District School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Holland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Bloorview</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Kids Rehabilitation Hospital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Institute for Work &amp;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Lehigh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McMaster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OCAD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Ontario Tech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Queen’s University</a:t>
            </a:r>
          </a:p>
        </p:txBody>
      </p:sp>
      <p:sp>
        <p:nvSpPr>
          <p:cNvPr id="12" name="TextBox 11">
            <a:extLst>
              <a:ext uri="{FF2B5EF4-FFF2-40B4-BE49-F238E27FC236}">
                <a16:creationId xmlns:a16="http://schemas.microsoft.com/office/drawing/2014/main" id="{09A326DE-99C5-8A15-130B-19AD40CA9117}"/>
              </a:ext>
            </a:extLst>
          </p:cNvPr>
          <p:cNvSpPr txBox="1"/>
          <p:nvPr/>
        </p:nvSpPr>
        <p:spPr>
          <a:xfrm>
            <a:off x="6237456" y="1281365"/>
            <a:ext cx="5318273"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Royal Roads University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San Diego State University</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Toronto Metropolitan University / Diversity Institute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UHN KITE Research Institute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British Columbia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at Buffalo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Guelph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Melbourne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Michigan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Modena and Reggio Emilia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Université du Québec à Montréal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Université du Québec en Outaouais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Université du Québec à Trois-Rivières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Toronto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Victoria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University of Winnipeg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York University</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804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AEC2-51EB-C659-40DC-5712EBBBB498}"/>
              </a:ext>
            </a:extLst>
          </p:cNvPr>
          <p:cNvSpPr>
            <a:spLocks noGrp="1"/>
          </p:cNvSpPr>
          <p:nvPr>
            <p:ph type="title"/>
          </p:nvPr>
        </p:nvSpPr>
        <p:spPr/>
        <p:txBody>
          <a:bodyPr>
            <a:normAutofit/>
          </a:bodyPr>
          <a:lstStyle/>
          <a:p>
            <a:r>
              <a:rPr lang="en-US" dirty="0">
                <a:latin typeface="+mj-lt"/>
                <a:cs typeface="Times New Roman" panose="02020603050405020304" pitchFamily="18" charset="0"/>
              </a:rPr>
              <a:t>Disability is the ultimate AI challenge…</a:t>
            </a:r>
          </a:p>
        </p:txBody>
      </p:sp>
      <p:sp>
        <p:nvSpPr>
          <p:cNvPr id="3" name="TextBox 2">
            <a:extLst>
              <a:ext uri="{FF2B5EF4-FFF2-40B4-BE49-F238E27FC236}">
                <a16:creationId xmlns:a16="http://schemas.microsoft.com/office/drawing/2014/main" id="{C0BF5042-60EE-4871-6275-EF7929C75F61}"/>
              </a:ext>
            </a:extLst>
          </p:cNvPr>
          <p:cNvSpPr txBox="1"/>
          <p:nvPr/>
        </p:nvSpPr>
        <p:spPr>
          <a:xfrm>
            <a:off x="4804553" y="631987"/>
            <a:ext cx="2311964" cy="506121"/>
          </a:xfrm>
          <a:prstGeom prst="rect">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14" hangingPunct="0"/>
            <a:r>
              <a:rPr lang="en-US" sz="2400" b="1" kern="0">
                <a:solidFill>
                  <a:srgbClr val="FFFFFF"/>
                </a:solidFill>
                <a:latin typeface="Helvetica Neue"/>
                <a:sym typeface="Helvetica Neue"/>
              </a:rPr>
              <a:t>Challenge</a:t>
            </a:r>
            <a:endParaRPr lang="en-US" sz="2400" b="1" kern="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63562383"/>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A8E4-8651-D3E4-E738-8AEE55E563B2}"/>
            </a:ext>
          </a:extLst>
        </p:cNvPr>
        <p:cNvGrpSpPr/>
        <p:nvPr/>
      </p:nvGrpSpPr>
      <p:grpSpPr>
        <a:xfrm>
          <a:off x="0" y="0"/>
          <a:ext cx="0" cy="0"/>
          <a:chOff x="0" y="0"/>
          <a:chExt cx="0" cy="0"/>
        </a:xfrm>
      </p:grpSpPr>
      <p:sp>
        <p:nvSpPr>
          <p:cNvPr id="5" name="Oval 4" descr="A multi-variate scatterplot showing a normal distribution with a dense set of dots in the middle and about 20% of the dots in the periphery.&#10;">
            <a:extLst>
              <a:ext uri="{FF2B5EF4-FFF2-40B4-BE49-F238E27FC236}">
                <a16:creationId xmlns:a16="http://schemas.microsoft.com/office/drawing/2014/main" id="{67966AAB-B35D-25A2-4F39-4CE7DD2EAD75}"/>
              </a:ext>
            </a:extLst>
          </p:cNvPr>
          <p:cNvSpPr>
            <a:spLocks/>
          </p:cNvSpPr>
          <p:nvPr/>
        </p:nvSpPr>
        <p:spPr>
          <a:xfrm>
            <a:off x="3824492" y="2292065"/>
            <a:ext cx="3901192" cy="3768688"/>
          </a:xfrm>
          <a:prstGeom prst="ellipse">
            <a:avLst/>
          </a:prstGeom>
          <a:blipFill rotWithShape="1">
            <a:blip r:embed="rId3" cstate="email">
              <a:extLst>
                <a:ext uri="{28A0092B-C50C-407E-A947-70E740481C1C}">
                  <a14:useLocalDpi xmlns:a14="http://schemas.microsoft.com/office/drawing/2010/main"/>
                </a:ext>
              </a:extLst>
            </a:blip>
            <a:srcRect/>
            <a:stretch>
              <a:fillRect l="-1000" r="-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defTabSz="488924" hangingPunct="0"/>
            <a:endParaRPr lang="en-US" sz="2667" b="1" kern="0">
              <a:solidFill>
                <a:srgbClr val="FFFFFF">
                  <a:hueOff val="0"/>
                  <a:satOff val="0"/>
                  <a:lumOff val="0"/>
                  <a:alphaOff val="0"/>
                </a:srgbClr>
              </a:solidFill>
              <a:latin typeface="Helvetica Neue Medium"/>
              <a:sym typeface="Helvetica Neue"/>
            </a:endParaRPr>
          </a:p>
        </p:txBody>
      </p:sp>
      <p:sp>
        <p:nvSpPr>
          <p:cNvPr id="2" name="Title 1">
            <a:extLst>
              <a:ext uri="{FF2B5EF4-FFF2-40B4-BE49-F238E27FC236}">
                <a16:creationId xmlns:a16="http://schemas.microsoft.com/office/drawing/2014/main" id="{29DFB364-41FF-0A7F-B4E1-FC462FDC52B1}"/>
              </a:ext>
            </a:extLst>
          </p:cNvPr>
          <p:cNvSpPr>
            <a:spLocks noGrp="1"/>
          </p:cNvSpPr>
          <p:nvPr>
            <p:ph type="title"/>
          </p:nvPr>
        </p:nvSpPr>
        <p:spPr>
          <a:xfrm>
            <a:off x="892971" y="-1518045"/>
            <a:ext cx="10406063" cy="1518047"/>
          </a:xfrm>
        </p:spPr>
        <p:txBody>
          <a:bodyPr lIns="67733" tIns="67733" rIns="67733" bIns="67733" anchor="b">
            <a:normAutofit fontScale="90000"/>
          </a:bodyPr>
          <a:lstStyle/>
          <a:p>
            <a:r>
              <a:rPr lang="en-US" sz="5600"/>
              <a:t>Illustration of the needs of a population platted in a multi variate scatter plot</a:t>
            </a:r>
            <a:endParaRPr lang="en-US"/>
          </a:p>
        </p:txBody>
      </p:sp>
      <p:cxnSp>
        <p:nvCxnSpPr>
          <p:cNvPr id="9" name="Straight Arrow Connector 8">
            <a:extLst>
              <a:ext uri="{FF2B5EF4-FFF2-40B4-BE49-F238E27FC236}">
                <a16:creationId xmlns:a16="http://schemas.microsoft.com/office/drawing/2014/main" id="{BE08A85B-D944-3DAF-41C0-8047A68E0B19}"/>
              </a:ext>
              <a:ext uri="{C183D7F6-B498-43B3-948B-1728B52AA6E4}">
                <adec:decorative xmlns:adec="http://schemas.microsoft.com/office/drawing/2017/decorative" val="1"/>
              </a:ext>
            </a:extLst>
          </p:cNvPr>
          <p:cNvCxnSpPr>
            <a:cxnSpLocks/>
          </p:cNvCxnSpPr>
          <p:nvPr/>
        </p:nvCxnSpPr>
        <p:spPr>
          <a:xfrm flipH="1">
            <a:off x="3486166" y="4833803"/>
            <a:ext cx="890637" cy="11571"/>
          </a:xfrm>
          <a:prstGeom prst="straightConnector1">
            <a:avLst/>
          </a:prstGeom>
          <a:noFill/>
          <a:ln w="3175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E72D2095-2FD4-CA18-851D-9C38DAA69291}"/>
              </a:ext>
            </a:extLst>
          </p:cNvPr>
          <p:cNvSpPr txBox="1">
            <a:spLocks/>
          </p:cNvSpPr>
          <p:nvPr/>
        </p:nvSpPr>
        <p:spPr>
          <a:xfrm>
            <a:off x="-516762" y="4618716"/>
            <a:ext cx="3901191" cy="1405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778923" hangingPunct="0">
              <a:defRPr/>
            </a:pPr>
            <a:r>
              <a:rPr lang="en-US" sz="2133" b="1" kern="0" dirty="0">
                <a:solidFill>
                  <a:srgbClr val="FFFFFF"/>
                </a:solidFill>
                <a:latin typeface="Helvetica Neue Medium"/>
                <a:sym typeface="Helvetica Neue"/>
              </a:rPr>
              <a:t>Weak signals</a:t>
            </a:r>
          </a:p>
          <a:p>
            <a:pPr algn="r" defTabSz="778923" hangingPunct="0">
              <a:defRPr/>
            </a:pPr>
            <a:endParaRPr lang="en-US" sz="2133" b="1" kern="0" dirty="0">
              <a:solidFill>
                <a:srgbClr val="FFFFFF"/>
              </a:solidFill>
              <a:latin typeface="Helvetica Neue Medium"/>
              <a:sym typeface="Helvetica Neue"/>
            </a:endParaRPr>
          </a:p>
          <a:p>
            <a:pPr algn="r" defTabSz="778923" hangingPunct="0">
              <a:defRPr/>
            </a:pPr>
            <a:r>
              <a:rPr lang="en-US" sz="2133" b="1" kern="0" dirty="0">
                <a:solidFill>
                  <a:srgbClr val="FFFFFF"/>
                </a:solidFill>
                <a:latin typeface="Helvetica Neue Medium"/>
                <a:sym typeface="Helvetica Neue"/>
              </a:rPr>
              <a:t>This is the space of Innovation</a:t>
            </a:r>
          </a:p>
        </p:txBody>
      </p:sp>
      <p:sp>
        <p:nvSpPr>
          <p:cNvPr id="11" name="Oval 10" descr="Blue circle that highlights the dense dots in the middle of the starburst diagram accounting for approximately 80% of population.">
            <a:extLst>
              <a:ext uri="{FF2B5EF4-FFF2-40B4-BE49-F238E27FC236}">
                <a16:creationId xmlns:a16="http://schemas.microsoft.com/office/drawing/2014/main" id="{5545F4FD-08C7-1374-52D8-5569D0AEF6F6}"/>
              </a:ext>
            </a:extLst>
          </p:cNvPr>
          <p:cNvSpPr/>
          <p:nvPr/>
        </p:nvSpPr>
        <p:spPr>
          <a:xfrm>
            <a:off x="5150775" y="3762897"/>
            <a:ext cx="1248627" cy="827024"/>
          </a:xfrm>
          <a:prstGeom prst="ellipse">
            <a:avLst/>
          </a:prstGeom>
          <a:noFill/>
          <a:ln w="317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23" hangingPunct="0"/>
            <a:endParaRPr lang="en-US" sz="2933" b="1" kern="0" dirty="0">
              <a:solidFill>
                <a:srgbClr val="FFFFFF"/>
              </a:solidFill>
              <a:latin typeface="Helvetica Neue Medium"/>
              <a:sym typeface="Helvetica Neue Medium"/>
            </a:endParaRPr>
          </a:p>
        </p:txBody>
      </p:sp>
      <p:sp>
        <p:nvSpPr>
          <p:cNvPr id="12" name="Oval 11" descr="The yellow oval that frames the more dispersed dots in the starburst diagram, away from the center, for which predictions are inaccurate due to their diverse needs and wants">
            <a:extLst>
              <a:ext uri="{FF2B5EF4-FFF2-40B4-BE49-F238E27FC236}">
                <a16:creationId xmlns:a16="http://schemas.microsoft.com/office/drawing/2014/main" id="{51442350-BE93-6181-9967-6874D15E077D}"/>
              </a:ext>
            </a:extLst>
          </p:cNvPr>
          <p:cNvSpPr/>
          <p:nvPr/>
        </p:nvSpPr>
        <p:spPr>
          <a:xfrm>
            <a:off x="4580278" y="3888390"/>
            <a:ext cx="2389623" cy="827024"/>
          </a:xfrm>
          <a:prstGeom prst="ellipse">
            <a:avLst/>
          </a:prstGeom>
          <a:noFill/>
          <a:ln w="317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23" hangingPunct="0"/>
            <a:endParaRPr lang="en-US" sz="2933" b="1" kern="0">
              <a:solidFill>
                <a:srgbClr val="FFFFFF"/>
              </a:solidFill>
              <a:latin typeface="Helvetica Neue Medium"/>
              <a:sym typeface="Helvetica Neue Medium"/>
            </a:endParaRPr>
          </a:p>
        </p:txBody>
      </p:sp>
      <p:sp>
        <p:nvSpPr>
          <p:cNvPr id="13" name="Oval 12">
            <a:extLst>
              <a:ext uri="{FF2B5EF4-FFF2-40B4-BE49-F238E27FC236}">
                <a16:creationId xmlns:a16="http://schemas.microsoft.com/office/drawing/2014/main" id="{6F4AD03D-87D8-A736-BDD9-308B5A356047}"/>
              </a:ext>
              <a:ext uri="{C183D7F6-B498-43B3-948B-1728B52AA6E4}">
                <adec:decorative xmlns:adec="http://schemas.microsoft.com/office/drawing/2017/decorative" val="1"/>
              </a:ext>
            </a:extLst>
          </p:cNvPr>
          <p:cNvSpPr/>
          <p:nvPr/>
        </p:nvSpPr>
        <p:spPr>
          <a:xfrm>
            <a:off x="4231446" y="3872030"/>
            <a:ext cx="3087289" cy="827024"/>
          </a:xfrm>
          <a:prstGeom prst="ellipse">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778923" hangingPunct="0"/>
            <a:endParaRPr lang="en-US" sz="2933" b="1" kern="0" dirty="0">
              <a:solidFill>
                <a:srgbClr val="FFFFFF"/>
              </a:solidFill>
              <a:latin typeface="Helvetica Neue Medium"/>
              <a:sym typeface="Helvetica Neue Medium"/>
            </a:endParaRPr>
          </a:p>
        </p:txBody>
      </p:sp>
      <p:sp>
        <p:nvSpPr>
          <p:cNvPr id="3" name="https://medium.com/@jutta.trevira/inclusive-design-the-bell-curve-the-starburst-and-the-virtuous-tornado-6094f797b1bf">
            <a:extLst>
              <a:ext uri="{FF2B5EF4-FFF2-40B4-BE49-F238E27FC236}">
                <a16:creationId xmlns:a16="http://schemas.microsoft.com/office/drawing/2014/main" id="{0E6841E4-18B0-E73A-877C-5EFEB9A61E6C}"/>
              </a:ext>
            </a:extLst>
          </p:cNvPr>
          <p:cNvSpPr txBox="1"/>
          <p:nvPr/>
        </p:nvSpPr>
        <p:spPr>
          <a:xfrm>
            <a:off x="7768285" y="6436502"/>
            <a:ext cx="4451372"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584200">
              <a:spcBef>
                <a:spcPts val="3200"/>
              </a:spcBef>
              <a:defRPr sz="1600" u="sng" cap="all" spc="-48">
                <a:solidFill>
                  <a:srgbClr val="000000"/>
                </a:solidFill>
                <a:latin typeface="Graphik-Medium"/>
                <a:ea typeface="Graphik-Medium"/>
                <a:cs typeface="Graphik-Medium"/>
                <a:sym typeface="Graphik Medium"/>
                <a:hlinkClick r:id="rId4"/>
              </a:defRPr>
            </a:lvl1pPr>
          </a:lstStyle>
          <a:p>
            <a:pPr algn="ctr" defTabSz="778914" hangingPunct="0">
              <a:spcBef>
                <a:spcPts val="4267"/>
              </a:spcBef>
              <a:defRPr u="none"/>
            </a:pPr>
            <a:r>
              <a:rPr sz="800" b="1" u="none" kern="0" spc="-64"/>
              <a:t>https://medium.com/@jutta.trevira/inclusive-design-the-bell-curve-the-starburst-and-the-virtuous-tornado-6094f797b1bf</a:t>
            </a:r>
          </a:p>
        </p:txBody>
      </p:sp>
      <p:sp>
        <p:nvSpPr>
          <p:cNvPr id="20" name="Title 1">
            <a:extLst>
              <a:ext uri="{FF2B5EF4-FFF2-40B4-BE49-F238E27FC236}">
                <a16:creationId xmlns:a16="http://schemas.microsoft.com/office/drawing/2014/main" id="{BA7D7936-9FFD-E61F-FF68-4B77299D5D20}"/>
              </a:ext>
            </a:extLst>
          </p:cNvPr>
          <p:cNvSpPr txBox="1">
            <a:spLocks/>
          </p:cNvSpPr>
          <p:nvPr/>
        </p:nvSpPr>
        <p:spPr>
          <a:xfrm>
            <a:off x="1190625" y="522477"/>
            <a:ext cx="9810751" cy="232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normAutofit/>
          </a:bodyPr>
          <a:lst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9pPr>
          </a:lstStyle>
          <a:p>
            <a:pPr defTabSz="410722"/>
            <a:r>
              <a:rPr lang="en-US" sz="5624" kern="0">
                <a:latin typeface="Helvetica Neue Medium"/>
              </a:rPr>
              <a:t>FLIPPING THE PARADIGM</a:t>
            </a:r>
            <a:endParaRPr lang="en-US" sz="5624" kern="0" dirty="0">
              <a:latin typeface="Helvetica Neue Medium"/>
            </a:endParaRPr>
          </a:p>
        </p:txBody>
      </p:sp>
      <p:sp>
        <p:nvSpPr>
          <p:cNvPr id="21" name="TextBox 20">
            <a:extLst>
              <a:ext uri="{FF2B5EF4-FFF2-40B4-BE49-F238E27FC236}">
                <a16:creationId xmlns:a16="http://schemas.microsoft.com/office/drawing/2014/main" id="{7EBA585A-1110-33EC-036C-4BE36A7DAD25}"/>
              </a:ext>
            </a:extLst>
          </p:cNvPr>
          <p:cNvSpPr txBox="1"/>
          <p:nvPr/>
        </p:nvSpPr>
        <p:spPr>
          <a:xfrm>
            <a:off x="904407" y="522477"/>
            <a:ext cx="10383184" cy="6292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ctr" defTabSz="778923" hangingPunct="0"/>
            <a:r>
              <a:rPr lang="en-US" sz="3200" b="1" kern="0" dirty="0">
                <a:solidFill>
                  <a:srgbClr val="FFFFFF"/>
                </a:solidFill>
                <a:latin typeface="Helvetica Neue"/>
                <a:sym typeface="Helvetica Neue"/>
              </a:rPr>
              <a:t>IDEA Hub 5 – Emerging Technology &amp; future of work</a:t>
            </a:r>
          </a:p>
        </p:txBody>
      </p:sp>
    </p:spTree>
    <p:extLst>
      <p:ext uri="{BB962C8B-B14F-4D97-AF65-F5344CB8AC3E}">
        <p14:creationId xmlns:p14="http://schemas.microsoft.com/office/powerpoint/2010/main" val="1948479931"/>
      </p:ext>
    </p:extLst>
  </p:cSld>
  <p:clrMapOvr>
    <a:masterClrMapping/>
  </p:clrMapOvr>
  <p:transition spd="med" advTm="52372"/>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62AA-73B2-D870-7C62-A2441B44C5CD}"/>
              </a:ext>
            </a:extLst>
          </p:cNvPr>
          <p:cNvSpPr>
            <a:spLocks noGrp="1"/>
          </p:cNvSpPr>
          <p:nvPr>
            <p:ph type="title"/>
          </p:nvPr>
        </p:nvSpPr>
        <p:spPr>
          <a:xfrm>
            <a:off x="1190627" y="2268142"/>
            <a:ext cx="9418552" cy="2321719"/>
          </a:xfrm>
        </p:spPr>
        <p:txBody>
          <a:bodyPr>
            <a:normAutofit fontScale="90000"/>
          </a:bodyPr>
          <a:lstStyle/>
          <a:p>
            <a:r>
              <a:rPr lang="en-CA" dirty="0"/>
              <a:t>Filling the Regulatory Vacuum… </a:t>
            </a:r>
            <a:br>
              <a:rPr lang="en-CA" dirty="0"/>
            </a:br>
            <a:r>
              <a:rPr lang="en-CA" dirty="0">
                <a:solidFill>
                  <a:srgbClr val="FFFF00"/>
                </a:solidFill>
              </a:rPr>
              <a:t>Accessible and Equitable AI Standard for the Accessible Canada Act…</a:t>
            </a:r>
            <a:r>
              <a:rPr lang="en-CA" dirty="0"/>
              <a:t> </a:t>
            </a:r>
            <a:br>
              <a:rPr lang="en-CA" dirty="0"/>
            </a:br>
            <a:r>
              <a:rPr lang="en-CA" dirty="0"/>
              <a:t>and the EU</a:t>
            </a:r>
          </a:p>
        </p:txBody>
      </p:sp>
    </p:spTree>
    <p:extLst>
      <p:ext uri="{BB962C8B-B14F-4D97-AF65-F5344CB8AC3E}">
        <p14:creationId xmlns:p14="http://schemas.microsoft.com/office/powerpoint/2010/main" val="510743176"/>
      </p:ext>
    </p:extLst>
  </p:cSld>
  <p:clrMapOvr>
    <a:masterClrMapping/>
  </p:clrMapOvr>
  <p:transition spd="med" advTm="49749"/>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C076-E71B-B24D-8C0E-28474B48C08E}"/>
              </a:ext>
            </a:extLst>
          </p:cNvPr>
          <p:cNvSpPr>
            <a:spLocks noGrp="1"/>
          </p:cNvSpPr>
          <p:nvPr>
            <p:ph type="title"/>
          </p:nvPr>
        </p:nvSpPr>
        <p:spPr/>
        <p:txBody>
          <a:bodyPr/>
          <a:lstStyle/>
          <a:p>
            <a:r>
              <a:rPr lang="en-US" dirty="0"/>
              <a:t>Reduce harms</a:t>
            </a:r>
          </a:p>
        </p:txBody>
      </p:sp>
      <p:sp>
        <p:nvSpPr>
          <p:cNvPr id="3" name="Text Placeholder 2">
            <a:extLst>
              <a:ext uri="{FF2B5EF4-FFF2-40B4-BE49-F238E27FC236}">
                <a16:creationId xmlns:a16="http://schemas.microsoft.com/office/drawing/2014/main" id="{6A491725-2DE1-3B4F-9F23-AEF285CF9B6C}"/>
              </a:ext>
            </a:extLst>
          </p:cNvPr>
          <p:cNvSpPr>
            <a:spLocks noGrp="1"/>
          </p:cNvSpPr>
          <p:nvPr>
            <p:ph type="body" idx="1"/>
          </p:nvPr>
        </p:nvSpPr>
        <p:spPr>
          <a:xfrm>
            <a:off x="2025250" y="1696640"/>
            <a:ext cx="8220308" cy="4420195"/>
          </a:xfrm>
        </p:spPr>
        <p:txBody>
          <a:bodyPr/>
          <a:lstStyle/>
          <a:p>
            <a:r>
              <a:rPr lang="pt-BR" sz="3200" dirty="0"/>
              <a:t>”Trust Meter"</a:t>
            </a:r>
          </a:p>
          <a:p>
            <a:r>
              <a:rPr lang="en-CA" sz="3200" dirty="0"/>
              <a:t>Decision system’s signalling when a model will be unrelatable</a:t>
            </a:r>
          </a:p>
          <a:p>
            <a:r>
              <a:rPr lang="en-CA" sz="3200" dirty="0"/>
              <a:t>Based on data used to train AI</a:t>
            </a:r>
          </a:p>
        </p:txBody>
      </p:sp>
    </p:spTree>
    <p:extLst>
      <p:ext uri="{BB962C8B-B14F-4D97-AF65-F5344CB8AC3E}">
        <p14:creationId xmlns:p14="http://schemas.microsoft.com/office/powerpoint/2010/main" val="2632137933"/>
      </p:ext>
    </p:extLst>
  </p:cSld>
  <p:clrMapOvr>
    <a:masterClrMapping/>
  </p:clrMapOvr>
  <p:transition spd="med" advTm="13792"/>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16F47-50D6-0BB7-B1B4-2C7E66B166D2}"/>
              </a:ext>
            </a:extLst>
          </p:cNvPr>
          <p:cNvSpPr>
            <a:spLocks noGrp="1"/>
          </p:cNvSpPr>
          <p:nvPr>
            <p:ph type="title"/>
          </p:nvPr>
        </p:nvSpPr>
        <p:spPr>
          <a:xfrm>
            <a:off x="408627" y="638651"/>
            <a:ext cx="11783373" cy="1860400"/>
          </a:xfrm>
        </p:spPr>
        <p:txBody>
          <a:bodyPr vert="horz" lIns="91440" tIns="45720" rIns="91440" bIns="45720" rtlCol="0" anchor="ctr">
            <a:noAutofit/>
          </a:bodyPr>
          <a:lstStyle/>
          <a:p>
            <a:pPr algn="l"/>
            <a:r>
              <a:rPr lang="pt-BR" sz="3733" kern="1200" dirty="0" err="1">
                <a:solidFill>
                  <a:schemeClr val="tx1"/>
                </a:solidFill>
              </a:rPr>
              <a:t>We</a:t>
            </a:r>
            <a:r>
              <a:rPr lang="pt-BR" sz="3733" kern="1200" dirty="0">
                <a:solidFill>
                  <a:schemeClr val="tx1"/>
                </a:solidFill>
              </a:rPr>
              <a:t> are </a:t>
            </a:r>
            <a:r>
              <a:rPr lang="pt-BR" sz="3733" kern="1200" dirty="0" err="1">
                <a:solidFill>
                  <a:schemeClr val="tx1"/>
                </a:solidFill>
              </a:rPr>
              <a:t>developing</a:t>
            </a:r>
            <a:r>
              <a:rPr lang="pt-BR" sz="3733" kern="1200" dirty="0">
                <a:solidFill>
                  <a:schemeClr val="tx1"/>
                </a:solidFill>
              </a:rPr>
              <a:t> a </a:t>
            </a:r>
            <a:r>
              <a:rPr lang="pt-BR" sz="3733" kern="1200" dirty="0" err="1">
                <a:solidFill>
                  <a:schemeClr val="tx1"/>
                </a:solidFill>
              </a:rPr>
              <a:t>language</a:t>
            </a:r>
            <a:r>
              <a:rPr lang="pt-BR" sz="3733" kern="1200" dirty="0">
                <a:solidFill>
                  <a:schemeClr val="tx1"/>
                </a:solidFill>
              </a:rPr>
              <a:t> model </a:t>
            </a:r>
            <a:r>
              <a:rPr lang="pt-BR" sz="3733" kern="1200" dirty="0" err="1">
                <a:solidFill>
                  <a:schemeClr val="tx1"/>
                </a:solidFill>
              </a:rPr>
              <a:t>and</a:t>
            </a:r>
            <a:r>
              <a:rPr lang="pt-BR" sz="3733" kern="1200" dirty="0">
                <a:solidFill>
                  <a:schemeClr val="tx1"/>
                </a:solidFill>
              </a:rPr>
              <a:t> </a:t>
            </a:r>
            <a:r>
              <a:rPr lang="pt-BR" sz="3733" kern="1200" dirty="0" err="1">
                <a:solidFill>
                  <a:schemeClr val="tx1"/>
                </a:solidFill>
              </a:rPr>
              <a:t>an</a:t>
            </a:r>
            <a:r>
              <a:rPr lang="pt-BR" sz="3733" kern="1200" dirty="0">
                <a:solidFill>
                  <a:schemeClr val="tx1"/>
                </a:solidFill>
              </a:rPr>
              <a:t> open </a:t>
            </a:r>
            <a:r>
              <a:rPr lang="pt-BR" sz="3733" kern="1200" dirty="0" err="1">
                <a:solidFill>
                  <a:schemeClr val="tx1"/>
                </a:solidFill>
              </a:rPr>
              <a:t>assistive</a:t>
            </a:r>
            <a:r>
              <a:rPr lang="pt-BR" sz="3733" kern="1200" dirty="0">
                <a:solidFill>
                  <a:schemeClr val="tx1"/>
                </a:solidFill>
              </a:rPr>
              <a:t> interface for </a:t>
            </a:r>
            <a:r>
              <a:rPr lang="pt-BR" sz="3733" kern="1200" dirty="0" err="1">
                <a:solidFill>
                  <a:schemeClr val="tx1"/>
                </a:solidFill>
              </a:rPr>
              <a:t>those</a:t>
            </a:r>
            <a:r>
              <a:rPr lang="pt-BR" sz="3733" kern="1200" dirty="0">
                <a:solidFill>
                  <a:schemeClr val="tx1"/>
                </a:solidFill>
              </a:rPr>
              <a:t> </a:t>
            </a:r>
            <a:r>
              <a:rPr lang="pt-BR" sz="3733" kern="1200" dirty="0" err="1">
                <a:solidFill>
                  <a:schemeClr val="tx1"/>
                </a:solidFill>
              </a:rPr>
              <a:t>who</a:t>
            </a:r>
            <a:r>
              <a:rPr lang="pt-BR" sz="3733" kern="1200" dirty="0">
                <a:solidFill>
                  <a:schemeClr val="tx1"/>
                </a:solidFill>
              </a:rPr>
              <a:t> </a:t>
            </a:r>
            <a:r>
              <a:rPr lang="pt-BR" sz="3733" kern="1200" dirty="0" err="1">
                <a:solidFill>
                  <a:schemeClr val="tx1"/>
                </a:solidFill>
              </a:rPr>
              <a:t>need</a:t>
            </a:r>
            <a:r>
              <a:rPr lang="pt-BR" sz="3733" kern="1200" dirty="0">
                <a:solidFill>
                  <a:schemeClr val="tx1"/>
                </a:solidFill>
              </a:rPr>
              <a:t> it </a:t>
            </a:r>
            <a:r>
              <a:rPr lang="pt-BR" sz="3733" kern="1200" dirty="0" err="1">
                <a:solidFill>
                  <a:schemeClr val="tx1"/>
                </a:solidFill>
              </a:rPr>
              <a:t>most</a:t>
            </a:r>
            <a:r>
              <a:rPr lang="pt-BR" sz="3733" kern="1200" dirty="0">
                <a:solidFill>
                  <a:schemeClr val="tx1"/>
                </a:solidFill>
              </a:rPr>
              <a:t>. …</a:t>
            </a:r>
            <a:br>
              <a:rPr lang="pt-BR" sz="3733" kern="1200" dirty="0">
                <a:solidFill>
                  <a:schemeClr val="tx1"/>
                </a:solidFill>
              </a:rPr>
            </a:br>
            <a:r>
              <a:rPr lang="pt-BR" sz="3733" kern="1200" dirty="0">
                <a:solidFill>
                  <a:schemeClr val="tx1"/>
                </a:solidFill>
              </a:rPr>
              <a:t> “Baby Bliss </a:t>
            </a:r>
            <a:r>
              <a:rPr lang="pt-BR" sz="3733" kern="1200" dirty="0" err="1">
                <a:solidFill>
                  <a:schemeClr val="tx1"/>
                </a:solidFill>
              </a:rPr>
              <a:t>Bot</a:t>
            </a:r>
            <a:r>
              <a:rPr lang="pt-BR" sz="3733" kern="1200" dirty="0">
                <a:solidFill>
                  <a:schemeClr val="tx1"/>
                </a:solidFill>
              </a:rPr>
              <a:t>” </a:t>
            </a:r>
            <a:endParaRPr lang="en-US" sz="3733" kern="1200" dirty="0">
              <a:solidFill>
                <a:schemeClr val="tx1"/>
              </a:solidFill>
              <a:latin typeface="+mj-lt"/>
              <a:ea typeface="+mj-ea"/>
              <a:cs typeface="+mj-cs"/>
            </a:endParaRPr>
          </a:p>
        </p:txBody>
      </p:sp>
      <p:pic>
        <p:nvPicPr>
          <p:cNvPr id="3" name="Picture 2" descr="A set of Bliss symbols with english labels &quot;baby, Blissymbol writing (for) world, plan digital software, ability self independent.&quot;">
            <a:extLst>
              <a:ext uri="{FF2B5EF4-FFF2-40B4-BE49-F238E27FC236}">
                <a16:creationId xmlns:a16="http://schemas.microsoft.com/office/drawing/2014/main" id="{0FB7CFAD-9E10-66EC-91C1-87D03BAC852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83000" contrast="100000"/>
                    </a14:imgEffect>
                  </a14:imgLayer>
                </a14:imgProps>
              </a:ext>
              <a:ext uri="{28A0092B-C50C-407E-A947-70E740481C1C}">
                <a14:useLocalDpi xmlns:a14="http://schemas.microsoft.com/office/drawing/2010/main"/>
              </a:ext>
            </a:extLst>
          </a:blip>
          <a:stretch>
            <a:fillRect/>
          </a:stretch>
        </p:blipFill>
        <p:spPr>
          <a:xfrm>
            <a:off x="2193413" y="3191934"/>
            <a:ext cx="7805175" cy="2790349"/>
          </a:xfrm>
          <a:prstGeom prst="rect">
            <a:avLst/>
          </a:prstGeom>
          <a:solidFill>
            <a:schemeClr val="accent1">
              <a:lumMod val="20000"/>
              <a:lumOff val="80000"/>
              <a:alpha val="0"/>
            </a:schemeClr>
          </a:solidFill>
        </p:spPr>
      </p:pic>
    </p:spTree>
    <p:extLst>
      <p:ext uri="{BB962C8B-B14F-4D97-AF65-F5344CB8AC3E}">
        <p14:creationId xmlns:p14="http://schemas.microsoft.com/office/powerpoint/2010/main" val="4071950476"/>
      </p:ext>
    </p:extLst>
  </p:cSld>
  <p:clrMapOvr>
    <a:masterClrMapping/>
  </p:clrMapOvr>
  <p:transition spd="med" advTm="11613"/>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2653A-87EA-3BEC-72DF-3CF8AEB28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6695B-FCF7-1838-CED1-C57236DBC68E}"/>
              </a:ext>
            </a:extLst>
          </p:cNvPr>
          <p:cNvSpPr>
            <a:spLocks noGrp="1"/>
          </p:cNvSpPr>
          <p:nvPr>
            <p:ph type="title"/>
          </p:nvPr>
        </p:nvSpPr>
        <p:spPr>
          <a:xfrm>
            <a:off x="5750796" y="2808037"/>
            <a:ext cx="4541152" cy="1518047"/>
          </a:xfrm>
        </p:spPr>
        <p:txBody>
          <a:bodyPr>
            <a:normAutofit fontScale="90000"/>
          </a:bodyPr>
          <a:lstStyle/>
          <a:p>
            <a:r>
              <a:rPr lang="en-US" dirty="0"/>
              <a:t>O.I.</a:t>
            </a:r>
            <a:br>
              <a:rPr lang="en-US" dirty="0"/>
            </a:br>
            <a:endParaRPr lang="en-US" dirty="0"/>
          </a:p>
        </p:txBody>
      </p:sp>
      <p:sp>
        <p:nvSpPr>
          <p:cNvPr id="6" name="Title 1">
            <a:extLst>
              <a:ext uri="{FF2B5EF4-FFF2-40B4-BE49-F238E27FC236}">
                <a16:creationId xmlns:a16="http://schemas.microsoft.com/office/drawing/2014/main" id="{5B7D9F10-443C-D349-A53D-00946FEF8A2B}"/>
              </a:ext>
            </a:extLst>
          </p:cNvPr>
          <p:cNvSpPr txBox="1">
            <a:spLocks/>
          </p:cNvSpPr>
          <p:nvPr/>
        </p:nvSpPr>
        <p:spPr>
          <a:xfrm>
            <a:off x="-215396" y="1289990"/>
            <a:ext cx="4541152"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normAutofit fontScale="97500"/>
          </a:bodyPr>
          <a:lst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9pPr>
          </a:lstStyle>
          <a:p>
            <a:pPr defTabSz="410722"/>
            <a:r>
              <a:rPr lang="en-US" sz="3200" kern="0" dirty="0">
                <a:latin typeface="Helvetica Neue Medium"/>
              </a:rPr>
              <a:t>From : </a:t>
            </a:r>
            <a:br>
              <a:rPr lang="en-US" sz="3200" kern="0" dirty="0">
                <a:latin typeface="Helvetica Neue Medium"/>
              </a:rPr>
            </a:br>
            <a:endParaRPr lang="en-US" sz="3200" kern="0" dirty="0">
              <a:latin typeface="Helvetica Neue Medium"/>
            </a:endParaRPr>
          </a:p>
        </p:txBody>
      </p:sp>
      <p:sp>
        <p:nvSpPr>
          <p:cNvPr id="7" name="Title 1">
            <a:extLst>
              <a:ext uri="{FF2B5EF4-FFF2-40B4-BE49-F238E27FC236}">
                <a16:creationId xmlns:a16="http://schemas.microsoft.com/office/drawing/2014/main" id="{070E4050-2A57-0515-AB51-46685D763BD5}"/>
              </a:ext>
            </a:extLst>
          </p:cNvPr>
          <p:cNvSpPr txBox="1">
            <a:spLocks/>
          </p:cNvSpPr>
          <p:nvPr/>
        </p:nvSpPr>
        <p:spPr>
          <a:xfrm>
            <a:off x="-53848" y="2949894"/>
            <a:ext cx="4541152"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normAutofit fontScale="90000" lnSpcReduction="20000"/>
          </a:bodyPr>
          <a:lst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9pPr>
          </a:lstStyle>
          <a:p>
            <a:pPr defTabSz="410722"/>
            <a:r>
              <a:rPr lang="en-US" sz="5624" kern="0" dirty="0">
                <a:latin typeface="Helvetica Neue Medium"/>
              </a:rPr>
              <a:t>A.I.</a:t>
            </a:r>
            <a:br>
              <a:rPr lang="en-US" sz="5624" kern="0" dirty="0">
                <a:latin typeface="Helvetica Neue Medium"/>
              </a:rPr>
            </a:br>
            <a:endParaRPr lang="en-US" sz="5624" kern="0" dirty="0">
              <a:latin typeface="Helvetica Neue Medium"/>
            </a:endParaRPr>
          </a:p>
        </p:txBody>
      </p:sp>
      <p:sp>
        <p:nvSpPr>
          <p:cNvPr id="10" name="Title 1">
            <a:extLst>
              <a:ext uri="{FF2B5EF4-FFF2-40B4-BE49-F238E27FC236}">
                <a16:creationId xmlns:a16="http://schemas.microsoft.com/office/drawing/2014/main" id="{07D36A4C-7A51-D716-EDDD-E6C76705F0CE}"/>
              </a:ext>
            </a:extLst>
          </p:cNvPr>
          <p:cNvSpPr txBox="1">
            <a:spLocks/>
          </p:cNvSpPr>
          <p:nvPr/>
        </p:nvSpPr>
        <p:spPr>
          <a:xfrm>
            <a:off x="6096000" y="4721458"/>
            <a:ext cx="4541152"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normAutofit fontScale="97500"/>
          </a:bodyPr>
          <a:lst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9pPr>
          </a:lstStyle>
          <a:p>
            <a:pPr defTabSz="410722"/>
            <a:r>
              <a:rPr lang="en-US" sz="3200" kern="0" dirty="0">
                <a:latin typeface="Helvetica Neue Medium"/>
              </a:rPr>
              <a:t>Outlier Intelligence</a:t>
            </a:r>
            <a:br>
              <a:rPr lang="en-US" sz="3200" kern="0" dirty="0">
                <a:latin typeface="Helvetica Neue Medium"/>
              </a:rPr>
            </a:br>
            <a:endParaRPr lang="en-US" sz="3200" kern="0" dirty="0">
              <a:latin typeface="Helvetica Neue Medium"/>
            </a:endParaRPr>
          </a:p>
        </p:txBody>
      </p:sp>
      <p:sp>
        <p:nvSpPr>
          <p:cNvPr id="11" name="Title 1">
            <a:extLst>
              <a:ext uri="{FF2B5EF4-FFF2-40B4-BE49-F238E27FC236}">
                <a16:creationId xmlns:a16="http://schemas.microsoft.com/office/drawing/2014/main" id="{0AAFF0B2-4018-8296-A682-53FBFF1E0952}"/>
              </a:ext>
            </a:extLst>
          </p:cNvPr>
          <p:cNvSpPr txBox="1">
            <a:spLocks/>
          </p:cNvSpPr>
          <p:nvPr/>
        </p:nvSpPr>
        <p:spPr>
          <a:xfrm>
            <a:off x="586848" y="4721459"/>
            <a:ext cx="4541152"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normAutofit fontScale="97500"/>
          </a:bodyPr>
          <a:lst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9pPr>
          </a:lstStyle>
          <a:p>
            <a:pPr defTabSz="410722"/>
            <a:r>
              <a:rPr lang="en-US" sz="3200" kern="0" dirty="0">
                <a:latin typeface="Helvetica Neue Medium"/>
              </a:rPr>
              <a:t>Artificial Intelligence</a:t>
            </a:r>
            <a:br>
              <a:rPr lang="en-US" sz="3200" kern="0" dirty="0">
                <a:latin typeface="Helvetica Neue Medium"/>
              </a:rPr>
            </a:br>
            <a:endParaRPr lang="en-US" sz="3200" kern="0" dirty="0">
              <a:latin typeface="Helvetica Neue Medium"/>
            </a:endParaRPr>
          </a:p>
        </p:txBody>
      </p:sp>
      <p:sp>
        <p:nvSpPr>
          <p:cNvPr id="12" name="Title 1">
            <a:extLst>
              <a:ext uri="{FF2B5EF4-FFF2-40B4-BE49-F238E27FC236}">
                <a16:creationId xmlns:a16="http://schemas.microsoft.com/office/drawing/2014/main" id="{CE6CED60-816E-9595-3CB3-699A803F1FAE}"/>
              </a:ext>
            </a:extLst>
          </p:cNvPr>
          <p:cNvSpPr txBox="1">
            <a:spLocks/>
          </p:cNvSpPr>
          <p:nvPr/>
        </p:nvSpPr>
        <p:spPr>
          <a:xfrm>
            <a:off x="5589248" y="1289990"/>
            <a:ext cx="4541152"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nchor="ctr">
            <a:normAutofit fontScale="97500"/>
          </a:bodyPr>
          <a:lst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9pPr>
          </a:lstStyle>
          <a:p>
            <a:pPr defTabSz="410722"/>
            <a:r>
              <a:rPr lang="en-US" sz="3200" kern="0" dirty="0">
                <a:latin typeface="Helvetica Neue Medium"/>
              </a:rPr>
              <a:t>To:</a:t>
            </a:r>
            <a:br>
              <a:rPr lang="en-US" sz="3200" kern="0" dirty="0">
                <a:latin typeface="Helvetica Neue Medium"/>
              </a:rPr>
            </a:br>
            <a:endParaRPr lang="en-US" sz="3200" kern="0" dirty="0">
              <a:latin typeface="Helvetica Neue Medium"/>
            </a:endParaRPr>
          </a:p>
        </p:txBody>
      </p:sp>
      <p:sp>
        <p:nvSpPr>
          <p:cNvPr id="13" name="TextBox 12">
            <a:extLst>
              <a:ext uri="{FF2B5EF4-FFF2-40B4-BE49-F238E27FC236}">
                <a16:creationId xmlns:a16="http://schemas.microsoft.com/office/drawing/2014/main" id="{E74C8893-71B9-175F-9ACD-1F4405E3AB04}"/>
              </a:ext>
            </a:extLst>
          </p:cNvPr>
          <p:cNvSpPr txBox="1"/>
          <p:nvPr/>
        </p:nvSpPr>
        <p:spPr>
          <a:xfrm>
            <a:off x="2428550" y="1537936"/>
            <a:ext cx="273044" cy="6292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ctr" defTabSz="778914" hangingPunct="0"/>
            <a:r>
              <a:rPr lang="en-US" sz="3200" b="1" kern="0" dirty="0">
                <a:solidFill>
                  <a:srgbClr val="FFFFFF"/>
                </a:solidFill>
                <a:latin typeface="Helvetica Neue"/>
                <a:ea typeface="Helvetica Neue"/>
                <a:cs typeface="Helvetica Neue"/>
                <a:sym typeface="Helvetica Neue"/>
              </a:rPr>
              <a:t>:</a:t>
            </a:r>
          </a:p>
        </p:txBody>
      </p:sp>
    </p:spTree>
    <p:extLst>
      <p:ext uri="{BB962C8B-B14F-4D97-AF65-F5344CB8AC3E}">
        <p14:creationId xmlns:p14="http://schemas.microsoft.com/office/powerpoint/2010/main" val="2455768559"/>
      </p:ext>
    </p:extLst>
  </p:cSld>
  <p:clrMapOvr>
    <a:masterClrMapping/>
  </p:clrMapOvr>
  <p:transition spd="med" advTm="11452"/>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C10B9-9D7E-A4D5-8518-A292D110E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7CD70-56CE-DD4C-5101-0EC94B0B6B05}"/>
              </a:ext>
            </a:extLst>
          </p:cNvPr>
          <p:cNvSpPr>
            <a:spLocks noGrp="1"/>
          </p:cNvSpPr>
          <p:nvPr>
            <p:ph type="title"/>
          </p:nvPr>
        </p:nvSpPr>
        <p:spPr>
          <a:xfrm>
            <a:off x="0" y="1981201"/>
            <a:ext cx="12192000" cy="1447800"/>
          </a:xfrm>
        </p:spPr>
        <p:txBody>
          <a:bodyPr>
            <a:normAutofit fontScale="90000"/>
          </a:bodyPr>
          <a:lstStyle/>
          <a:p>
            <a:br>
              <a:rPr lang="en-CA" dirty="0"/>
            </a:br>
            <a:r>
              <a:rPr lang="en-CA" dirty="0"/>
              <a:t>Let’s ideate on O.I. for employment access together...</a:t>
            </a:r>
            <a:endParaRPr lang="en-US" dirty="0"/>
          </a:p>
        </p:txBody>
      </p:sp>
    </p:spTree>
    <p:extLst>
      <p:ext uri="{BB962C8B-B14F-4D97-AF65-F5344CB8AC3E}">
        <p14:creationId xmlns:p14="http://schemas.microsoft.com/office/powerpoint/2010/main" val="715832498"/>
      </p:ext>
    </p:extLst>
  </p:cSld>
  <p:clrMapOvr>
    <a:masterClrMapping/>
  </p:clrMapOvr>
  <p:transition spd="med" advTm="45747"/>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B0E2-D905-3FA5-16B0-CCF93AC53139}"/>
              </a:ext>
            </a:extLst>
          </p:cNvPr>
          <p:cNvSpPr>
            <a:spLocks noGrp="1"/>
          </p:cNvSpPr>
          <p:nvPr>
            <p:ph type="title"/>
          </p:nvPr>
        </p:nvSpPr>
        <p:spPr>
          <a:xfrm>
            <a:off x="1162051" y="1810942"/>
            <a:ext cx="9810751" cy="2321719"/>
          </a:xfrm>
        </p:spPr>
        <p:txBody>
          <a:bodyPr>
            <a:normAutofit/>
          </a:bodyPr>
          <a:lstStyle/>
          <a:p>
            <a:r>
              <a:rPr lang="en-US" dirty="0">
                <a:solidFill>
                  <a:schemeClr val="tx1"/>
                </a:solidFill>
                <a:cs typeface="Times New Roman" panose="02020603050405020304" pitchFamily="18" charset="0"/>
              </a:rPr>
              <a:t>Thank you!</a:t>
            </a:r>
          </a:p>
        </p:txBody>
      </p:sp>
      <p:sp>
        <p:nvSpPr>
          <p:cNvPr id="3" name="Jutta Treviranus…">
            <a:extLst>
              <a:ext uri="{FF2B5EF4-FFF2-40B4-BE49-F238E27FC236}">
                <a16:creationId xmlns:a16="http://schemas.microsoft.com/office/drawing/2014/main" id="{4608FDC0-162F-B449-93D2-6C0C4A5095FF}"/>
              </a:ext>
            </a:extLst>
          </p:cNvPr>
          <p:cNvSpPr txBox="1">
            <a:spLocks/>
          </p:cNvSpPr>
          <p:nvPr/>
        </p:nvSpPr>
        <p:spPr>
          <a:xfrm>
            <a:off x="1076469" y="3962763"/>
            <a:ext cx="4500047" cy="2893219"/>
          </a:xfrm>
          <a:prstGeom prst="rect">
            <a:avLst/>
          </a:prstGeom>
        </p:spPr>
        <p:txBody>
          <a:bodyPr lIns="121920" tIns="60960" rIns="121920" bIns="60960" anchor="t">
            <a:normAutofit/>
          </a:bodyPr>
          <a:lstStyle>
            <a:lvl1pPr marL="234385"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1pPr>
            <a:lvl2pPr marL="468770"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2pPr>
            <a:lvl3pPr marL="703155"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3pPr>
            <a:lvl4pPr marL="937539"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4pPr>
            <a:lvl5pPr marL="1171924"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5pPr>
            <a:lvl6pPr marL="1406309"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6pPr>
            <a:lvl7pPr marL="1640694"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7pPr>
            <a:lvl8pPr marL="1875079"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8pPr>
            <a:lvl9pPr marL="2109464"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9pPr>
          </a:lstStyle>
          <a:p>
            <a:pPr marL="0" indent="0" defTabSz="377863">
              <a:spcBef>
                <a:spcPts val="2953"/>
              </a:spcBef>
              <a:buNone/>
              <a:defRPr sz="3404"/>
            </a:pPr>
            <a:r>
              <a:rPr lang="en-CA" sz="2133" kern="0" dirty="0">
                <a:latin typeface="Helvetica Neue Medium"/>
                <a:cs typeface="Times New Roman"/>
              </a:rPr>
              <a:t>Please get in touch with us:</a:t>
            </a:r>
          </a:p>
          <a:p>
            <a:pPr marL="0" indent="0" defTabSz="377863">
              <a:spcBef>
                <a:spcPts val="2953"/>
              </a:spcBef>
              <a:buNone/>
              <a:defRPr sz="3404"/>
            </a:pPr>
            <a:r>
              <a:rPr lang="en-CA" sz="2133" kern="0" dirty="0" err="1">
                <a:latin typeface="Helvetica Neue Medium"/>
                <a:cs typeface="Times New Roman"/>
              </a:rPr>
              <a:t>JuttaTreviranus</a:t>
            </a:r>
            <a:r>
              <a:rPr lang="en-CA" sz="2133" kern="0" dirty="0">
                <a:latin typeface="Helvetica Neue Medium"/>
                <a:cs typeface="Times New Roman"/>
              </a:rPr>
              <a:t>                              </a:t>
            </a:r>
            <a:r>
              <a:rPr lang="en-CA" sz="2133" kern="0" dirty="0" err="1">
                <a:latin typeface="Helvetica Neue Medium"/>
                <a:cs typeface="Times New Roman"/>
              </a:rPr>
              <a:t>jtreviranus@ocadu.ca</a:t>
            </a:r>
            <a:r>
              <a:rPr lang="en-CA" sz="2133" kern="0" dirty="0">
                <a:latin typeface="Helvetica Neue Medium"/>
                <a:cs typeface="Times New Roman"/>
              </a:rPr>
              <a:t>                  </a:t>
            </a:r>
            <a:r>
              <a:rPr lang="en-US" sz="2133" kern="0" dirty="0">
                <a:cs typeface="Times New Roman"/>
              </a:rPr>
              <a:t>@</a:t>
            </a:r>
            <a:r>
              <a:rPr lang="en-US" sz="2133" kern="0" dirty="0" err="1">
                <a:cs typeface="Times New Roman"/>
              </a:rPr>
              <a:t>juttatrevira</a:t>
            </a:r>
            <a:r>
              <a:rPr lang="en-US" sz="2133" kern="0" dirty="0">
                <a:cs typeface="Times New Roman"/>
              </a:rPr>
              <a:t>                                       </a:t>
            </a:r>
            <a:r>
              <a:rPr lang="en-US" sz="2133" kern="0" dirty="0">
                <a:cs typeface="Times New Roman"/>
                <a:hlinkClick r:id="rId3">
                  <a:extLst>
                    <a:ext uri="{A12FA001-AC4F-418D-AE19-62706E023703}">
                      <ahyp:hlinkClr xmlns:ahyp="http://schemas.microsoft.com/office/drawing/2018/hyperlinkcolor" val="tx"/>
                    </a:ext>
                  </a:extLst>
                </a:hlinkClick>
              </a:rPr>
              <a:t>https://medium.com/@jutta.trevira</a:t>
            </a:r>
            <a:endParaRPr lang="en-CA" sz="2133" kern="0" dirty="0"/>
          </a:p>
          <a:p>
            <a:pPr marL="0" indent="0" defTabSz="377863">
              <a:spcBef>
                <a:spcPts val="2953"/>
              </a:spcBef>
              <a:buNone/>
              <a:defRPr sz="3404"/>
            </a:pPr>
            <a:endParaRPr lang="en-CA" sz="2933" kern="0" dirty="0">
              <a:latin typeface="Helvetica Neue Medium"/>
              <a:cs typeface="Times New Roman" panose="02020603050405020304" pitchFamily="18" charset="0"/>
            </a:endParaRPr>
          </a:p>
        </p:txBody>
      </p:sp>
      <p:sp>
        <p:nvSpPr>
          <p:cNvPr id="5" name="TextBox 4">
            <a:extLst>
              <a:ext uri="{FF2B5EF4-FFF2-40B4-BE49-F238E27FC236}">
                <a16:creationId xmlns:a16="http://schemas.microsoft.com/office/drawing/2014/main" id="{6D7EC936-23D9-E2DE-F364-6AB0E9A6DB5E}"/>
              </a:ext>
            </a:extLst>
          </p:cNvPr>
          <p:cNvSpPr txBox="1"/>
          <p:nvPr/>
        </p:nvSpPr>
        <p:spPr>
          <a:xfrm>
            <a:off x="6963064" y="4512167"/>
            <a:ext cx="4320331" cy="1436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121920" tIns="60960" rIns="121920" bIns="60960" anchor="t">
            <a:spAutoFit/>
          </a:bodyPr>
          <a:lstStyle/>
          <a:p>
            <a:pPr defTabSz="377863">
              <a:defRPr sz="3404"/>
            </a:pPr>
            <a:r>
              <a:rPr lang="en-CA" sz="2133" b="1" kern="0" dirty="0">
                <a:solidFill>
                  <a:srgbClr val="FFFFFF"/>
                </a:solidFill>
                <a:latin typeface="Helvetica Neue Medium"/>
                <a:cs typeface="Times New Roman"/>
                <a:sym typeface="Helvetica Neue"/>
              </a:rPr>
              <a:t>Angelika </a:t>
            </a:r>
            <a:r>
              <a:rPr lang="en-CA" sz="2133" b="1" kern="0" dirty="0" err="1">
                <a:solidFill>
                  <a:srgbClr val="FFFFFF"/>
                </a:solidFill>
                <a:latin typeface="Helvetica Neue Medium"/>
                <a:cs typeface="Times New Roman"/>
                <a:sym typeface="Helvetica Neue"/>
              </a:rPr>
              <a:t>Seeschaaf-Veres</a:t>
            </a:r>
            <a:endParaRPr lang="en-CA" sz="2133" b="1" kern="0" dirty="0">
              <a:solidFill>
                <a:srgbClr val="FFFFFF"/>
              </a:solidFill>
              <a:latin typeface="Helvetica Neue Medium"/>
              <a:cs typeface="Times New Roman"/>
              <a:sym typeface="Helvetica Neue"/>
            </a:endParaRPr>
          </a:p>
          <a:p>
            <a:pPr defTabSz="377863">
              <a:defRPr sz="3404"/>
            </a:pPr>
            <a:r>
              <a:rPr lang="en-CA" sz="2133" kern="0" dirty="0">
                <a:solidFill>
                  <a:srgbClr val="FFFFFF"/>
                </a:solidFill>
                <a:latin typeface="Helvetica Neue Medium"/>
                <a:cs typeface="Times New Roman"/>
                <a:sym typeface="Helvetica Neue"/>
                <a:hlinkClick r:id="rId4">
                  <a:extLst>
                    <a:ext uri="{A12FA001-AC4F-418D-AE19-62706E023703}">
                      <ahyp:hlinkClr xmlns:ahyp="http://schemas.microsoft.com/office/drawing/2018/hyperlinkcolor" val="tx"/>
                    </a:ext>
                  </a:extLst>
                </a:hlinkClick>
              </a:rPr>
              <a:t>aseeschaafveres@ocadu.ca</a:t>
            </a:r>
            <a:endParaRPr lang="en-CA" sz="2133" kern="0" dirty="0">
              <a:solidFill>
                <a:srgbClr val="FFFFFF"/>
              </a:solidFill>
              <a:latin typeface="Helvetica Neue Medium"/>
              <a:cs typeface="Times New Roman" panose="02020603050405020304" pitchFamily="18" charset="0"/>
              <a:sym typeface="Helvetica Neue"/>
            </a:endParaRPr>
          </a:p>
          <a:p>
            <a:pPr defTabSz="377863" hangingPunct="0">
              <a:defRPr sz="3404"/>
            </a:pPr>
            <a:r>
              <a:rPr lang="en-CA" sz="2133" kern="0" dirty="0" err="1">
                <a:solidFill>
                  <a:srgbClr val="FFFFFF"/>
                </a:solidFill>
                <a:latin typeface="Helvetica Neue Medium"/>
                <a:cs typeface="Times New Roman"/>
                <a:sym typeface="Helvetica Neue"/>
              </a:rPr>
              <a:t>www.radicalnorms.com</a:t>
            </a:r>
            <a:endParaRPr lang="en-CA" sz="2133" kern="0" dirty="0">
              <a:solidFill>
                <a:srgbClr val="FFFFFF"/>
              </a:solidFill>
              <a:latin typeface="Helvetica Neue Medium"/>
              <a:cs typeface="Times New Roman"/>
              <a:sym typeface="Helvetica Neue"/>
            </a:endParaRPr>
          </a:p>
          <a:p>
            <a:pPr defTabSz="377863" hangingPunct="0">
              <a:defRPr sz="3404"/>
            </a:pPr>
            <a:r>
              <a:rPr lang="en-CA" sz="2133" kern="0" dirty="0" err="1">
                <a:solidFill>
                  <a:srgbClr val="FFFFFF"/>
                </a:solidFill>
                <a:latin typeface="Helvetica Neue Medium"/>
                <a:cs typeface="Times New Roman"/>
                <a:sym typeface="Helvetica Neue"/>
              </a:rPr>
              <a:t>www.signsofchange.com</a:t>
            </a:r>
            <a:endParaRPr lang="en-CA" sz="2133" kern="0" dirty="0">
              <a:solidFill>
                <a:srgbClr val="FFFFFF"/>
              </a:solidFill>
              <a:latin typeface="Helvetica Neue Medium"/>
              <a:cs typeface="Times New Roman" panose="02020603050405020304" pitchFamily="18" charset="0"/>
              <a:sym typeface="Helvetica Neue"/>
            </a:endParaRPr>
          </a:p>
        </p:txBody>
      </p:sp>
      <p:pic>
        <p:nvPicPr>
          <p:cNvPr id="6" name="Picture 5">
            <a:extLst>
              <a:ext uri="{FF2B5EF4-FFF2-40B4-BE49-F238E27FC236}">
                <a16:creationId xmlns:a16="http://schemas.microsoft.com/office/drawing/2014/main" id="{8A03852A-AB26-1A4F-F0F8-AFD3BF4498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036" y="259729"/>
            <a:ext cx="1000160" cy="1197811"/>
          </a:xfrm>
          <a:prstGeom prst="rect">
            <a:avLst/>
          </a:prstGeom>
        </p:spPr>
      </p:pic>
    </p:spTree>
    <p:extLst>
      <p:ext uri="{BB962C8B-B14F-4D97-AF65-F5344CB8AC3E}">
        <p14:creationId xmlns:p14="http://schemas.microsoft.com/office/powerpoint/2010/main" val="1422690130"/>
      </p:ext>
    </p:extLst>
  </p:cSld>
  <p:clrMapOvr>
    <a:masterClrMapping/>
  </p:clrMapOvr>
  <p:transition spd="med" advTm="1117"/>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https://idrc.ocadu.ca…"/>
          <p:cNvSpPr txBox="1">
            <a:spLocks noGrp="1"/>
          </p:cNvSpPr>
          <p:nvPr>
            <p:ph type="body" idx="1"/>
          </p:nvPr>
        </p:nvSpPr>
        <p:spPr>
          <a:xfrm>
            <a:off x="2297620" y="1514569"/>
            <a:ext cx="8411453" cy="3357335"/>
          </a:xfrm>
          <a:prstGeom prst="rect">
            <a:avLst/>
          </a:prstGeom>
        </p:spPr>
        <p:txBody>
          <a:bodyPr>
            <a:normAutofit/>
          </a:bodyPr>
          <a:lstStyle/>
          <a:p>
            <a:r>
              <a:rPr lang="en-CA" sz="3200" u="sng" dirty="0">
                <a:solidFill>
                  <a:srgbClr val="FFFF00"/>
                </a:solidFill>
                <a:hlinkClick r:id="rId3">
                  <a:extLst>
                    <a:ext uri="{A12FA001-AC4F-418D-AE19-62706E023703}">
                      <ahyp:hlinkClr xmlns:ahyp="http://schemas.microsoft.com/office/drawing/2018/hyperlinkcolor" val="tx"/>
                    </a:ext>
                  </a:extLst>
                </a:hlinkClick>
              </a:rPr>
              <a:t>https://accessible.Canada.ca</a:t>
            </a:r>
          </a:p>
          <a:p>
            <a:r>
              <a:rPr sz="3200" u="sng" dirty="0">
                <a:solidFill>
                  <a:srgbClr val="FFFF00"/>
                </a:solidFill>
                <a:hlinkClick r:id="rId3">
                  <a:extLst>
                    <a:ext uri="{A12FA001-AC4F-418D-AE19-62706E023703}">
                      <ahyp:hlinkClr xmlns:ahyp="http://schemas.microsoft.com/office/drawing/2018/hyperlinkcolor" val="tx"/>
                    </a:ext>
                  </a:extLst>
                </a:hlinkClick>
              </a:rPr>
              <a:t>https://idrc.ocadu.ca</a:t>
            </a:r>
            <a:endParaRPr lang="en-CA" sz="3200" u="sng" dirty="0">
              <a:solidFill>
                <a:srgbClr val="FFFF00"/>
              </a:solidFill>
              <a:hlinkClick r:id="rId3">
                <a:extLst>
                  <a:ext uri="{A12FA001-AC4F-418D-AE19-62706E023703}">
                    <ahyp:hlinkClr xmlns:ahyp="http://schemas.microsoft.com/office/drawing/2018/hyperlinkcolor" val="tx"/>
                  </a:ext>
                </a:extLst>
              </a:hlinkClick>
            </a:endParaRPr>
          </a:p>
          <a:p>
            <a:r>
              <a:rPr lang="en-US" sz="3200" dirty="0"/>
              <a:t>https://</a:t>
            </a:r>
            <a:r>
              <a:rPr lang="en-US" sz="3200" dirty="0" err="1"/>
              <a:t>wecount.inclusivedesign.ca</a:t>
            </a:r>
            <a:endParaRPr sz="3200" u="sng" dirty="0">
              <a:solidFill>
                <a:srgbClr val="FFFF00"/>
              </a:solidFill>
              <a:hlinkClick r:id="rId3">
                <a:extLst>
                  <a:ext uri="{A12FA001-AC4F-418D-AE19-62706E023703}">
                    <ahyp:hlinkClr xmlns:ahyp="http://schemas.microsoft.com/office/drawing/2018/hyperlinkcolor" val="tx"/>
                  </a:ext>
                </a:extLst>
              </a:hlinkClick>
            </a:endParaRPr>
          </a:p>
        </p:txBody>
      </p:sp>
      <p:sp>
        <p:nvSpPr>
          <p:cNvPr id="2" name="Rectangle">
            <a:extLst>
              <a:ext uri="{FF2B5EF4-FFF2-40B4-BE49-F238E27FC236}">
                <a16:creationId xmlns:a16="http://schemas.microsoft.com/office/drawing/2014/main" id="{48DA75D3-7D3B-F9DC-BA27-B0716A2F28CA}"/>
              </a:ext>
              <a:ext uri="{C183D7F6-B498-43B3-948B-1728B52AA6E4}">
                <adec:decorative xmlns:adec="http://schemas.microsoft.com/office/drawing/2017/decorative" val="1"/>
              </a:ext>
            </a:extLst>
          </p:cNvPr>
          <p:cNvSpPr/>
          <p:nvPr/>
        </p:nvSpPr>
        <p:spPr>
          <a:xfrm>
            <a:off x="22287" y="4913869"/>
            <a:ext cx="12147427" cy="1944132"/>
          </a:xfrm>
          <a:prstGeom prst="rect">
            <a:avLst/>
          </a:prstGeom>
          <a:solidFill>
            <a:srgbClr val="FFFFFF"/>
          </a:solidFill>
          <a:ln w="12700">
            <a:miter lim="400000"/>
          </a:ln>
          <a:effectLst>
            <a:outerShdw blurRad="50800" dist="25400" dir="5400000" rotWithShape="0">
              <a:srgbClr val="000000">
                <a:alpha val="50000"/>
              </a:srgbClr>
            </a:outerShdw>
          </a:effectLst>
        </p:spPr>
        <p:txBody>
          <a:bodyPr lIns="35719" tIns="35719" rIns="35719" bIns="35719" anchor="ctr"/>
          <a:lstStyle/>
          <a:p>
            <a:pPr algn="ctr" defTabSz="488924" hangingPunct="0">
              <a:defRPr sz="3200" spc="0">
                <a:latin typeface="Helvetica Light"/>
                <a:ea typeface="Helvetica Light"/>
                <a:cs typeface="Helvetica Light"/>
                <a:sym typeface="Helvetica Light"/>
              </a:defRPr>
            </a:pPr>
            <a:endParaRPr sz="1600" b="1" kern="0">
              <a:solidFill>
                <a:srgbClr val="FFFFFF"/>
              </a:solidFill>
              <a:latin typeface="Helvetica Light"/>
              <a:sym typeface="Helvetica Light"/>
            </a:endParaRPr>
          </a:p>
        </p:txBody>
      </p:sp>
      <p:pic>
        <p:nvPicPr>
          <p:cNvPr id="3" name="Image" descr="Image">
            <a:extLst>
              <a:ext uri="{FF2B5EF4-FFF2-40B4-BE49-F238E27FC236}">
                <a16:creationId xmlns:a16="http://schemas.microsoft.com/office/drawing/2014/main" id="{B1648A52-6842-F1EF-5AE0-65D71BAA4937}"/>
              </a:ext>
            </a:extLst>
          </p:cNvPr>
          <p:cNvPicPr>
            <a:picLocks noChangeAspect="1"/>
          </p:cNvPicPr>
          <p:nvPr/>
        </p:nvPicPr>
        <p:blipFill>
          <a:blip r:embed="rId4"/>
          <a:stretch>
            <a:fillRect/>
          </a:stretch>
        </p:blipFill>
        <p:spPr>
          <a:xfrm>
            <a:off x="5247141" y="5396074"/>
            <a:ext cx="1129052" cy="970029"/>
          </a:xfrm>
          <a:prstGeom prst="rect">
            <a:avLst/>
          </a:prstGeom>
          <a:ln w="12700">
            <a:miter lim="400000"/>
          </a:ln>
        </p:spPr>
      </p:pic>
      <p:pic>
        <p:nvPicPr>
          <p:cNvPr id="4" name="Vraie Idea Horizontal Logo_CMYK.jpg" descr="VRAIE IDEA Logo">
            <a:extLst>
              <a:ext uri="{FF2B5EF4-FFF2-40B4-BE49-F238E27FC236}">
                <a16:creationId xmlns:a16="http://schemas.microsoft.com/office/drawing/2014/main" id="{360CA319-B1BF-9B3B-7150-D41CAB55AE5B}"/>
              </a:ext>
            </a:extLst>
          </p:cNvPr>
          <p:cNvPicPr>
            <a:picLocks noChangeAspect="1"/>
          </p:cNvPicPr>
          <p:nvPr/>
        </p:nvPicPr>
        <p:blipFill>
          <a:blip r:embed="rId5"/>
          <a:stretch>
            <a:fillRect/>
          </a:stretch>
        </p:blipFill>
        <p:spPr>
          <a:xfrm>
            <a:off x="71521" y="5253381"/>
            <a:ext cx="3573828" cy="1014075"/>
          </a:xfrm>
          <a:prstGeom prst="rect">
            <a:avLst/>
          </a:prstGeom>
          <a:ln w="12700">
            <a:miter lim="400000"/>
          </a:ln>
        </p:spPr>
      </p:pic>
      <p:pic>
        <p:nvPicPr>
          <p:cNvPr id="5" name="Screenshot 2023-10-19 at 19.57.31.png" descr="OCAD University Logo">
            <a:extLst>
              <a:ext uri="{FF2B5EF4-FFF2-40B4-BE49-F238E27FC236}">
                <a16:creationId xmlns:a16="http://schemas.microsoft.com/office/drawing/2014/main" id="{CC34C82F-146F-DCD9-5DED-BFB20EBADD69}"/>
              </a:ext>
            </a:extLst>
          </p:cNvPr>
          <p:cNvPicPr>
            <a:picLocks noChangeAspect="1"/>
          </p:cNvPicPr>
          <p:nvPr/>
        </p:nvPicPr>
        <p:blipFill>
          <a:blip r:embed="rId6"/>
          <a:srcRect t="5844"/>
          <a:stretch>
            <a:fillRect/>
          </a:stretch>
        </p:blipFill>
        <p:spPr>
          <a:xfrm>
            <a:off x="10345999" y="4953890"/>
            <a:ext cx="1828248" cy="1862145"/>
          </a:xfrm>
          <a:prstGeom prst="rect">
            <a:avLst/>
          </a:prstGeom>
          <a:ln w="12700">
            <a:miter lim="400000"/>
          </a:ln>
        </p:spPr>
      </p:pic>
      <p:pic>
        <p:nvPicPr>
          <p:cNvPr id="6" name="Screenshot 2023-10-19 at 19.59.57.png" descr="Inclusive Design Research Centre Logo ">
            <a:extLst>
              <a:ext uri="{FF2B5EF4-FFF2-40B4-BE49-F238E27FC236}">
                <a16:creationId xmlns:a16="http://schemas.microsoft.com/office/drawing/2014/main" id="{589B59DA-87ED-8C1B-FF22-376363C86C16}"/>
              </a:ext>
            </a:extLst>
          </p:cNvPr>
          <p:cNvPicPr>
            <a:picLocks noChangeAspect="1"/>
          </p:cNvPicPr>
          <p:nvPr/>
        </p:nvPicPr>
        <p:blipFill>
          <a:blip r:embed="rId7"/>
          <a:stretch>
            <a:fillRect/>
          </a:stretch>
        </p:blipFill>
        <p:spPr>
          <a:xfrm>
            <a:off x="3694581" y="5733330"/>
            <a:ext cx="1463204" cy="473389"/>
          </a:xfrm>
          <a:prstGeom prst="rect">
            <a:avLst/>
          </a:prstGeom>
          <a:ln w="12700">
            <a:miter lim="400000"/>
          </a:ln>
        </p:spPr>
      </p:pic>
      <p:pic>
        <p:nvPicPr>
          <p:cNvPr id="7" name="Picture 6">
            <a:extLst>
              <a:ext uri="{FF2B5EF4-FFF2-40B4-BE49-F238E27FC236}">
                <a16:creationId xmlns:a16="http://schemas.microsoft.com/office/drawing/2014/main" id="{BF53778E-4A53-FA62-F6A1-358C4E9AEDD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3347" y="5366107"/>
            <a:ext cx="2501851" cy="1037711"/>
          </a:xfrm>
          <a:prstGeom prst="rect">
            <a:avLst/>
          </a:prstGeom>
        </p:spPr>
      </p:pic>
      <p:pic>
        <p:nvPicPr>
          <p:cNvPr id="8" name="Graphic 7" descr="Government of Canada Logo">
            <a:extLst>
              <a:ext uri="{FF2B5EF4-FFF2-40B4-BE49-F238E27FC236}">
                <a16:creationId xmlns:a16="http://schemas.microsoft.com/office/drawing/2014/main" id="{13464D2D-4ACB-A32D-0C92-6B012886BC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23287" y="5365468"/>
            <a:ext cx="1209112" cy="1209112"/>
          </a:xfrm>
          <a:prstGeom prst="rect">
            <a:avLst/>
          </a:prstGeom>
        </p:spPr>
      </p:pic>
    </p:spTree>
    <p:extLst>
      <p:ext uri="{BB962C8B-B14F-4D97-AF65-F5344CB8AC3E}">
        <p14:creationId xmlns:p14="http://schemas.microsoft.com/office/powerpoint/2010/main" val="2271503786"/>
      </p:ext>
    </p:extLst>
  </p:cSld>
  <p:clrMapOvr>
    <a:masterClrMapping/>
  </p:clrMapOvr>
  <p:transition spd="med" advTm="72256"/>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DBFF0-1876-894E-600F-C7FAD974579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2F39F4-4101-6F0A-7513-3F948AEB3521}"/>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sz="6000" b="1" dirty="0">
                <a:solidFill>
                  <a:schemeClr val="bg1"/>
                </a:solidFill>
                <a:latin typeface="Arial" panose="020B0604020202020204" pitchFamily="34" charset="0"/>
                <a:cs typeface="Arial" panose="020B0604020202020204" pitchFamily="34" charset="0"/>
              </a:rPr>
              <a:t>Progress Toward Transformational Change</a:t>
            </a:r>
            <a:endParaRPr lang="en-US" dirty="0"/>
          </a:p>
        </p:txBody>
      </p:sp>
      <p:pic>
        <p:nvPicPr>
          <p:cNvPr id="6" name="Picture 5" descr="Inclusive Design for Employment Access&#10;Vision radicale pur l'access inclusi a l'emploi&#10;&#10;">
            <a:extLst>
              <a:ext uri="{FF2B5EF4-FFF2-40B4-BE49-F238E27FC236}">
                <a16:creationId xmlns:a16="http://schemas.microsoft.com/office/drawing/2014/main" id="{130E5FD9-2899-EF80-1A03-6B243D34DC56}"/>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D74D210D-49AB-85AD-7A47-FC8C4C566D5C}"/>
              </a:ext>
              <a:ext uri="{C183D7F6-B498-43B3-948B-1728B52AA6E4}">
                <adec:decorative xmlns:adec="http://schemas.microsoft.com/office/drawing/2017/decorative" val="1"/>
              </a:ext>
            </a:extLst>
          </p:cNvPr>
          <p:cNvSpPr/>
          <p:nvPr/>
        </p:nvSpPr>
        <p:spPr>
          <a:xfrm>
            <a:off x="-6350" y="3862800"/>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Lunch in Progress until 1:30 PM ET</a:t>
            </a:r>
            <a:endParaRPr lang="en-US" sz="4000" dirty="0"/>
          </a:p>
        </p:txBody>
      </p:sp>
      <p:sp>
        <p:nvSpPr>
          <p:cNvPr id="2" name="Footer Placeholder 3">
            <a:extLst>
              <a:ext uri="{FF2B5EF4-FFF2-40B4-BE49-F238E27FC236}">
                <a16:creationId xmlns:a16="http://schemas.microsoft.com/office/drawing/2014/main" id="{86E42852-5CC7-E3DD-3242-05B10B2F682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3" name="Picture 2" descr="Government of Canada logo">
            <a:extLst>
              <a:ext uri="{FF2B5EF4-FFF2-40B4-BE49-F238E27FC236}">
                <a16:creationId xmlns:a16="http://schemas.microsoft.com/office/drawing/2014/main" id="{9B0CD945-8379-6A6B-6595-AB32037D90CD}"/>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4" name="Picture 2" descr="NFRF visual identifier">
            <a:extLst>
              <a:ext uri="{FF2B5EF4-FFF2-40B4-BE49-F238E27FC236}">
                <a16:creationId xmlns:a16="http://schemas.microsoft.com/office/drawing/2014/main" id="{C21498F7-BDEA-EDBC-2391-C60E26847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WH">
            <a:extLst>
              <a:ext uri="{FF2B5EF4-FFF2-40B4-BE49-F238E27FC236}">
                <a16:creationId xmlns:a16="http://schemas.microsoft.com/office/drawing/2014/main" id="{D470B7D6-98C6-6116-7BEB-6F73BDDECE26}"/>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9" name="Picture 8" descr="McMaster">
            <a:extLst>
              <a:ext uri="{FF2B5EF4-FFF2-40B4-BE49-F238E27FC236}">
                <a16:creationId xmlns:a16="http://schemas.microsoft.com/office/drawing/2014/main" id="{E00524EE-AB26-BABD-A31F-F070D124BDCF}"/>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3814918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3CBF-2843-BFE3-F653-76DBF27844AA}"/>
              </a:ext>
            </a:extLst>
          </p:cNvPr>
          <p:cNvSpPr>
            <a:spLocks noGrp="1"/>
          </p:cNvSpPr>
          <p:nvPr>
            <p:ph type="title"/>
          </p:nvPr>
        </p:nvSpPr>
        <p:spPr/>
        <p:txBody>
          <a:bodyPr/>
          <a:lstStyle/>
          <a:p>
            <a:r>
              <a:rPr lang="en-CA" dirty="0"/>
              <a:t>Land Acknowledgement</a:t>
            </a:r>
          </a:p>
        </p:txBody>
      </p:sp>
      <p:sp>
        <p:nvSpPr>
          <p:cNvPr id="3" name="Content Placeholder 2">
            <a:extLst>
              <a:ext uri="{FF2B5EF4-FFF2-40B4-BE49-F238E27FC236}">
                <a16:creationId xmlns:a16="http://schemas.microsoft.com/office/drawing/2014/main" id="{5664F478-300D-27E1-A63C-9D63085549CA}"/>
              </a:ext>
            </a:extLst>
          </p:cNvPr>
          <p:cNvSpPr>
            <a:spLocks noGrp="1"/>
          </p:cNvSpPr>
          <p:nvPr>
            <p:ph idx="1"/>
          </p:nvPr>
        </p:nvSpPr>
        <p:spPr/>
        <p:txBody>
          <a:bodyPr>
            <a:normAutofit lnSpcReduction="10000"/>
          </a:bodyPr>
          <a:lstStyle/>
          <a:p>
            <a:pPr marL="0" indent="0">
              <a:buNone/>
            </a:pPr>
            <a:r>
              <a:rPr lang="en-US" sz="2400" dirty="0"/>
              <a:t>We would like to start by acknowledging that the land on which we are gathered is the traditional territory of many nations including the Mississaugas of the Credit, the Anishinaabe, the Chippewa, the Haudenosaunee, and the Wendat peoples, and is now home to many diverse First Nations, Inuit, and Métis peoples. This land is covered by Treaty 13 and the Williams Treaties.</a:t>
            </a:r>
          </a:p>
          <a:p>
            <a:pPr marL="0" indent="0">
              <a:buNone/>
            </a:pPr>
            <a:endParaRPr lang="en-US" sz="1000" dirty="0"/>
          </a:p>
          <a:p>
            <a:pPr marL="0" indent="0">
              <a:buNone/>
            </a:pPr>
            <a:r>
              <a:rPr lang="en-US" sz="2400" dirty="0"/>
              <a:t>We recognize the enduring presence and deep traditional knowledge of Indigenous peoples with respect to this land. As we come together today, we do so with respect and gratitude, and with a commitment to the ongoing process of truth and reconciliation. This includes acknowledging the harms of colonialism, listening to Indigenous voices, and working collectively toward equity, justice, and meaningful change. </a:t>
            </a:r>
          </a:p>
          <a:p>
            <a:pPr marL="0" indent="0">
              <a:buNone/>
            </a:pPr>
            <a:endParaRPr lang="en-CA" sz="2400" dirty="0"/>
          </a:p>
        </p:txBody>
      </p:sp>
    </p:spTree>
    <p:extLst>
      <p:ext uri="{BB962C8B-B14F-4D97-AF65-F5344CB8AC3E}">
        <p14:creationId xmlns:p14="http://schemas.microsoft.com/office/powerpoint/2010/main" val="7297311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2AEE-F541-CB24-A1BD-E38616771B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87F78-40AA-91D8-AA74-ECE6594AA1AC}"/>
              </a:ext>
            </a:extLst>
          </p:cNvPr>
          <p:cNvSpPr>
            <a:spLocks noGrp="1"/>
          </p:cNvSpPr>
          <p:nvPr>
            <p:ph type="title"/>
          </p:nvPr>
        </p:nvSpPr>
        <p:spPr/>
        <p:txBody>
          <a:bodyPr/>
          <a:lstStyle/>
          <a:p>
            <a:pPr algn="ctr"/>
            <a:r>
              <a:rPr lang="en-US" dirty="0"/>
              <a:t>Afternoon Keynote</a:t>
            </a:r>
          </a:p>
        </p:txBody>
      </p:sp>
      <p:pic>
        <p:nvPicPr>
          <p:cNvPr id="3" name="Picture 2">
            <a:extLst>
              <a:ext uri="{FF2B5EF4-FFF2-40B4-BE49-F238E27FC236}">
                <a16:creationId xmlns:a16="http://schemas.microsoft.com/office/drawing/2014/main" id="{016CECC9-9469-2B78-0345-F5AF0987ECB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5513" y="1957379"/>
            <a:ext cx="2943225" cy="2943225"/>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A9680A5-1108-0872-BEDF-7D96FC3FA058}"/>
              </a:ext>
            </a:extLst>
          </p:cNvPr>
          <p:cNvSpPr txBox="1"/>
          <p:nvPr/>
        </p:nvSpPr>
        <p:spPr>
          <a:xfrm>
            <a:off x="5594685" y="3105825"/>
            <a:ext cx="5426242" cy="646331"/>
          </a:xfrm>
          <a:prstGeom prst="rect">
            <a:avLst/>
          </a:prstGeom>
          <a:noFill/>
        </p:spPr>
        <p:txBody>
          <a:bodyPr wrap="square" rtlCol="0">
            <a:spAutoFit/>
          </a:bodyPr>
          <a:lstStyle/>
          <a:p>
            <a:r>
              <a:rPr lang="en-CA" b="1" dirty="0"/>
              <a:t>Alec Farquhar</a:t>
            </a:r>
            <a:r>
              <a:rPr lang="en-CA" dirty="0"/>
              <a:t>, IDEA Strategic Advisor; Former Director, Office of the Worker Adviser</a:t>
            </a:r>
          </a:p>
        </p:txBody>
      </p:sp>
    </p:spTree>
    <p:extLst>
      <p:ext uri="{BB962C8B-B14F-4D97-AF65-F5344CB8AC3E}">
        <p14:creationId xmlns:p14="http://schemas.microsoft.com/office/powerpoint/2010/main" val="2197269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clusive Design for Employment Access&#10;Vision radicale pur l'access inclusi a l'emploi&#10;&#10;">
            <a:extLst>
              <a:ext uri="{FF2B5EF4-FFF2-40B4-BE49-F238E27FC236}">
                <a16:creationId xmlns:a16="http://schemas.microsoft.com/office/drawing/2014/main" id="{A3A039D3-F34D-E03D-269B-A44E93E93C06}"/>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2" name="Footer Placeholder 3">
            <a:extLst>
              <a:ext uri="{FF2B5EF4-FFF2-40B4-BE49-F238E27FC236}">
                <a16:creationId xmlns:a16="http://schemas.microsoft.com/office/drawing/2014/main" id="{F48224F9-77DA-A013-182C-323AB894D87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3" name="Picture 2" descr="Government of Canada logo">
            <a:extLst>
              <a:ext uri="{FF2B5EF4-FFF2-40B4-BE49-F238E27FC236}">
                <a16:creationId xmlns:a16="http://schemas.microsoft.com/office/drawing/2014/main" id="{47AB5C84-6DF7-93AE-9DCB-BE9C2DF3AF6A}"/>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5" name="Picture 2" descr="NFRF visual identifier">
            <a:extLst>
              <a:ext uri="{FF2B5EF4-FFF2-40B4-BE49-F238E27FC236}">
                <a16:creationId xmlns:a16="http://schemas.microsoft.com/office/drawing/2014/main" id="{2904F6A0-AC1D-5819-899E-061B62481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WH">
            <a:extLst>
              <a:ext uri="{FF2B5EF4-FFF2-40B4-BE49-F238E27FC236}">
                <a16:creationId xmlns:a16="http://schemas.microsoft.com/office/drawing/2014/main" id="{2B725F76-DEE1-AE59-718F-A95FFBAD6050}"/>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descr="McMaster ">
            <a:extLst>
              <a:ext uri="{FF2B5EF4-FFF2-40B4-BE49-F238E27FC236}">
                <a16:creationId xmlns:a16="http://schemas.microsoft.com/office/drawing/2014/main" id="{F889F755-A454-761C-281C-2EC2477A9101}"/>
              </a:ext>
            </a:extLst>
          </p:cNvPr>
          <p:cNvPicPr>
            <a:picLocks noChangeAspect="1"/>
          </p:cNvPicPr>
          <p:nvPr/>
        </p:nvPicPr>
        <p:blipFill>
          <a:blip r:embed="rId7"/>
          <a:stretch>
            <a:fillRect/>
          </a:stretch>
        </p:blipFill>
        <p:spPr>
          <a:xfrm>
            <a:off x="7799579" y="5581644"/>
            <a:ext cx="1705427" cy="948217"/>
          </a:xfrm>
          <a:prstGeom prst="rect">
            <a:avLst/>
          </a:prstGeom>
        </p:spPr>
      </p:pic>
      <p:sp>
        <p:nvSpPr>
          <p:cNvPr id="9" name="Rectangle 8">
            <a:extLst>
              <a:ext uri="{FF2B5EF4-FFF2-40B4-BE49-F238E27FC236}">
                <a16:creationId xmlns:a16="http://schemas.microsoft.com/office/drawing/2014/main" id="{A2E3E669-AC20-9C1C-A3D6-8BB993BD3AF6}"/>
              </a:ext>
              <a:ext uri="{C183D7F6-B498-43B3-948B-1728B52AA6E4}">
                <adec:decorative xmlns:adec="http://schemas.microsoft.com/office/drawing/2017/decorative" val="1"/>
              </a:ext>
            </a:extLst>
          </p:cNvPr>
          <p:cNvSpPr/>
          <p:nvPr/>
        </p:nvSpPr>
        <p:spPr>
          <a:xfrm>
            <a:off x="0" y="3249976"/>
            <a:ext cx="12192000" cy="2215601"/>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F2453BC-CA10-CA2A-4FB6-B5CDAAE53B1B}"/>
              </a:ext>
            </a:extLst>
          </p:cNvPr>
          <p:cNvSpPr txBox="1"/>
          <p:nvPr/>
        </p:nvSpPr>
        <p:spPr>
          <a:xfrm>
            <a:off x="0" y="3283027"/>
            <a:ext cx="1219199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Journey to Disability Inclusion in Canadian Workplaces: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Lessons Learned and Where Do We Go From Here</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Alec Farquhar</a:t>
            </a:r>
            <a:b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Strategic Advisor, IDEA</a:t>
            </a:r>
            <a:b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October 6, 2025</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31285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5BF4-BB0B-B2C9-3CA2-5C02BE44FA87}"/>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rPr>
              <a:t>Session objectives</a:t>
            </a:r>
          </a:p>
        </p:txBody>
      </p:sp>
      <p:sp>
        <p:nvSpPr>
          <p:cNvPr id="3" name="Content Placeholder 2">
            <a:extLst>
              <a:ext uri="{FF2B5EF4-FFF2-40B4-BE49-F238E27FC236}">
                <a16:creationId xmlns:a16="http://schemas.microsoft.com/office/drawing/2014/main" id="{68D51B81-4801-3925-6C70-9DFF616D46EB}"/>
              </a:ext>
            </a:extLst>
          </p:cNvPr>
          <p:cNvSpPr>
            <a:spLocks noGrp="1"/>
          </p:cNvSpPr>
          <p:nvPr>
            <p:ph sz="half" idx="1"/>
          </p:nvPr>
        </p:nvSpPr>
        <p:spPr>
          <a:xfrm>
            <a:off x="838200" y="1690688"/>
            <a:ext cx="10515600" cy="4008363"/>
          </a:xfrm>
        </p:spPr>
        <p:txBody>
          <a:bodyPr>
            <a:normAutofit/>
          </a:bodyPr>
          <a:lstStyle/>
          <a:p>
            <a:pPr lvl="0"/>
            <a:r>
              <a:rPr lang="en-CA" dirty="0"/>
              <a:t>Review the evolution of the approach taken to work disability in policy and practice over the past few decades.</a:t>
            </a:r>
          </a:p>
          <a:p>
            <a:pPr lvl="0"/>
            <a:r>
              <a:rPr lang="en-CA" dirty="0"/>
              <a:t>Join me on a journey as I reflect over my career in this space and look to the way forward.</a:t>
            </a:r>
          </a:p>
          <a:p>
            <a:r>
              <a:rPr lang="en-CA" dirty="0"/>
              <a:t>Identify some key learnings that can guide future initiatives.</a:t>
            </a:r>
          </a:p>
          <a:p>
            <a:pPr marL="0" indent="0">
              <a:lnSpc>
                <a:spcPct val="100000"/>
              </a:lnSpc>
              <a:spcBef>
                <a:spcPts val="600"/>
              </a:spcBef>
              <a:buNone/>
            </a:pPr>
            <a:endParaRPr lang="en-US" sz="2400" dirty="0"/>
          </a:p>
        </p:txBody>
      </p:sp>
    </p:spTree>
    <p:extLst>
      <p:ext uri="{BB962C8B-B14F-4D97-AF65-F5344CB8AC3E}">
        <p14:creationId xmlns:p14="http://schemas.microsoft.com/office/powerpoint/2010/main" val="2142517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A2BA-842E-C7DC-6904-08A211B52F51}"/>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Personal context</a:t>
            </a:r>
          </a:p>
        </p:txBody>
      </p:sp>
      <p:sp>
        <p:nvSpPr>
          <p:cNvPr id="3" name="Content Placeholder 2">
            <a:extLst>
              <a:ext uri="{FF2B5EF4-FFF2-40B4-BE49-F238E27FC236}">
                <a16:creationId xmlns:a16="http://schemas.microsoft.com/office/drawing/2014/main" id="{519AB60D-EDCA-C023-DA3C-211E7C9449CB}"/>
              </a:ext>
            </a:extLst>
          </p:cNvPr>
          <p:cNvSpPr>
            <a:spLocks noGrp="1"/>
          </p:cNvSpPr>
          <p:nvPr>
            <p:ph idx="1"/>
          </p:nvPr>
        </p:nvSpPr>
        <p:spPr/>
        <p:txBody>
          <a:bodyPr>
            <a:normAutofit fontScale="85000" lnSpcReduction="10000"/>
          </a:bodyPr>
          <a:lstStyle/>
          <a:p>
            <a:r>
              <a:rPr lang="en-CA" dirty="0"/>
              <a:t>I began in 1973 as an ally and advocate for workers who had injuries or illnesses from their work. </a:t>
            </a:r>
          </a:p>
          <a:p>
            <a:r>
              <a:rPr lang="en-CA" dirty="0"/>
              <a:t>So, the first part of my career was in community organizing and case-by-case advocacy with injured workers with Ontario community legal clinics.</a:t>
            </a:r>
          </a:p>
          <a:p>
            <a:r>
              <a:rPr lang="en-CA" dirty="0"/>
              <a:t>I moved to the Ontario Public Service in 1985, where I became Director of the Office of the Worker Adviser</a:t>
            </a:r>
          </a:p>
          <a:p>
            <a:r>
              <a:rPr lang="en-CA" dirty="0"/>
              <a:t>I worked in the Chair’s Office at the Workplace Safety and Insurance Board, </a:t>
            </a:r>
          </a:p>
          <a:p>
            <a:r>
              <a:rPr lang="en-CA" dirty="0"/>
              <a:t>I was Director of the Ministry of Labour Occupational Health and Safety Branch and of the Occupational Health Clinics for Ontario Workers. </a:t>
            </a:r>
          </a:p>
          <a:p>
            <a:r>
              <a:rPr lang="en-CA" dirty="0"/>
              <a:t>These positions involved me in many strategic initiatives with unions, employers, disability organizations and individual persons with disabilities.</a:t>
            </a:r>
          </a:p>
        </p:txBody>
      </p:sp>
    </p:spTree>
    <p:extLst>
      <p:ext uri="{BB962C8B-B14F-4D97-AF65-F5344CB8AC3E}">
        <p14:creationId xmlns:p14="http://schemas.microsoft.com/office/powerpoint/2010/main" val="27795133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D118-A98B-E9D2-E065-D54A285338DD}"/>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Personal Context - 2</a:t>
            </a:r>
          </a:p>
        </p:txBody>
      </p:sp>
      <p:sp>
        <p:nvSpPr>
          <p:cNvPr id="3" name="Content Placeholder 2">
            <a:extLst>
              <a:ext uri="{FF2B5EF4-FFF2-40B4-BE49-F238E27FC236}">
                <a16:creationId xmlns:a16="http://schemas.microsoft.com/office/drawing/2014/main" id="{A8408012-AE7C-474F-9CDB-0D6E94FE37F5}"/>
              </a:ext>
            </a:extLst>
          </p:cNvPr>
          <p:cNvSpPr>
            <a:spLocks noGrp="1"/>
          </p:cNvSpPr>
          <p:nvPr>
            <p:ph idx="1"/>
          </p:nvPr>
        </p:nvSpPr>
        <p:spPr/>
        <p:txBody>
          <a:bodyPr>
            <a:normAutofit fontScale="92500" lnSpcReduction="10000"/>
          </a:bodyPr>
          <a:lstStyle/>
          <a:p>
            <a:r>
              <a:rPr lang="en-CA" dirty="0"/>
              <a:t>I was also involved in important collaborations with various levels of government and with researchers around disability inclusion.</a:t>
            </a:r>
          </a:p>
          <a:p>
            <a:r>
              <a:rPr lang="en-CA" dirty="0"/>
              <a:t>This includes earlier collaborations with the researchers in the IDEA initiative such as the Centre for Research on Work Disability Policy, which spun off the Disability and Work Canada initiative.</a:t>
            </a:r>
          </a:p>
          <a:p>
            <a:r>
              <a:rPr lang="en-CA" dirty="0"/>
              <a:t>Finally, I was active with the Ontario Bar Association, a leading champion of disability inclusion where major collaborations of worker and employer representatives have taken place.</a:t>
            </a:r>
          </a:p>
          <a:p>
            <a:r>
              <a:rPr lang="en-CA" dirty="0"/>
              <a:t>So, I have had five decades of involvement in the evolving space of disability inclusion and have been part of many efforts to make a difference. </a:t>
            </a:r>
          </a:p>
          <a:p>
            <a:endParaRPr lang="en-CA" dirty="0"/>
          </a:p>
        </p:txBody>
      </p:sp>
    </p:spTree>
    <p:extLst>
      <p:ext uri="{BB962C8B-B14F-4D97-AF65-F5344CB8AC3E}">
        <p14:creationId xmlns:p14="http://schemas.microsoft.com/office/powerpoint/2010/main" val="11345635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18D01-3155-B803-A79B-2D5CA2CDE8F8}"/>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Where did we start from?</a:t>
            </a:r>
          </a:p>
        </p:txBody>
      </p:sp>
      <p:sp>
        <p:nvSpPr>
          <p:cNvPr id="3" name="Content Placeholder 2">
            <a:extLst>
              <a:ext uri="{FF2B5EF4-FFF2-40B4-BE49-F238E27FC236}">
                <a16:creationId xmlns:a16="http://schemas.microsoft.com/office/drawing/2014/main" id="{017FB0D8-7D90-9EDC-8428-CABAF98507B6}"/>
              </a:ext>
            </a:extLst>
          </p:cNvPr>
          <p:cNvSpPr>
            <a:spLocks noGrp="1"/>
          </p:cNvSpPr>
          <p:nvPr>
            <p:ph idx="1"/>
          </p:nvPr>
        </p:nvSpPr>
        <p:spPr/>
        <p:txBody>
          <a:bodyPr>
            <a:normAutofit/>
          </a:bodyPr>
          <a:lstStyle/>
          <a:p>
            <a:r>
              <a:rPr lang="en-CA" dirty="0"/>
              <a:t>I started my years of advocacy in 1973 as a first-year law student working with the Union of Injured Workers. </a:t>
            </a:r>
          </a:p>
          <a:p>
            <a:r>
              <a:rPr lang="en-CA" dirty="0"/>
              <a:t>This meant dealing mainly with blue collar workers, many of them immigrants, from sectors like construction, manufacturing and mining. </a:t>
            </a:r>
          </a:p>
          <a:p>
            <a:r>
              <a:rPr lang="en-CA" dirty="0"/>
              <a:t>In those days, not far from the location of this symposium, there were manufacturing establishments including the needle trades, furniture, farm equipment and major appliances. </a:t>
            </a:r>
          </a:p>
        </p:txBody>
      </p:sp>
    </p:spTree>
    <p:extLst>
      <p:ext uri="{BB962C8B-B14F-4D97-AF65-F5344CB8AC3E}">
        <p14:creationId xmlns:p14="http://schemas.microsoft.com/office/powerpoint/2010/main" val="24068383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9F1B-F65E-6770-89F7-9C7880FC02E9}"/>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Where did we start from - 2</a:t>
            </a:r>
          </a:p>
        </p:txBody>
      </p:sp>
      <p:sp>
        <p:nvSpPr>
          <p:cNvPr id="3" name="Content Placeholder 2">
            <a:extLst>
              <a:ext uri="{FF2B5EF4-FFF2-40B4-BE49-F238E27FC236}">
                <a16:creationId xmlns:a16="http://schemas.microsoft.com/office/drawing/2014/main" id="{93520639-9A9F-5867-0F49-E3F866E90E13}"/>
              </a:ext>
            </a:extLst>
          </p:cNvPr>
          <p:cNvSpPr>
            <a:spLocks noGrp="1"/>
          </p:cNvSpPr>
          <p:nvPr>
            <p:ph idx="1"/>
          </p:nvPr>
        </p:nvSpPr>
        <p:spPr/>
        <p:txBody>
          <a:bodyPr/>
          <a:lstStyle/>
          <a:p>
            <a:r>
              <a:rPr lang="en-CA" dirty="0"/>
              <a:t>And a new Toronto was being built. </a:t>
            </a:r>
          </a:p>
          <a:p>
            <a:r>
              <a:rPr lang="en-CA" dirty="0"/>
              <a:t>Many such workers suffered serious physical injuries along with gradual onset disablements from over-stressed backs, arms and legs. </a:t>
            </a:r>
          </a:p>
          <a:p>
            <a:r>
              <a:rPr lang="en-CA" dirty="0"/>
              <a:t>Unfortunately, it was a common occurrence for these workers to lose their jobs, as employers wanted 100% fit people to handle such physically demanding work. </a:t>
            </a:r>
          </a:p>
          <a:p>
            <a:r>
              <a:rPr lang="en-CA" dirty="0"/>
              <a:t>I was involved in numerous cases where we litigated and even engaged in public protests to try to press employers to take back their injured workers. </a:t>
            </a:r>
          </a:p>
          <a:p>
            <a:endParaRPr lang="en-CA" dirty="0"/>
          </a:p>
        </p:txBody>
      </p:sp>
    </p:spTree>
    <p:extLst>
      <p:ext uri="{BB962C8B-B14F-4D97-AF65-F5344CB8AC3E}">
        <p14:creationId xmlns:p14="http://schemas.microsoft.com/office/powerpoint/2010/main" val="32718457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3A24-27E2-90D1-EE98-D3D87706961B}"/>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Where did we start from - 3</a:t>
            </a:r>
          </a:p>
        </p:txBody>
      </p:sp>
      <p:sp>
        <p:nvSpPr>
          <p:cNvPr id="3" name="Content Placeholder 2">
            <a:extLst>
              <a:ext uri="{FF2B5EF4-FFF2-40B4-BE49-F238E27FC236}">
                <a16:creationId xmlns:a16="http://schemas.microsoft.com/office/drawing/2014/main" id="{50FA20AE-7490-8AA9-C630-F08FB2A6E318}"/>
              </a:ext>
            </a:extLst>
          </p:cNvPr>
          <p:cNvSpPr>
            <a:spLocks noGrp="1"/>
          </p:cNvSpPr>
          <p:nvPr>
            <p:ph idx="1"/>
          </p:nvPr>
        </p:nvSpPr>
        <p:spPr/>
        <p:txBody>
          <a:bodyPr>
            <a:normAutofit lnSpcReduction="10000"/>
          </a:bodyPr>
          <a:lstStyle/>
          <a:p>
            <a:r>
              <a:rPr lang="en-CA" dirty="0"/>
              <a:t>Sometimes, especially in unionized environments, accommodations were made to allow injured workers to return to work. </a:t>
            </a:r>
          </a:p>
          <a:p>
            <a:r>
              <a:rPr lang="en-CA" dirty="0"/>
              <a:t>There was a tendency to create specific positions for workers with disabilities, or even whole disability units in large manufacturing establishments, rather than finding ways to include them in regular positions.</a:t>
            </a:r>
          </a:p>
          <a:p>
            <a:r>
              <a:rPr lang="en-CA" dirty="0"/>
              <a:t>This approach was mirrored for persons with disabilities, where many spent their working careers in sheltered workshops. </a:t>
            </a:r>
          </a:p>
          <a:p>
            <a:r>
              <a:rPr lang="en-CA" dirty="0"/>
              <a:t>Unfortunately for some, especially those with intellectual disabilities, they are still being institutionalized. </a:t>
            </a:r>
          </a:p>
          <a:p>
            <a:endParaRPr lang="en-CA" dirty="0"/>
          </a:p>
        </p:txBody>
      </p:sp>
    </p:spTree>
    <p:extLst>
      <p:ext uri="{BB962C8B-B14F-4D97-AF65-F5344CB8AC3E}">
        <p14:creationId xmlns:p14="http://schemas.microsoft.com/office/powerpoint/2010/main" val="20733924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3F4E-F1DC-F27F-3BFB-999AF7591539}"/>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Initial responses – a rights- and benefits-based movement</a:t>
            </a:r>
          </a:p>
        </p:txBody>
      </p:sp>
      <p:sp>
        <p:nvSpPr>
          <p:cNvPr id="3" name="Content Placeholder 2">
            <a:extLst>
              <a:ext uri="{FF2B5EF4-FFF2-40B4-BE49-F238E27FC236}">
                <a16:creationId xmlns:a16="http://schemas.microsoft.com/office/drawing/2014/main" id="{08BCE2EB-8EA7-D543-5B24-B5CA8A11E615}"/>
              </a:ext>
            </a:extLst>
          </p:cNvPr>
          <p:cNvSpPr>
            <a:spLocks noGrp="1"/>
          </p:cNvSpPr>
          <p:nvPr>
            <p:ph idx="1"/>
          </p:nvPr>
        </p:nvSpPr>
        <p:spPr/>
        <p:txBody>
          <a:bodyPr>
            <a:normAutofit fontScale="85000" lnSpcReduction="20000"/>
          </a:bodyPr>
          <a:lstStyle/>
          <a:p>
            <a:r>
              <a:rPr lang="en-CA" dirty="0"/>
              <a:t>The 1970s were a time of social ferment on a broad scale—around women’s issues, racism, First Nations, refugee and gender issues, to name some of the most important ones. </a:t>
            </a:r>
          </a:p>
          <a:p>
            <a:r>
              <a:rPr lang="en-CA" dirty="0"/>
              <a:t>Disability activism co-evolved with all of this. </a:t>
            </a:r>
          </a:p>
          <a:p>
            <a:r>
              <a:rPr lang="en-CA" dirty="0"/>
              <a:t>In Ontario, injured workers had a famous sit-in right outside the Chamber of the Legislature in 1974 and many other public protests across the province. </a:t>
            </a:r>
          </a:p>
          <a:p>
            <a:r>
              <a:rPr lang="en-CA" dirty="0"/>
              <a:t>That same year was the historic wildcat strike in the Elliot Lake uranium mines, where 10,000 miners shut down uranium production in the midst of the Cold War.</a:t>
            </a:r>
          </a:p>
          <a:p>
            <a:r>
              <a:rPr lang="en-CA" dirty="0"/>
              <a:t>In this context, a common theme for persons with disabilities, including injured workers, was legal rights and secure income supports. </a:t>
            </a:r>
          </a:p>
          <a:p>
            <a:r>
              <a:rPr lang="en-CA" dirty="0"/>
              <a:t>Much of the call for income supports resulted from a lack of disability inclusion in the workplace. </a:t>
            </a:r>
          </a:p>
        </p:txBody>
      </p:sp>
    </p:spTree>
    <p:extLst>
      <p:ext uri="{BB962C8B-B14F-4D97-AF65-F5344CB8AC3E}">
        <p14:creationId xmlns:p14="http://schemas.microsoft.com/office/powerpoint/2010/main" val="1266627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55FA-29B0-D57E-7571-3E2EB14174F4}"/>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Progress on legal rights </a:t>
            </a:r>
          </a:p>
        </p:txBody>
      </p:sp>
      <p:sp>
        <p:nvSpPr>
          <p:cNvPr id="3" name="Content Placeholder 2">
            <a:extLst>
              <a:ext uri="{FF2B5EF4-FFF2-40B4-BE49-F238E27FC236}">
                <a16:creationId xmlns:a16="http://schemas.microsoft.com/office/drawing/2014/main" id="{D71ECBD8-9469-CC50-98E4-795BB73C9F87}"/>
              </a:ext>
            </a:extLst>
          </p:cNvPr>
          <p:cNvSpPr>
            <a:spLocks noGrp="1"/>
          </p:cNvSpPr>
          <p:nvPr>
            <p:ph idx="1"/>
          </p:nvPr>
        </p:nvSpPr>
        <p:spPr/>
        <p:txBody>
          <a:bodyPr>
            <a:normAutofit fontScale="92500" lnSpcReduction="10000"/>
          </a:bodyPr>
          <a:lstStyle/>
          <a:p>
            <a:r>
              <a:rPr lang="en-CA" dirty="0"/>
              <a:t>While Ontario had included “handicap” in its Human Rights Code since 1962, in the 1970s there was a campaign and policy development process to shift to the more inclusive term “disability,” leading to legislative amendments in 1981. </a:t>
            </a:r>
          </a:p>
          <a:p>
            <a:r>
              <a:rPr lang="en-CA" dirty="0"/>
              <a:t>This opened the door to litigation expanding the scope of disability accommodation. </a:t>
            </a:r>
          </a:p>
          <a:p>
            <a:r>
              <a:rPr lang="en-CA" dirty="0"/>
              <a:t>It also set the stage for referencing the Human Rights Code in Ontario’s workers’ compensation legislation later on. </a:t>
            </a:r>
          </a:p>
          <a:p>
            <a:r>
              <a:rPr lang="en-CA" dirty="0"/>
              <a:t>Broadly speaking, at least some elements of disability discrimination could be successfully challenged in various forums, including labour arbitrations under collective agreements.</a:t>
            </a:r>
          </a:p>
        </p:txBody>
      </p:sp>
    </p:spTree>
    <p:extLst>
      <p:ext uri="{BB962C8B-B14F-4D97-AF65-F5344CB8AC3E}">
        <p14:creationId xmlns:p14="http://schemas.microsoft.com/office/powerpoint/2010/main" val="158097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A94AD-CDB8-80F0-A8D7-7E5BE19F1E5D}"/>
              </a:ext>
            </a:extLst>
          </p:cNvPr>
          <p:cNvSpPr>
            <a:spLocks noGrp="1"/>
          </p:cNvSpPr>
          <p:nvPr>
            <p:ph type="title"/>
          </p:nvPr>
        </p:nvSpPr>
        <p:spPr/>
        <p:txBody>
          <a:bodyPr/>
          <a:lstStyle/>
          <a:p>
            <a:pPr algn="ctr"/>
            <a:r>
              <a:rPr lang="en-US" dirty="0"/>
              <a:t>Morning Remarks </a:t>
            </a:r>
          </a:p>
        </p:txBody>
      </p:sp>
      <p:pic>
        <p:nvPicPr>
          <p:cNvPr id="4" name="Content Placeholder 3">
            <a:extLst>
              <a:ext uri="{FF2B5EF4-FFF2-40B4-BE49-F238E27FC236}">
                <a16:creationId xmlns:a16="http://schemas.microsoft.com/office/drawing/2014/main" id="{D14BBD68-BD8C-F994-F9C0-873BDF0CE053}"/>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9261" y="1957384"/>
            <a:ext cx="2943225" cy="2943225"/>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a:extLst>
              <a:ext uri="{FF2B5EF4-FFF2-40B4-BE49-F238E27FC236}">
                <a16:creationId xmlns:a16="http://schemas.microsoft.com/office/drawing/2014/main" id="{503E0F0D-BA9D-E1D0-F011-7EE491F83944}"/>
              </a:ext>
            </a:extLst>
          </p:cNvPr>
          <p:cNvSpPr txBox="1">
            <a:spLocks/>
          </p:cNvSpPr>
          <p:nvPr/>
        </p:nvSpPr>
        <p:spPr>
          <a:xfrm>
            <a:off x="5557839" y="3066096"/>
            <a:ext cx="4914900" cy="725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Melissa (Missy) Fishman </a:t>
            </a:r>
            <a:r>
              <a:rPr lang="en-CA" sz="1800" dirty="0"/>
              <a:t>, Educator and Community Collaborator, 2-Spirited People of the 1st Nations </a:t>
            </a:r>
          </a:p>
        </p:txBody>
      </p:sp>
    </p:spTree>
    <p:extLst>
      <p:ext uri="{BB962C8B-B14F-4D97-AF65-F5344CB8AC3E}">
        <p14:creationId xmlns:p14="http://schemas.microsoft.com/office/powerpoint/2010/main" val="4074994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06AB-E237-0BC9-1FA2-2D19F8FACDB5}"/>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Progress on legal rights - 2</a:t>
            </a:r>
          </a:p>
        </p:txBody>
      </p:sp>
      <p:sp>
        <p:nvSpPr>
          <p:cNvPr id="3" name="Content Placeholder 2">
            <a:extLst>
              <a:ext uri="{FF2B5EF4-FFF2-40B4-BE49-F238E27FC236}">
                <a16:creationId xmlns:a16="http://schemas.microsoft.com/office/drawing/2014/main" id="{535565F7-E712-FC86-7EDF-528437828A56}"/>
              </a:ext>
            </a:extLst>
          </p:cNvPr>
          <p:cNvSpPr>
            <a:spLocks noGrp="1"/>
          </p:cNvSpPr>
          <p:nvPr>
            <p:ph idx="1"/>
          </p:nvPr>
        </p:nvSpPr>
        <p:spPr/>
        <p:txBody>
          <a:bodyPr>
            <a:normAutofit fontScale="92500" lnSpcReduction="20000"/>
          </a:bodyPr>
          <a:lstStyle/>
          <a:p>
            <a:r>
              <a:rPr lang="en-CA" dirty="0"/>
              <a:t>1982 saw the signing of the Canadian Charter of Rights and Freedoms, which initially was not going to include disability as a protected ground but ultimately did so, following a determined and very effective campaign.</a:t>
            </a:r>
          </a:p>
          <a:p>
            <a:r>
              <a:rPr lang="en-CA" dirty="0"/>
              <a:t>And more recently we have welcomed the UN Convention on the Rights of Persons with Disabilities, which came into force in 2008 and was ratified by Canada in 2010.</a:t>
            </a:r>
          </a:p>
          <a:p>
            <a:r>
              <a:rPr lang="en-CA" dirty="0"/>
              <a:t>The federal government and many provinces have also moved forward on accessibility legislation and standards, including the federal employment standard discussed at this symposium.</a:t>
            </a:r>
          </a:p>
          <a:p>
            <a:r>
              <a:rPr lang="en-CA" dirty="0"/>
              <a:t>Overall, Canada and its provinces now have a reasonably robust legal rights framework supporting disability inclusion in the workplace.</a:t>
            </a:r>
          </a:p>
        </p:txBody>
      </p:sp>
    </p:spTree>
    <p:extLst>
      <p:ext uri="{BB962C8B-B14F-4D97-AF65-F5344CB8AC3E}">
        <p14:creationId xmlns:p14="http://schemas.microsoft.com/office/powerpoint/2010/main" val="28525266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D78A-DFE5-3417-D2A1-C198EBFAD46A}"/>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Champions</a:t>
            </a:r>
          </a:p>
        </p:txBody>
      </p:sp>
      <p:sp>
        <p:nvSpPr>
          <p:cNvPr id="3" name="Content Placeholder 2">
            <a:extLst>
              <a:ext uri="{FF2B5EF4-FFF2-40B4-BE49-F238E27FC236}">
                <a16:creationId xmlns:a16="http://schemas.microsoft.com/office/drawing/2014/main" id="{4D02A183-2DFC-9306-8D8D-AD3F7D4D4B09}"/>
              </a:ext>
            </a:extLst>
          </p:cNvPr>
          <p:cNvSpPr>
            <a:spLocks noGrp="1"/>
          </p:cNvSpPr>
          <p:nvPr>
            <p:ph idx="1"/>
          </p:nvPr>
        </p:nvSpPr>
        <p:spPr/>
        <p:txBody>
          <a:bodyPr>
            <a:normAutofit fontScale="85000" lnSpcReduction="20000"/>
          </a:bodyPr>
          <a:lstStyle/>
          <a:p>
            <a:r>
              <a:rPr lang="en-CA" dirty="0"/>
              <a:t>As I think back to those earlier days, there were many champions and activists who helped move the yardsticks. </a:t>
            </a:r>
          </a:p>
          <a:p>
            <a:r>
              <a:rPr lang="en-CA" dirty="0"/>
              <a:t>I would like to highlight one of our most outstanding champions – David Onley. We lost David in 2023, and he is greatly missed. </a:t>
            </a:r>
          </a:p>
          <a:p>
            <a:r>
              <a:rPr lang="en-CA" dirty="0"/>
              <a:t>David’s journey personified the evolution of disability inclusion over several decades. </a:t>
            </a:r>
          </a:p>
          <a:p>
            <a:r>
              <a:rPr lang="en-CA" dirty="0"/>
              <a:t>He had polio as a young child, leaving him with a lifelong physical disability. </a:t>
            </a:r>
          </a:p>
          <a:p>
            <a:r>
              <a:rPr lang="en-CA" dirty="0"/>
              <a:t>He had a lot of trouble finding employment but ended up with a distinguished career in TV journalism. </a:t>
            </a:r>
          </a:p>
          <a:p>
            <a:r>
              <a:rPr lang="en-CA" dirty="0"/>
              <a:t>He put a human face on disability inclusion for thousands of people. </a:t>
            </a:r>
          </a:p>
          <a:p>
            <a:r>
              <a:rPr lang="en-CA" dirty="0"/>
              <a:t>Then he moved the value of inclusion to a whole new level when he was appointed Ontario’s Lieutenant-Governor in 2007. </a:t>
            </a:r>
          </a:p>
        </p:txBody>
      </p:sp>
    </p:spTree>
    <p:extLst>
      <p:ext uri="{BB962C8B-B14F-4D97-AF65-F5344CB8AC3E}">
        <p14:creationId xmlns:p14="http://schemas.microsoft.com/office/powerpoint/2010/main" val="18117265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A996-ACAF-C5EB-4D13-7A0B478926BD}"/>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Champions - 2</a:t>
            </a:r>
          </a:p>
        </p:txBody>
      </p:sp>
      <p:sp>
        <p:nvSpPr>
          <p:cNvPr id="3" name="Content Placeholder 2">
            <a:extLst>
              <a:ext uri="{FF2B5EF4-FFF2-40B4-BE49-F238E27FC236}">
                <a16:creationId xmlns:a16="http://schemas.microsoft.com/office/drawing/2014/main" id="{7FBE64F3-7C24-6C14-CDB0-5B2D62B630A7}"/>
              </a:ext>
            </a:extLst>
          </p:cNvPr>
          <p:cNvSpPr>
            <a:spLocks noGrp="1"/>
          </p:cNvSpPr>
          <p:nvPr>
            <p:ph idx="1"/>
          </p:nvPr>
        </p:nvSpPr>
        <p:spPr/>
        <p:txBody>
          <a:bodyPr>
            <a:normAutofit fontScale="85000" lnSpcReduction="10000"/>
          </a:bodyPr>
          <a:lstStyle/>
          <a:p>
            <a:r>
              <a:rPr lang="en-CA" dirty="0"/>
              <a:t>This gave David the platform to bring key stakeholders, disability organizations and government together to spearhead disability inclusion. </a:t>
            </a:r>
          </a:p>
          <a:p>
            <a:r>
              <a:rPr lang="en-CA" dirty="0"/>
              <a:t>Among the collaborators whom David brought to the table was Mayor Mike Bradley of Sarnia, who will be speaking later today at our symposium. </a:t>
            </a:r>
          </a:p>
          <a:p>
            <a:r>
              <a:rPr lang="en-CA" dirty="0"/>
              <a:t>David was the right person at the right time, to move disability inclusion to a more systemic, strategic level, involving collaboration within civil society at a level not seen previously. </a:t>
            </a:r>
          </a:p>
          <a:p>
            <a:r>
              <a:rPr lang="en-CA" dirty="0"/>
              <a:t>He challenged workplaces, including employers and unions, to become truly inclusive and to support all employees in achieving their full potential. </a:t>
            </a:r>
          </a:p>
          <a:p>
            <a:r>
              <a:rPr lang="en-CA" dirty="0"/>
              <a:t>He has given us all a solid foundation to take this work further, broader and deeper.</a:t>
            </a:r>
          </a:p>
        </p:txBody>
      </p:sp>
    </p:spTree>
    <p:extLst>
      <p:ext uri="{BB962C8B-B14F-4D97-AF65-F5344CB8AC3E}">
        <p14:creationId xmlns:p14="http://schemas.microsoft.com/office/powerpoint/2010/main" val="12179607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7D46-6EEA-A2B8-848A-EF9009B79055}"/>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Broadening the concept of disability</a:t>
            </a:r>
          </a:p>
        </p:txBody>
      </p:sp>
      <p:sp>
        <p:nvSpPr>
          <p:cNvPr id="3" name="Content Placeholder 2">
            <a:extLst>
              <a:ext uri="{FF2B5EF4-FFF2-40B4-BE49-F238E27FC236}">
                <a16:creationId xmlns:a16="http://schemas.microsoft.com/office/drawing/2014/main" id="{BC5AB6CE-A454-BE07-2D9A-EC096F3245BF}"/>
              </a:ext>
            </a:extLst>
          </p:cNvPr>
          <p:cNvSpPr>
            <a:spLocks noGrp="1"/>
          </p:cNvSpPr>
          <p:nvPr>
            <p:ph idx="1"/>
          </p:nvPr>
        </p:nvSpPr>
        <p:spPr/>
        <p:txBody>
          <a:bodyPr>
            <a:normAutofit fontScale="77500" lnSpcReduction="20000"/>
          </a:bodyPr>
          <a:lstStyle/>
          <a:p>
            <a:r>
              <a:rPr lang="en-CA" dirty="0"/>
              <a:t>A vital development in the 70s, 80s and 90s was the broadening of Canadians’ concept of disability. </a:t>
            </a:r>
          </a:p>
          <a:p>
            <a:r>
              <a:rPr lang="en-CA" dirty="0"/>
              <a:t>This included two main elements.</a:t>
            </a:r>
          </a:p>
          <a:p>
            <a:r>
              <a:rPr lang="en-CA" dirty="0"/>
              <a:t>First was the growing recognition of a broader range of disabilities, versus the earlier focus on major physical impairments. </a:t>
            </a:r>
          </a:p>
          <a:p>
            <a:r>
              <a:rPr lang="en-CA" dirty="0"/>
              <a:t>So, in my own work, I was part of the efforts to gain recognition for mental health conditions resulting from traumatic and gradual onset stress in the workplace.</a:t>
            </a:r>
          </a:p>
          <a:p>
            <a:r>
              <a:rPr lang="en-CA" dirty="0"/>
              <a:t>And also, for chronic pain that continued after the physical injury had largely healed. </a:t>
            </a:r>
          </a:p>
          <a:p>
            <a:r>
              <a:rPr lang="en-CA" dirty="0"/>
              <a:t>Out in the community, mental health began to be seen not as a sign of personal weakness (and shame) but a disability like any other. </a:t>
            </a:r>
          </a:p>
          <a:p>
            <a:r>
              <a:rPr lang="en-CA" dirty="0"/>
              <a:t>These developments also aligned with the evolution of our economy away from blue collar jobs to white collar ones.</a:t>
            </a:r>
          </a:p>
        </p:txBody>
      </p:sp>
    </p:spTree>
    <p:extLst>
      <p:ext uri="{BB962C8B-B14F-4D97-AF65-F5344CB8AC3E}">
        <p14:creationId xmlns:p14="http://schemas.microsoft.com/office/powerpoint/2010/main" val="35424830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7116-5277-2D9A-8207-688F85862493}"/>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Broadening the concept of disability- 2</a:t>
            </a:r>
          </a:p>
        </p:txBody>
      </p:sp>
      <p:sp>
        <p:nvSpPr>
          <p:cNvPr id="3" name="Content Placeholder 2">
            <a:extLst>
              <a:ext uri="{FF2B5EF4-FFF2-40B4-BE49-F238E27FC236}">
                <a16:creationId xmlns:a16="http://schemas.microsoft.com/office/drawing/2014/main" id="{705B0C1D-EDCE-0717-DECC-8D6EC375D581}"/>
              </a:ext>
            </a:extLst>
          </p:cNvPr>
          <p:cNvSpPr>
            <a:spLocks noGrp="1"/>
          </p:cNvSpPr>
          <p:nvPr>
            <p:ph idx="1"/>
          </p:nvPr>
        </p:nvSpPr>
        <p:spPr/>
        <p:txBody>
          <a:bodyPr>
            <a:normAutofit lnSpcReduction="10000"/>
          </a:bodyPr>
          <a:lstStyle/>
          <a:p>
            <a:r>
              <a:rPr lang="en-CA" dirty="0"/>
              <a:t>Second was the shift from a medical model to a social model. of disability. </a:t>
            </a:r>
          </a:p>
          <a:p>
            <a:r>
              <a:rPr lang="en-CA" dirty="0"/>
              <a:t>This was a real breakthrough in conceptual and practical terms. </a:t>
            </a:r>
          </a:p>
          <a:p>
            <a:r>
              <a:rPr lang="en-CA" dirty="0"/>
              <a:t>It meant that we began to see disabilities in their social context created by barriers in the environment.</a:t>
            </a:r>
          </a:p>
          <a:p>
            <a:r>
              <a:rPr lang="en-CA" dirty="0"/>
              <a:t>This new understanding opened the door to much more robust discussions of accommodation and inclusion.</a:t>
            </a:r>
          </a:p>
          <a:p>
            <a:r>
              <a:rPr lang="en-CA" dirty="0"/>
              <a:t>This is vital to our future work because it validates that changes to the social and organizational context can greatly strengthen disability inclusion in the workplace. </a:t>
            </a:r>
          </a:p>
          <a:p>
            <a:endParaRPr lang="en-CA" dirty="0"/>
          </a:p>
        </p:txBody>
      </p:sp>
    </p:spTree>
    <p:extLst>
      <p:ext uri="{BB962C8B-B14F-4D97-AF65-F5344CB8AC3E}">
        <p14:creationId xmlns:p14="http://schemas.microsoft.com/office/powerpoint/2010/main" val="42626612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6B28-92C8-8EB3-B036-9B4235F9D846}"/>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The evolution of disability programs</a:t>
            </a:r>
            <a:r>
              <a:rPr lang="en-CA" b="1" dirty="0"/>
              <a:t>	</a:t>
            </a:r>
          </a:p>
        </p:txBody>
      </p:sp>
      <p:sp>
        <p:nvSpPr>
          <p:cNvPr id="3" name="Content Placeholder 2">
            <a:extLst>
              <a:ext uri="{FF2B5EF4-FFF2-40B4-BE49-F238E27FC236}">
                <a16:creationId xmlns:a16="http://schemas.microsoft.com/office/drawing/2014/main" id="{C5019389-4515-0283-891C-2FAC8905452A}"/>
              </a:ext>
            </a:extLst>
          </p:cNvPr>
          <p:cNvSpPr>
            <a:spLocks noGrp="1"/>
          </p:cNvSpPr>
          <p:nvPr>
            <p:ph idx="1"/>
          </p:nvPr>
        </p:nvSpPr>
        <p:spPr/>
        <p:txBody>
          <a:bodyPr>
            <a:normAutofit fontScale="92500" lnSpcReduction="20000"/>
          </a:bodyPr>
          <a:lstStyle/>
          <a:p>
            <a:r>
              <a:rPr lang="en-CA" dirty="0"/>
              <a:t>Many of the earliest disability programs provided financial support to persons with disabilities who could not work, or who could not find work. </a:t>
            </a:r>
          </a:p>
          <a:p>
            <a:r>
              <a:rPr lang="en-CA" dirty="0"/>
              <a:t>It was not uncommon for a student with a disability to “graduate” onto a disability program and never find a job. </a:t>
            </a:r>
          </a:p>
          <a:p>
            <a:r>
              <a:rPr lang="en-CA" dirty="0"/>
              <a:t>Or for an injured worker to lose a good paying job and try to survive on poverty level benefits.</a:t>
            </a:r>
          </a:p>
          <a:p>
            <a:r>
              <a:rPr lang="en-CA" dirty="0"/>
              <a:t>There were also major problems with the lack of alignment of these programs, often including major disincentives for people to enter the labour force. </a:t>
            </a:r>
          </a:p>
          <a:p>
            <a:r>
              <a:rPr lang="en-CA" dirty="0"/>
              <a:t>This included the fear of losing supports for daily living which were provided by many programs.</a:t>
            </a:r>
          </a:p>
        </p:txBody>
      </p:sp>
    </p:spTree>
    <p:extLst>
      <p:ext uri="{BB962C8B-B14F-4D97-AF65-F5344CB8AC3E}">
        <p14:creationId xmlns:p14="http://schemas.microsoft.com/office/powerpoint/2010/main" val="13477014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5D7E-56C8-86C0-F796-47A811B8DBB5}"/>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The evolution of disability programs- 2</a:t>
            </a:r>
          </a:p>
        </p:txBody>
      </p:sp>
      <p:sp>
        <p:nvSpPr>
          <p:cNvPr id="3" name="Content Placeholder 2">
            <a:extLst>
              <a:ext uri="{FF2B5EF4-FFF2-40B4-BE49-F238E27FC236}">
                <a16:creationId xmlns:a16="http://schemas.microsoft.com/office/drawing/2014/main" id="{29905C61-4664-D17D-E809-2B91F5E50A41}"/>
              </a:ext>
            </a:extLst>
          </p:cNvPr>
          <p:cNvSpPr>
            <a:spLocks noGrp="1"/>
          </p:cNvSpPr>
          <p:nvPr>
            <p:ph idx="1"/>
          </p:nvPr>
        </p:nvSpPr>
        <p:spPr/>
        <p:txBody>
          <a:bodyPr>
            <a:normAutofit fontScale="85000" lnSpcReduction="20000"/>
          </a:bodyPr>
          <a:lstStyle/>
          <a:p>
            <a:r>
              <a:rPr lang="en-CA" dirty="0"/>
              <a:t>Many of us in the disability-and-work space dedicated major efforts at reform of these programs so that they provided support that maximized the potential for people to work without risking their financial survival and health. </a:t>
            </a:r>
          </a:p>
          <a:p>
            <a:r>
              <a:rPr lang="en-CA" dirty="0"/>
              <a:t>I was involved in several major efforts to do this, sometimes with significant government support.</a:t>
            </a:r>
          </a:p>
          <a:p>
            <a:r>
              <a:rPr lang="en-CA" dirty="0"/>
              <a:t>This was an early focus of my collaboration with Emile on the Centre for Research on Work Disability Policy and more recently with Emile and Rebecca, on IDEA. </a:t>
            </a:r>
          </a:p>
          <a:p>
            <a:r>
              <a:rPr lang="en-CA" dirty="0"/>
              <a:t>A lot of researchers and policy experts devoted their careers to designing better programs. </a:t>
            </a:r>
          </a:p>
          <a:p>
            <a:r>
              <a:rPr lang="en-CA" dirty="0"/>
              <a:t>One idea that emerged from this was providing persons with disabilities with a “backpack” of supports which would travel with them whether they were working or not.</a:t>
            </a:r>
          </a:p>
          <a:p>
            <a:endParaRPr lang="en-CA" dirty="0"/>
          </a:p>
        </p:txBody>
      </p:sp>
    </p:spTree>
    <p:extLst>
      <p:ext uri="{BB962C8B-B14F-4D97-AF65-F5344CB8AC3E}">
        <p14:creationId xmlns:p14="http://schemas.microsoft.com/office/powerpoint/2010/main" val="4875866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1A88C-466F-8E9D-EE90-7346A79F49D7}"/>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The voice and leadership of persons with disabilities</a:t>
            </a:r>
          </a:p>
        </p:txBody>
      </p:sp>
      <p:sp>
        <p:nvSpPr>
          <p:cNvPr id="3" name="Content Placeholder 2">
            <a:extLst>
              <a:ext uri="{FF2B5EF4-FFF2-40B4-BE49-F238E27FC236}">
                <a16:creationId xmlns:a16="http://schemas.microsoft.com/office/drawing/2014/main" id="{EB4804BE-28EF-F0DE-DAEF-D872AA7CDEE1}"/>
              </a:ext>
            </a:extLst>
          </p:cNvPr>
          <p:cNvSpPr>
            <a:spLocks noGrp="1"/>
          </p:cNvSpPr>
          <p:nvPr>
            <p:ph idx="1"/>
          </p:nvPr>
        </p:nvSpPr>
        <p:spPr/>
        <p:txBody>
          <a:bodyPr>
            <a:normAutofit fontScale="92500" lnSpcReduction="20000"/>
          </a:bodyPr>
          <a:lstStyle/>
          <a:p>
            <a:r>
              <a:rPr lang="en-CA" dirty="0"/>
              <a:t>Perhaps my most powerful experiences were from hearing the voice and seeing the leadership of persons with disabilities. </a:t>
            </a:r>
          </a:p>
          <a:p>
            <a:r>
              <a:rPr lang="en-CA" dirty="0"/>
              <a:t>In earlier times, it was often people who had struggled for recognition and for their voice to be heard. </a:t>
            </a:r>
          </a:p>
          <a:p>
            <a:r>
              <a:rPr lang="en-CA" dirty="0"/>
              <a:t>When I am in this part of town, I often think of John Rae, who died in 2022. </a:t>
            </a:r>
          </a:p>
          <a:p>
            <a:r>
              <a:rPr lang="en-CA" dirty="0"/>
              <a:t>He was a tireless advocate in the community and at the national policy level, and whose work covered the same time period as mine. </a:t>
            </a:r>
          </a:p>
          <a:p>
            <a:r>
              <a:rPr lang="en-CA" dirty="0"/>
              <a:t>Right up to our last lunch together near here, shortly before he died, I was learning from him and reframing my concept of the challenges and solutions. </a:t>
            </a:r>
          </a:p>
          <a:p>
            <a:r>
              <a:rPr lang="en-CA" dirty="0"/>
              <a:t>Some of these were not easy conversations but were invaluable.</a:t>
            </a:r>
          </a:p>
        </p:txBody>
      </p:sp>
    </p:spTree>
    <p:extLst>
      <p:ext uri="{BB962C8B-B14F-4D97-AF65-F5344CB8AC3E}">
        <p14:creationId xmlns:p14="http://schemas.microsoft.com/office/powerpoint/2010/main" val="25667103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1561-D220-35DE-1924-909EA0BF97DE}"/>
              </a:ext>
            </a:extLst>
          </p:cNvPr>
          <p:cNvSpPr>
            <a:spLocks noGrp="1"/>
          </p:cNvSpPr>
          <p:nvPr>
            <p:ph type="title"/>
          </p:nvPr>
        </p:nvSpPr>
        <p:spPr/>
        <p:txBody>
          <a:bodyPr>
            <a:normAutofit/>
          </a:bodyPr>
          <a:lstStyle/>
          <a:p>
            <a:r>
              <a:rPr lang="en-CA" sz="4000" b="1" dirty="0">
                <a:ln w="22225">
                  <a:solidFill>
                    <a:schemeClr val="tx1"/>
                  </a:solidFill>
                  <a:prstDash val="solid"/>
                </a:ln>
                <a:solidFill>
                  <a:srgbClr val="7030A0"/>
                </a:solidFill>
                <a:ea typeface="Verdana" panose="020B0604030504040204" pitchFamily="34" charset="0"/>
              </a:rPr>
              <a:t>Leadership of persons with disabilities - 2</a:t>
            </a:r>
          </a:p>
        </p:txBody>
      </p:sp>
      <p:sp>
        <p:nvSpPr>
          <p:cNvPr id="3" name="Content Placeholder 2">
            <a:extLst>
              <a:ext uri="{FF2B5EF4-FFF2-40B4-BE49-F238E27FC236}">
                <a16:creationId xmlns:a16="http://schemas.microsoft.com/office/drawing/2014/main" id="{5F507B1C-1F22-EFE3-9175-FD804096D693}"/>
              </a:ext>
            </a:extLst>
          </p:cNvPr>
          <p:cNvSpPr>
            <a:spLocks noGrp="1"/>
          </p:cNvSpPr>
          <p:nvPr>
            <p:ph idx="1"/>
          </p:nvPr>
        </p:nvSpPr>
        <p:spPr/>
        <p:txBody>
          <a:bodyPr>
            <a:normAutofit lnSpcReduction="10000"/>
          </a:bodyPr>
          <a:lstStyle/>
          <a:p>
            <a:r>
              <a:rPr lang="en-CA" dirty="0"/>
              <a:t>There has been a tremendous evolution in this crucial aspect of work in this space. </a:t>
            </a:r>
          </a:p>
          <a:p>
            <a:r>
              <a:rPr lang="en-CA" dirty="0"/>
              <a:t>In the early years it was often persons with disabilities out in the community trying to increase workplace disability inclusion.</a:t>
            </a:r>
          </a:p>
          <a:p>
            <a:r>
              <a:rPr lang="en-CA" dirty="0"/>
              <a:t>Now there are often significant avenues and structures within the workplace. </a:t>
            </a:r>
          </a:p>
          <a:p>
            <a:r>
              <a:rPr lang="en-CA" dirty="0"/>
              <a:t>This includes enterprise-wide committees of persons with disabilities and persons with disability caucuses in some unions. </a:t>
            </a:r>
          </a:p>
          <a:p>
            <a:r>
              <a:rPr lang="en-CA" dirty="0"/>
              <a:t>Many unions have designated leadership positions for persons with disabilities. </a:t>
            </a:r>
          </a:p>
        </p:txBody>
      </p:sp>
    </p:spTree>
    <p:extLst>
      <p:ext uri="{BB962C8B-B14F-4D97-AF65-F5344CB8AC3E}">
        <p14:creationId xmlns:p14="http://schemas.microsoft.com/office/powerpoint/2010/main" val="1346924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F09D-BB93-D7D0-EC4C-5155E7081B55}"/>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The evolution in the role of research</a:t>
            </a:r>
          </a:p>
        </p:txBody>
      </p:sp>
      <p:sp>
        <p:nvSpPr>
          <p:cNvPr id="3" name="Content Placeholder 2">
            <a:extLst>
              <a:ext uri="{FF2B5EF4-FFF2-40B4-BE49-F238E27FC236}">
                <a16:creationId xmlns:a16="http://schemas.microsoft.com/office/drawing/2014/main" id="{5CBFEB1A-08A4-594A-2EA5-08A48F9463FA}"/>
              </a:ext>
            </a:extLst>
          </p:cNvPr>
          <p:cNvSpPr>
            <a:spLocks noGrp="1"/>
          </p:cNvSpPr>
          <p:nvPr>
            <p:ph idx="1"/>
          </p:nvPr>
        </p:nvSpPr>
        <p:spPr/>
        <p:txBody>
          <a:bodyPr>
            <a:normAutofit/>
          </a:bodyPr>
          <a:lstStyle/>
          <a:p>
            <a:r>
              <a:rPr lang="en-CA" sz="2000" dirty="0"/>
              <a:t>When I first became involved in this space, very few academic researchers were involved. </a:t>
            </a:r>
          </a:p>
          <a:p>
            <a:r>
              <a:rPr lang="en-CA" sz="2000" dirty="0"/>
              <a:t>There were some who studied disability programs such as workers’ compensation, but very rarely did they focus on the workplace itself and how to make it more inclusive. </a:t>
            </a:r>
          </a:p>
          <a:p>
            <a:r>
              <a:rPr lang="en-CA" sz="2000" dirty="0"/>
              <a:t>This meant that we developed our own solutions to address challenges in the policy and practice arena. </a:t>
            </a:r>
          </a:p>
          <a:p>
            <a:r>
              <a:rPr lang="en-CA" sz="2000" dirty="0"/>
              <a:t> Many were very effective but not necessarily supported by evidence.</a:t>
            </a:r>
          </a:p>
          <a:p>
            <a:r>
              <a:rPr lang="en-CA" sz="2000" dirty="0"/>
              <a:t>Over the decades there has been a great increase in the quantity and quality of academic research in this space. </a:t>
            </a:r>
          </a:p>
          <a:p>
            <a:r>
              <a:rPr lang="en-CA" sz="2000" dirty="0"/>
              <a:t>That includes knowledge-to-action initiatives such as IDEA, and this symposium itself. </a:t>
            </a:r>
          </a:p>
          <a:p>
            <a:r>
              <a:rPr lang="en-CA" sz="2000" dirty="0"/>
              <a:t>Having rigorous research involvement is invaluable in making the case for change, in particular systems change, and for supporting continuous improvement.</a:t>
            </a:r>
          </a:p>
        </p:txBody>
      </p:sp>
    </p:spTree>
    <p:extLst>
      <p:ext uri="{BB962C8B-B14F-4D97-AF65-F5344CB8AC3E}">
        <p14:creationId xmlns:p14="http://schemas.microsoft.com/office/powerpoint/2010/main" val="100925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4E4EF-0363-9858-DDF3-30FD9FEAD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AC20D-1251-E8E1-30D7-182962183A85}"/>
              </a:ext>
            </a:extLst>
          </p:cNvPr>
          <p:cNvSpPr>
            <a:spLocks noGrp="1"/>
          </p:cNvSpPr>
          <p:nvPr>
            <p:ph type="title"/>
          </p:nvPr>
        </p:nvSpPr>
        <p:spPr/>
        <p:txBody>
          <a:bodyPr/>
          <a:lstStyle/>
          <a:p>
            <a:pPr algn="ctr"/>
            <a:r>
              <a:rPr lang="en-US" dirty="0"/>
              <a:t>Opening Keynote</a:t>
            </a:r>
          </a:p>
        </p:txBody>
      </p:sp>
      <p:sp>
        <p:nvSpPr>
          <p:cNvPr id="6" name="Content Placeholder 2">
            <a:extLst>
              <a:ext uri="{FF2B5EF4-FFF2-40B4-BE49-F238E27FC236}">
                <a16:creationId xmlns:a16="http://schemas.microsoft.com/office/drawing/2014/main" id="{4D60D660-B05E-6CEF-456A-80B25468BC5D}"/>
              </a:ext>
            </a:extLst>
          </p:cNvPr>
          <p:cNvSpPr txBox="1">
            <a:spLocks/>
          </p:cNvSpPr>
          <p:nvPr/>
        </p:nvSpPr>
        <p:spPr>
          <a:xfrm>
            <a:off x="5557839" y="3066094"/>
            <a:ext cx="4914900" cy="725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Susanne Bruyere</a:t>
            </a:r>
            <a:r>
              <a:rPr lang="en-CA" sz="1800" dirty="0"/>
              <a:t>, Academic Director, Yang-Tan Institute on Employment and Disability, Cornell University </a:t>
            </a:r>
          </a:p>
        </p:txBody>
      </p:sp>
      <p:pic>
        <p:nvPicPr>
          <p:cNvPr id="3" name="Picture 2">
            <a:extLst>
              <a:ext uri="{FF2B5EF4-FFF2-40B4-BE49-F238E27FC236}">
                <a16:creationId xmlns:a16="http://schemas.microsoft.com/office/drawing/2014/main" id="{349697F1-335B-5244-6157-426BC7126EE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261" y="1957382"/>
            <a:ext cx="2943225" cy="2943225"/>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63152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E908-6A54-9857-8F87-44E270B80DB9}"/>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Developing a systems approach to disability inclusion</a:t>
            </a:r>
          </a:p>
        </p:txBody>
      </p:sp>
      <p:sp>
        <p:nvSpPr>
          <p:cNvPr id="3" name="Content Placeholder 2">
            <a:extLst>
              <a:ext uri="{FF2B5EF4-FFF2-40B4-BE49-F238E27FC236}">
                <a16:creationId xmlns:a16="http://schemas.microsoft.com/office/drawing/2014/main" id="{09B80390-B1DB-8D54-67F3-C2BFB09C5230}"/>
              </a:ext>
            </a:extLst>
          </p:cNvPr>
          <p:cNvSpPr>
            <a:spLocks noGrp="1"/>
          </p:cNvSpPr>
          <p:nvPr>
            <p:ph idx="1"/>
          </p:nvPr>
        </p:nvSpPr>
        <p:spPr/>
        <p:txBody>
          <a:bodyPr>
            <a:normAutofit fontScale="92500" lnSpcReduction="10000"/>
          </a:bodyPr>
          <a:lstStyle/>
          <a:p>
            <a:r>
              <a:rPr lang="en-CA" dirty="0"/>
              <a:t>In the initial decades, a common approach when encountering a specific issue or challenge was to develop micro-level solutions for it. </a:t>
            </a:r>
            <a:endParaRPr lang="en-CA" strike="sngStrike" dirty="0"/>
          </a:p>
          <a:p>
            <a:r>
              <a:rPr lang="en-CA" dirty="0"/>
              <a:t>Many small, standalone solutions were generated. </a:t>
            </a:r>
          </a:p>
          <a:p>
            <a:r>
              <a:rPr lang="en-CA" dirty="0"/>
              <a:t>A major development of the past decade has been the growing acceptance of a systems approach. </a:t>
            </a:r>
          </a:p>
          <a:p>
            <a:r>
              <a:rPr lang="en-CA" dirty="0"/>
              <a:t>This includes comprehensive standards such as the Canadian Standards Association’s Work Disability Management System Standard Z-1011:20. </a:t>
            </a:r>
          </a:p>
          <a:p>
            <a:r>
              <a:rPr lang="en-CA" dirty="0"/>
              <a:t>Taking a systems approach empowers workplaces to advance in a coordinated way, through continual improvement, on several fronts at the same time.</a:t>
            </a:r>
          </a:p>
        </p:txBody>
      </p:sp>
    </p:spTree>
    <p:extLst>
      <p:ext uri="{BB962C8B-B14F-4D97-AF65-F5344CB8AC3E}">
        <p14:creationId xmlns:p14="http://schemas.microsoft.com/office/powerpoint/2010/main" val="14457814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6D76-2D2E-5F38-44BA-215508D63A91}"/>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Making the business case for disability inclusion in the workplace</a:t>
            </a:r>
          </a:p>
        </p:txBody>
      </p:sp>
      <p:sp>
        <p:nvSpPr>
          <p:cNvPr id="3" name="Content Placeholder 2">
            <a:extLst>
              <a:ext uri="{FF2B5EF4-FFF2-40B4-BE49-F238E27FC236}">
                <a16:creationId xmlns:a16="http://schemas.microsoft.com/office/drawing/2014/main" id="{3BEFA046-2038-0916-41B3-81B4D56A35FA}"/>
              </a:ext>
            </a:extLst>
          </p:cNvPr>
          <p:cNvSpPr>
            <a:spLocks noGrp="1"/>
          </p:cNvSpPr>
          <p:nvPr>
            <p:ph idx="1"/>
          </p:nvPr>
        </p:nvSpPr>
        <p:spPr/>
        <p:txBody>
          <a:bodyPr>
            <a:normAutofit fontScale="77500" lnSpcReduction="20000"/>
          </a:bodyPr>
          <a:lstStyle/>
          <a:p>
            <a:r>
              <a:rPr lang="en-CA" dirty="0"/>
              <a:t>When I first became involved with workers’ compensation, it was commonplace for disability issues in the workplace to be compartmentalized.</a:t>
            </a:r>
          </a:p>
          <a:p>
            <a:r>
              <a:rPr lang="en-CA" dirty="0"/>
              <a:t>There was one stream for injured workers, another for workers with non-occupational disabilities. </a:t>
            </a:r>
          </a:p>
          <a:p>
            <a:r>
              <a:rPr lang="en-CA" dirty="0"/>
              <a:t>The same was true of income support in the workplace – workers’ compensation costs were in one part of the budget, long term disability in another. </a:t>
            </a:r>
          </a:p>
          <a:p>
            <a:r>
              <a:rPr lang="en-CA" dirty="0"/>
              <a:t>And I don’t think I encountered in those days any employer who carried out anonymous surveys allowing employees to express their views on how they were being treated.</a:t>
            </a:r>
          </a:p>
          <a:p>
            <a:r>
              <a:rPr lang="en-CA" dirty="0"/>
              <a:t>In the broader disability community and related support network, things were similarly siloed.</a:t>
            </a:r>
          </a:p>
          <a:p>
            <a:r>
              <a:rPr lang="en-CA" dirty="0"/>
              <a:t>The end result was a hodge podge of siloed support program and no understanding of the total economic and human cost of disability and the cost of exclusion.</a:t>
            </a:r>
          </a:p>
        </p:txBody>
      </p:sp>
    </p:spTree>
    <p:extLst>
      <p:ext uri="{BB962C8B-B14F-4D97-AF65-F5344CB8AC3E}">
        <p14:creationId xmlns:p14="http://schemas.microsoft.com/office/powerpoint/2010/main" val="5458015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9736-DDA1-B4AC-25F2-E532FF6135D0}"/>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The business case - 2</a:t>
            </a:r>
          </a:p>
        </p:txBody>
      </p:sp>
      <p:sp>
        <p:nvSpPr>
          <p:cNvPr id="3" name="Content Placeholder 2">
            <a:extLst>
              <a:ext uri="{FF2B5EF4-FFF2-40B4-BE49-F238E27FC236}">
                <a16:creationId xmlns:a16="http://schemas.microsoft.com/office/drawing/2014/main" id="{14083C94-B3D2-5102-3929-1CE22F7BD4F3}"/>
              </a:ext>
            </a:extLst>
          </p:cNvPr>
          <p:cNvSpPr>
            <a:spLocks noGrp="1"/>
          </p:cNvSpPr>
          <p:nvPr>
            <p:ph idx="1"/>
          </p:nvPr>
        </p:nvSpPr>
        <p:spPr/>
        <p:txBody>
          <a:bodyPr>
            <a:normAutofit fontScale="92500" lnSpcReduction="10000"/>
          </a:bodyPr>
          <a:lstStyle/>
          <a:p>
            <a:r>
              <a:rPr lang="en-CA" dirty="0"/>
              <a:t>Unfortunately, there were also incentives to do the wrong thing. </a:t>
            </a:r>
          </a:p>
          <a:p>
            <a:r>
              <a:rPr lang="en-CA" dirty="0"/>
              <a:t>For example, you could reduce your workers’ compensation “experience rating” assessments by aggressive claims management rather than addressing the underlying health risk exposures or safety practices.</a:t>
            </a:r>
          </a:p>
          <a:p>
            <a:r>
              <a:rPr lang="en-CA" dirty="0"/>
              <a:t>Things have changed dramatically since then--many organizations have a better idea of the overall costs of disability and the benefits of inclusion. </a:t>
            </a:r>
          </a:p>
          <a:p>
            <a:r>
              <a:rPr lang="en-CA" dirty="0"/>
              <a:t>And society wide, we have studies such as the groundbreaking one by </a:t>
            </a:r>
            <a:r>
              <a:rPr lang="en-CA" b="1" i="1" dirty="0"/>
              <a:t>Tompa et al (2019) </a:t>
            </a:r>
            <a:r>
              <a:rPr lang="en-CA" dirty="0"/>
              <a:t>that showed the benefit of disability inclusion to Canada’s economy at an astonishing 17.6% of GDP!</a:t>
            </a:r>
          </a:p>
        </p:txBody>
      </p:sp>
    </p:spTree>
    <p:extLst>
      <p:ext uri="{BB962C8B-B14F-4D97-AF65-F5344CB8AC3E}">
        <p14:creationId xmlns:p14="http://schemas.microsoft.com/office/powerpoint/2010/main" val="7108829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AA90-4314-0060-1D95-DC1F7A6925F8}"/>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The way forward</a:t>
            </a:r>
          </a:p>
        </p:txBody>
      </p:sp>
      <p:sp>
        <p:nvSpPr>
          <p:cNvPr id="3" name="Content Placeholder 2">
            <a:extLst>
              <a:ext uri="{FF2B5EF4-FFF2-40B4-BE49-F238E27FC236}">
                <a16:creationId xmlns:a16="http://schemas.microsoft.com/office/drawing/2014/main" id="{958E3E94-E1CA-0429-10BD-38936D8159F7}"/>
              </a:ext>
            </a:extLst>
          </p:cNvPr>
          <p:cNvSpPr>
            <a:spLocks noGrp="1"/>
          </p:cNvSpPr>
          <p:nvPr>
            <p:ph idx="1"/>
          </p:nvPr>
        </p:nvSpPr>
        <p:spPr/>
        <p:txBody>
          <a:bodyPr>
            <a:normAutofit/>
          </a:bodyPr>
          <a:lstStyle/>
          <a:p>
            <a:r>
              <a:rPr lang="en-CA" dirty="0"/>
              <a:t>I have been fortunate to witness a sea change in the Canadian approach to disability inclusion in the workplace. </a:t>
            </a:r>
          </a:p>
          <a:p>
            <a:r>
              <a:rPr lang="en-CA" dirty="0"/>
              <a:t>I am aware there are remaining challenges, including especially the lack of decent income support and continuing issues around the design of disability programs. </a:t>
            </a:r>
          </a:p>
        </p:txBody>
      </p:sp>
    </p:spTree>
    <p:extLst>
      <p:ext uri="{BB962C8B-B14F-4D97-AF65-F5344CB8AC3E}">
        <p14:creationId xmlns:p14="http://schemas.microsoft.com/office/powerpoint/2010/main" val="23877865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5052C-BAF5-CCA4-D9C5-3C35F0C7969A}"/>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The way forward - 2</a:t>
            </a:r>
          </a:p>
        </p:txBody>
      </p:sp>
      <p:sp>
        <p:nvSpPr>
          <p:cNvPr id="3" name="Content Placeholder 2">
            <a:extLst>
              <a:ext uri="{FF2B5EF4-FFF2-40B4-BE49-F238E27FC236}">
                <a16:creationId xmlns:a16="http://schemas.microsoft.com/office/drawing/2014/main" id="{A9495DE8-C33C-4701-0B08-6940F18C44BC}"/>
              </a:ext>
            </a:extLst>
          </p:cNvPr>
          <p:cNvSpPr>
            <a:spLocks noGrp="1"/>
          </p:cNvSpPr>
          <p:nvPr>
            <p:ph idx="1"/>
          </p:nvPr>
        </p:nvSpPr>
        <p:spPr/>
        <p:txBody>
          <a:bodyPr>
            <a:normAutofit fontScale="85000" lnSpcReduction="10000"/>
          </a:bodyPr>
          <a:lstStyle/>
          <a:p>
            <a:r>
              <a:rPr lang="en-CA" dirty="0"/>
              <a:t>However, in my view the foundations for creating truly inclusive workplaces are now in place, including:</a:t>
            </a:r>
          </a:p>
          <a:p>
            <a:pPr lvl="1"/>
            <a:r>
              <a:rPr lang="en-CA" dirty="0"/>
              <a:t>A broadening of the scope of accepted disabilities, especially to include mental health</a:t>
            </a:r>
          </a:p>
          <a:p>
            <a:pPr lvl="1"/>
            <a:r>
              <a:rPr lang="en-CA" dirty="0"/>
              <a:t>A reasonably strong legal framework</a:t>
            </a:r>
          </a:p>
          <a:p>
            <a:pPr lvl="1"/>
            <a:r>
              <a:rPr lang="en-CA" dirty="0"/>
              <a:t>Acceptance by many of the social model of disability</a:t>
            </a:r>
          </a:p>
          <a:p>
            <a:pPr lvl="1"/>
            <a:r>
              <a:rPr lang="en-CA" dirty="0"/>
              <a:t>A stronger voice for persons with disabilities and acceptance of “nothing without us” </a:t>
            </a:r>
          </a:p>
          <a:p>
            <a:pPr lvl="1"/>
            <a:r>
              <a:rPr lang="en-CA" dirty="0"/>
              <a:t>Many champions in the policy and practice arena, including people at leadership levels such as Mayor Mike Bradley and the late David Onley</a:t>
            </a:r>
          </a:p>
          <a:p>
            <a:pPr lvl="1"/>
            <a:r>
              <a:rPr lang="en-CA" dirty="0"/>
              <a:t>As well, Champions in the academic arena such as the late Dr. Marcia Rioux</a:t>
            </a:r>
          </a:p>
          <a:p>
            <a:pPr lvl="1"/>
            <a:r>
              <a:rPr lang="en-CA" dirty="0"/>
              <a:t>The notion of employer capacity building as the best way forward</a:t>
            </a:r>
          </a:p>
          <a:p>
            <a:pPr lvl="1"/>
            <a:r>
              <a:rPr lang="en-CA" dirty="0"/>
              <a:t>The new focus on systems level solutions </a:t>
            </a:r>
          </a:p>
          <a:p>
            <a:pPr lvl="1"/>
            <a:r>
              <a:rPr lang="en-CA" dirty="0"/>
              <a:t>The broader acceptance of the need for a new normal where everyone can thrive</a:t>
            </a:r>
          </a:p>
          <a:p>
            <a:pPr lvl="1"/>
            <a:r>
              <a:rPr lang="en-CA" dirty="0"/>
              <a:t>Integrated approaches for developing the business and human case for change</a:t>
            </a:r>
          </a:p>
          <a:p>
            <a:pPr lvl="1"/>
            <a:endParaRPr lang="en-CA" dirty="0"/>
          </a:p>
          <a:p>
            <a:endParaRPr lang="en-CA" dirty="0"/>
          </a:p>
        </p:txBody>
      </p:sp>
    </p:spTree>
    <p:extLst>
      <p:ext uri="{BB962C8B-B14F-4D97-AF65-F5344CB8AC3E}">
        <p14:creationId xmlns:p14="http://schemas.microsoft.com/office/powerpoint/2010/main" val="10418727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D15A-A5EF-8DEE-7160-07A3B27733EE}"/>
              </a:ext>
            </a:extLst>
          </p:cNvPr>
          <p:cNvSpPr>
            <a:spLocks noGrp="1"/>
          </p:cNvSpPr>
          <p:nvPr>
            <p:ph type="title"/>
          </p:nvPr>
        </p:nvSpPr>
        <p:spPr/>
        <p:txBody>
          <a:bodyPr>
            <a:normAutofit/>
          </a:bodyPr>
          <a:lstStyle/>
          <a:p>
            <a:r>
              <a:rPr lang="en-CA" b="1" dirty="0">
                <a:ln w="22225">
                  <a:solidFill>
                    <a:schemeClr val="tx1"/>
                  </a:solidFill>
                  <a:prstDash val="solid"/>
                </a:ln>
                <a:solidFill>
                  <a:srgbClr val="7030A0"/>
                </a:solidFill>
                <a:ea typeface="Verdana" panose="020B0604030504040204" pitchFamily="34" charset="0"/>
              </a:rPr>
              <a:t>The way forward - 3</a:t>
            </a:r>
          </a:p>
        </p:txBody>
      </p:sp>
      <p:sp>
        <p:nvSpPr>
          <p:cNvPr id="3" name="Content Placeholder 2">
            <a:extLst>
              <a:ext uri="{FF2B5EF4-FFF2-40B4-BE49-F238E27FC236}">
                <a16:creationId xmlns:a16="http://schemas.microsoft.com/office/drawing/2014/main" id="{DCE957C1-5C2F-B638-B59D-D38DF4D0A517}"/>
              </a:ext>
            </a:extLst>
          </p:cNvPr>
          <p:cNvSpPr>
            <a:spLocks noGrp="1"/>
          </p:cNvSpPr>
          <p:nvPr>
            <p:ph idx="1"/>
          </p:nvPr>
        </p:nvSpPr>
        <p:spPr/>
        <p:txBody>
          <a:bodyPr>
            <a:normAutofit/>
          </a:bodyPr>
          <a:lstStyle/>
          <a:p>
            <a:r>
              <a:rPr lang="en-CA" dirty="0"/>
              <a:t>I believe that the current challenge is to build on all of this and move forward ambitiously with workplace disability inclusion. And that is what this symposium is all about.</a:t>
            </a:r>
          </a:p>
        </p:txBody>
      </p:sp>
    </p:spTree>
    <p:extLst>
      <p:ext uri="{BB962C8B-B14F-4D97-AF65-F5344CB8AC3E}">
        <p14:creationId xmlns:p14="http://schemas.microsoft.com/office/powerpoint/2010/main" val="28379913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VRAI IDEA &#10;&#10;Inclusive Design for Employment Access / Vision Radicale pur L’Access Inclusif A L’Emploi&#10;&#10;bluesy.app/profile/vraie-idea.ca&#10;youtube.cpm/@vraie_idea&#10;linkedin.com/company/vraie-idea&#10;x.com/vraie_idea&#10;mstdn.ca/@vraie_idea&#10;info@vraie-idea.ca">
            <a:extLst>
              <a:ext uri="{FF2B5EF4-FFF2-40B4-BE49-F238E27FC236}">
                <a16:creationId xmlns:a16="http://schemas.microsoft.com/office/drawing/2014/main" id="{62BED009-DE2A-F6D4-DDF1-3135538702F5}"/>
              </a:ext>
            </a:extLst>
          </p:cNvPr>
          <p:cNvGrpSpPr/>
          <p:nvPr/>
        </p:nvGrpSpPr>
        <p:grpSpPr>
          <a:xfrm>
            <a:off x="1196967" y="666998"/>
            <a:ext cx="8954369" cy="5350006"/>
            <a:chOff x="1196967" y="666998"/>
            <a:chExt cx="8954369" cy="5350006"/>
          </a:xfrm>
        </p:grpSpPr>
        <p:pic>
          <p:nvPicPr>
            <p:cNvPr id="4" name="Picture 3" descr="Inclusive Design for Employment Access (IDEA)&#10;&#10;Vision radicale pour l'access inclusif a l'emploi (VRAIE)">
              <a:extLst>
                <a:ext uri="{FF2B5EF4-FFF2-40B4-BE49-F238E27FC236}">
                  <a16:creationId xmlns:a16="http://schemas.microsoft.com/office/drawing/2014/main" id="{88D326A8-CA52-B12E-3C1B-928DEC9AF26B}"/>
                </a:ext>
              </a:extLst>
            </p:cNvPr>
            <p:cNvPicPr>
              <a:picLocks noChangeAspect="1"/>
            </p:cNvPicPr>
            <p:nvPr/>
          </p:nvPicPr>
          <p:blipFill>
            <a:blip r:embed="rId3"/>
            <a:stretch>
              <a:fillRect/>
            </a:stretch>
          </p:blipFill>
          <p:spPr>
            <a:xfrm>
              <a:off x="2055770" y="666998"/>
              <a:ext cx="8095566" cy="2307234"/>
            </a:xfrm>
            <a:prstGeom prst="rect">
              <a:avLst/>
            </a:prstGeom>
            <a:solidFill>
              <a:srgbClr val="00967A"/>
            </a:solidFill>
          </p:spPr>
        </p:pic>
        <p:grpSp>
          <p:nvGrpSpPr>
            <p:cNvPr id="15" name="Group 14" descr="IDEA social media accounts">
              <a:extLst>
                <a:ext uri="{FF2B5EF4-FFF2-40B4-BE49-F238E27FC236}">
                  <a16:creationId xmlns:a16="http://schemas.microsoft.com/office/drawing/2014/main" id="{011A3830-B117-F531-F227-30FD60C7B660}"/>
                </a:ext>
              </a:extLst>
            </p:cNvPr>
            <p:cNvGrpSpPr/>
            <p:nvPr/>
          </p:nvGrpSpPr>
          <p:grpSpPr>
            <a:xfrm>
              <a:off x="1196967" y="3001381"/>
              <a:ext cx="7325707" cy="3015623"/>
              <a:chOff x="1196967" y="3001381"/>
              <a:chExt cx="7325707" cy="3015623"/>
            </a:xfrm>
          </p:grpSpPr>
          <p:sp>
            <p:nvSpPr>
              <p:cNvPr id="5" name="TextBox 4">
                <a:extLst>
                  <a:ext uri="{FF2B5EF4-FFF2-40B4-BE49-F238E27FC236}">
                    <a16:creationId xmlns:a16="http://schemas.microsoft.com/office/drawing/2014/main" id="{8E65D2C7-C1DA-46DA-329C-473F4082C866}"/>
                  </a:ext>
                </a:extLst>
              </p:cNvPr>
              <p:cNvSpPr txBox="1"/>
              <p:nvPr/>
            </p:nvSpPr>
            <p:spPr>
              <a:xfrm>
                <a:off x="3677958" y="3001381"/>
                <a:ext cx="4844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Inter"/>
                    <a:ea typeface="+mn-ea"/>
                    <a:cs typeface="+mn-cs"/>
                  </a:rPr>
                  <a:t>www.vraie-idea.ca</a:t>
                </a:r>
                <a:endParaRPr kumimoji="0" lang="en-CA" sz="3600" b="0" i="0" u="none" strike="noStrike" kern="1200" cap="none" spc="0" normalizeH="0" baseline="0" noProof="0" dirty="0">
                  <a:ln>
                    <a:noFill/>
                  </a:ln>
                  <a:solidFill>
                    <a:prstClr val="black"/>
                  </a:solidFill>
                  <a:effectLst/>
                  <a:uLnTx/>
                  <a:uFillTx/>
                  <a:latin typeface="Inter"/>
                  <a:ea typeface="+mn-ea"/>
                  <a:cs typeface="+mn-cs"/>
                </a:endParaRPr>
              </a:p>
            </p:txBody>
          </p:sp>
          <p:sp>
            <p:nvSpPr>
              <p:cNvPr id="2" name="Title 1">
                <a:extLst>
                  <a:ext uri="{FF2B5EF4-FFF2-40B4-BE49-F238E27FC236}">
                    <a16:creationId xmlns:a16="http://schemas.microsoft.com/office/drawing/2014/main" id="{C4BFC006-0F9B-8244-26D1-DC1D0C016B16}"/>
                  </a:ext>
                </a:extLst>
              </p:cNvPr>
              <p:cNvSpPr txBox="1">
                <a:spLocks/>
              </p:cNvSpPr>
              <p:nvPr/>
            </p:nvSpPr>
            <p:spPr>
              <a:xfrm>
                <a:off x="1962000" y="4759192"/>
                <a:ext cx="4273149" cy="5239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linkedin.com/company/</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-idea</a:t>
                </a:r>
              </a:p>
            </p:txBody>
          </p:sp>
          <p:sp>
            <p:nvSpPr>
              <p:cNvPr id="6" name="Title 1">
                <a:extLst>
                  <a:ext uri="{FF2B5EF4-FFF2-40B4-BE49-F238E27FC236}">
                    <a16:creationId xmlns:a16="http://schemas.microsoft.com/office/drawing/2014/main" id="{7CDEC45A-97CE-57AA-335B-C85343FE8302}"/>
                  </a:ext>
                </a:extLst>
              </p:cNvPr>
              <p:cNvSpPr txBox="1">
                <a:spLocks/>
              </p:cNvSpPr>
              <p:nvPr/>
            </p:nvSpPr>
            <p:spPr>
              <a:xfrm>
                <a:off x="1961352" y="4024432"/>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bsky.app/profile/vraie-idea.ca</a:t>
                </a:r>
              </a:p>
            </p:txBody>
          </p:sp>
          <p:sp>
            <p:nvSpPr>
              <p:cNvPr id="10" name="Graphic 15" descr="youtube logo">
                <a:extLst>
                  <a:ext uri="{FF2B5EF4-FFF2-40B4-BE49-F238E27FC236}">
                    <a16:creationId xmlns:a16="http://schemas.microsoft.com/office/drawing/2014/main" id="{EE195350-7493-20B4-BA35-8868345852A2}"/>
                  </a:ext>
                </a:extLst>
              </p:cNvPr>
              <p:cNvSpPr/>
              <p:nvPr/>
            </p:nvSpPr>
            <p:spPr>
              <a:xfrm>
                <a:off x="7098194" y="3976470"/>
                <a:ext cx="502020" cy="352983"/>
              </a:xfrm>
              <a:custGeom>
                <a:avLst/>
                <a:gdLst>
                  <a:gd name="connsiteX0" fmla="*/ 491530 w 502020"/>
                  <a:gd name="connsiteY0" fmla="*/ 55230 h 352983"/>
                  <a:gd name="connsiteX1" fmla="*/ 447146 w 502020"/>
                  <a:gd name="connsiteY1" fmla="*/ 10558 h 352983"/>
                  <a:gd name="connsiteX2" fmla="*/ 251010 w 502020"/>
                  <a:gd name="connsiteY2" fmla="*/ 0 h 352983"/>
                  <a:gd name="connsiteX3" fmla="*/ 54874 w 502020"/>
                  <a:gd name="connsiteY3" fmla="*/ 10558 h 352983"/>
                  <a:gd name="connsiteX4" fmla="*/ 10490 w 502020"/>
                  <a:gd name="connsiteY4" fmla="*/ 55230 h 352983"/>
                  <a:gd name="connsiteX5" fmla="*/ 0 w 502020"/>
                  <a:gd name="connsiteY5" fmla="*/ 176848 h 352983"/>
                  <a:gd name="connsiteX6" fmla="*/ 10490 w 502020"/>
                  <a:gd name="connsiteY6" fmla="*/ 298466 h 352983"/>
                  <a:gd name="connsiteX7" fmla="*/ 54874 w 502020"/>
                  <a:gd name="connsiteY7" fmla="*/ 342425 h 352983"/>
                  <a:gd name="connsiteX8" fmla="*/ 251010 w 502020"/>
                  <a:gd name="connsiteY8" fmla="*/ 352983 h 352983"/>
                  <a:gd name="connsiteX9" fmla="*/ 447146 w 502020"/>
                  <a:gd name="connsiteY9" fmla="*/ 342425 h 352983"/>
                  <a:gd name="connsiteX10" fmla="*/ 491530 w 502020"/>
                  <a:gd name="connsiteY10" fmla="*/ 298466 h 352983"/>
                  <a:gd name="connsiteX11" fmla="*/ 502020 w 502020"/>
                  <a:gd name="connsiteY11" fmla="*/ 176848 h 352983"/>
                  <a:gd name="connsiteX12" fmla="*/ 491530 w 502020"/>
                  <a:gd name="connsiteY12" fmla="*/ 55230 h 352983"/>
                  <a:gd name="connsiteX13" fmla="*/ 199667 w 502020"/>
                  <a:gd name="connsiteY13" fmla="*/ 251492 h 352983"/>
                  <a:gd name="connsiteX14" fmla="*/ 199667 w 502020"/>
                  <a:gd name="connsiteY14" fmla="*/ 102204 h 352983"/>
                  <a:gd name="connsiteX15" fmla="*/ 330876 w 502020"/>
                  <a:gd name="connsiteY15" fmla="*/ 176850 h 352983"/>
                  <a:gd name="connsiteX16" fmla="*/ 199667 w 502020"/>
                  <a:gd name="connsiteY16" fmla="*/ 251492 h 35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020" h="352983">
                    <a:moveTo>
                      <a:pt x="491530" y="55230"/>
                    </a:moveTo>
                    <a:cubicBezTo>
                      <a:pt x="485757" y="33490"/>
                      <a:pt x="468745" y="16369"/>
                      <a:pt x="447146" y="10558"/>
                    </a:cubicBezTo>
                    <a:cubicBezTo>
                      <a:pt x="407997" y="0"/>
                      <a:pt x="251010" y="0"/>
                      <a:pt x="251010" y="0"/>
                    </a:cubicBezTo>
                    <a:cubicBezTo>
                      <a:pt x="251010" y="0"/>
                      <a:pt x="94025" y="0"/>
                      <a:pt x="54874" y="10558"/>
                    </a:cubicBezTo>
                    <a:cubicBezTo>
                      <a:pt x="33275" y="16370"/>
                      <a:pt x="16264" y="33490"/>
                      <a:pt x="10490" y="55230"/>
                    </a:cubicBezTo>
                    <a:cubicBezTo>
                      <a:pt x="0" y="94634"/>
                      <a:pt x="0" y="176848"/>
                      <a:pt x="0" y="176848"/>
                    </a:cubicBezTo>
                    <a:cubicBezTo>
                      <a:pt x="0" y="176848"/>
                      <a:pt x="0" y="259062"/>
                      <a:pt x="10490" y="298466"/>
                    </a:cubicBezTo>
                    <a:cubicBezTo>
                      <a:pt x="16264" y="320206"/>
                      <a:pt x="33275" y="336614"/>
                      <a:pt x="54874" y="342425"/>
                    </a:cubicBezTo>
                    <a:cubicBezTo>
                      <a:pt x="94025" y="352983"/>
                      <a:pt x="251010" y="352983"/>
                      <a:pt x="251010" y="352983"/>
                    </a:cubicBezTo>
                    <a:cubicBezTo>
                      <a:pt x="251010" y="352983"/>
                      <a:pt x="407996" y="352983"/>
                      <a:pt x="447146" y="342425"/>
                    </a:cubicBezTo>
                    <a:cubicBezTo>
                      <a:pt x="468745" y="336614"/>
                      <a:pt x="485757" y="320206"/>
                      <a:pt x="491530" y="298466"/>
                    </a:cubicBezTo>
                    <a:cubicBezTo>
                      <a:pt x="502020" y="259062"/>
                      <a:pt x="502020" y="176848"/>
                      <a:pt x="502020" y="176848"/>
                    </a:cubicBezTo>
                    <a:cubicBezTo>
                      <a:pt x="502020" y="176848"/>
                      <a:pt x="502020" y="94634"/>
                      <a:pt x="491530" y="55230"/>
                    </a:cubicBezTo>
                    <a:close/>
                    <a:moveTo>
                      <a:pt x="199667" y="251492"/>
                    </a:moveTo>
                    <a:lnTo>
                      <a:pt x="199667" y="102204"/>
                    </a:lnTo>
                    <a:lnTo>
                      <a:pt x="330876" y="176850"/>
                    </a:lnTo>
                    <a:lnTo>
                      <a:pt x="199667" y="251492"/>
                    </a:lnTo>
                    <a:close/>
                  </a:path>
                </a:pathLst>
              </a:custGeom>
              <a:solidFill>
                <a:srgbClr val="000000"/>
              </a:solidFill>
              <a:ln w="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raphic 18" descr="mastadon logo">
                <a:extLst>
                  <a:ext uri="{FF2B5EF4-FFF2-40B4-BE49-F238E27FC236}">
                    <a16:creationId xmlns:a16="http://schemas.microsoft.com/office/drawing/2014/main" id="{81FA1927-5ED2-3AF6-FC4F-E235F1ACC8F4}"/>
                  </a:ext>
                </a:extLst>
              </p:cNvPr>
              <p:cNvSpPr/>
              <p:nvPr/>
            </p:nvSpPr>
            <p:spPr>
              <a:xfrm>
                <a:off x="7099645" y="4643001"/>
                <a:ext cx="501447" cy="537524"/>
              </a:xfrm>
              <a:custGeom>
                <a:avLst/>
                <a:gdLst>
                  <a:gd name="connsiteX0" fmla="*/ 501429 w 501447"/>
                  <a:gd name="connsiteY0" fmla="*/ 176482 h 537524"/>
                  <a:gd name="connsiteX1" fmla="*/ 425000 w 501447"/>
                  <a:gd name="connsiteY1" fmla="*/ 25687 h 537524"/>
                  <a:gd name="connsiteX2" fmla="*/ 76529 w 501447"/>
                  <a:gd name="connsiteY2" fmla="*/ 25687 h 537524"/>
                  <a:gd name="connsiteX3" fmla="*/ 88 w 501447"/>
                  <a:gd name="connsiteY3" fmla="*/ 176482 h 537524"/>
                  <a:gd name="connsiteX4" fmla="*/ 126805 w 501447"/>
                  <a:gd name="connsiteY4" fmla="*/ 523298 h 537524"/>
                  <a:gd name="connsiteX5" fmla="*/ 250764 w 501447"/>
                  <a:gd name="connsiteY5" fmla="*/ 536973 h 537524"/>
                  <a:gd name="connsiteX6" fmla="*/ 345919 w 501447"/>
                  <a:gd name="connsiteY6" fmla="*/ 515260 h 537524"/>
                  <a:gd name="connsiteX7" fmla="*/ 343880 w 501447"/>
                  <a:gd name="connsiteY7" fmla="*/ 470993 h 537524"/>
                  <a:gd name="connsiteX8" fmla="*/ 251364 w 501447"/>
                  <a:gd name="connsiteY8" fmla="*/ 483110 h 537524"/>
                  <a:gd name="connsiteX9" fmla="*/ 143840 w 501447"/>
                  <a:gd name="connsiteY9" fmla="*/ 418329 h 537524"/>
                  <a:gd name="connsiteX10" fmla="*/ 142761 w 501447"/>
                  <a:gd name="connsiteY10" fmla="*/ 401654 h 537524"/>
                  <a:gd name="connsiteX11" fmla="*/ 357196 w 501447"/>
                  <a:gd name="connsiteY11" fmla="*/ 409692 h 537524"/>
                  <a:gd name="connsiteX12" fmla="*/ 490632 w 501447"/>
                  <a:gd name="connsiteY12" fmla="*/ 322238 h 537524"/>
                  <a:gd name="connsiteX13" fmla="*/ 501429 w 501447"/>
                  <a:gd name="connsiteY13" fmla="*/ 176482 h 537524"/>
                  <a:gd name="connsiteX14" fmla="*/ 411312 w 501447"/>
                  <a:gd name="connsiteY14" fmla="*/ 326677 h 537524"/>
                  <a:gd name="connsiteX15" fmla="*/ 355373 w 501447"/>
                  <a:gd name="connsiteY15" fmla="*/ 326677 h 537524"/>
                  <a:gd name="connsiteX16" fmla="*/ 355373 w 501447"/>
                  <a:gd name="connsiteY16" fmla="*/ 189678 h 537524"/>
                  <a:gd name="connsiteX17" fmla="*/ 278596 w 501447"/>
                  <a:gd name="connsiteY17" fmla="*/ 197956 h 537524"/>
                  <a:gd name="connsiteX18" fmla="*/ 278596 w 501447"/>
                  <a:gd name="connsiteY18" fmla="*/ 272933 h 537524"/>
                  <a:gd name="connsiteX19" fmla="*/ 223016 w 501447"/>
                  <a:gd name="connsiteY19" fmla="*/ 272933 h 537524"/>
                  <a:gd name="connsiteX20" fmla="*/ 223016 w 501447"/>
                  <a:gd name="connsiteY20" fmla="*/ 197944 h 537524"/>
                  <a:gd name="connsiteX21" fmla="*/ 146240 w 501447"/>
                  <a:gd name="connsiteY21" fmla="*/ 189666 h 537524"/>
                  <a:gd name="connsiteX22" fmla="*/ 146240 w 501447"/>
                  <a:gd name="connsiteY22" fmla="*/ 326665 h 537524"/>
                  <a:gd name="connsiteX23" fmla="*/ 90181 w 501447"/>
                  <a:gd name="connsiteY23" fmla="*/ 326665 h 537524"/>
                  <a:gd name="connsiteX24" fmla="*/ 112266 w 501447"/>
                  <a:gd name="connsiteY24" fmla="*/ 116728 h 537524"/>
                  <a:gd name="connsiteX25" fmla="*/ 236824 w 501447"/>
                  <a:gd name="connsiteY25" fmla="*/ 124046 h 537524"/>
                  <a:gd name="connsiteX26" fmla="*/ 250740 w 501447"/>
                  <a:gd name="connsiteY26" fmla="*/ 147439 h 537524"/>
                  <a:gd name="connsiteX27" fmla="*/ 264656 w 501447"/>
                  <a:gd name="connsiteY27" fmla="*/ 124046 h 537524"/>
                  <a:gd name="connsiteX28" fmla="*/ 389214 w 501447"/>
                  <a:gd name="connsiteY28" fmla="*/ 116728 h 537524"/>
                  <a:gd name="connsiteX29" fmla="*/ 411288 w 501447"/>
                  <a:gd name="connsiteY29" fmla="*/ 326665 h 53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447" h="537524">
                    <a:moveTo>
                      <a:pt x="501429" y="176482"/>
                    </a:moveTo>
                    <a:cubicBezTo>
                      <a:pt x="501429" y="59877"/>
                      <a:pt x="425000" y="25687"/>
                      <a:pt x="425000" y="25687"/>
                    </a:cubicBezTo>
                    <a:cubicBezTo>
                      <a:pt x="349998" y="-8742"/>
                      <a:pt x="150810" y="-8382"/>
                      <a:pt x="76529" y="25687"/>
                    </a:cubicBezTo>
                    <a:cubicBezTo>
                      <a:pt x="76529" y="25687"/>
                      <a:pt x="88" y="59877"/>
                      <a:pt x="88" y="176482"/>
                    </a:cubicBezTo>
                    <a:cubicBezTo>
                      <a:pt x="88" y="315280"/>
                      <a:pt x="-7830" y="487668"/>
                      <a:pt x="126805" y="523298"/>
                    </a:cubicBezTo>
                    <a:cubicBezTo>
                      <a:pt x="175403" y="536134"/>
                      <a:pt x="217162" y="538893"/>
                      <a:pt x="250764" y="536973"/>
                    </a:cubicBezTo>
                    <a:cubicBezTo>
                      <a:pt x="311718" y="533614"/>
                      <a:pt x="345919" y="515260"/>
                      <a:pt x="345919" y="515260"/>
                    </a:cubicBezTo>
                    <a:lnTo>
                      <a:pt x="343880" y="470993"/>
                    </a:lnTo>
                    <a:cubicBezTo>
                      <a:pt x="343880" y="470993"/>
                      <a:pt x="300321" y="484669"/>
                      <a:pt x="251364" y="483110"/>
                    </a:cubicBezTo>
                    <a:cubicBezTo>
                      <a:pt x="202887" y="481430"/>
                      <a:pt x="151794" y="477831"/>
                      <a:pt x="143840" y="418329"/>
                    </a:cubicBezTo>
                    <a:cubicBezTo>
                      <a:pt x="143103" y="412801"/>
                      <a:pt x="142743" y="407230"/>
                      <a:pt x="142761" y="401654"/>
                    </a:cubicBezTo>
                    <a:cubicBezTo>
                      <a:pt x="245486" y="426727"/>
                      <a:pt x="333083" y="412571"/>
                      <a:pt x="357196" y="409692"/>
                    </a:cubicBezTo>
                    <a:cubicBezTo>
                      <a:pt x="424520" y="401654"/>
                      <a:pt x="483158" y="360147"/>
                      <a:pt x="490632" y="322238"/>
                    </a:cubicBezTo>
                    <a:cubicBezTo>
                      <a:pt x="502388" y="262496"/>
                      <a:pt x="501429" y="176482"/>
                      <a:pt x="501429" y="176482"/>
                    </a:cubicBezTo>
                    <a:close/>
                    <a:moveTo>
                      <a:pt x="411312" y="326677"/>
                    </a:moveTo>
                    <a:lnTo>
                      <a:pt x="355373" y="326677"/>
                    </a:lnTo>
                    <a:lnTo>
                      <a:pt x="355373" y="189678"/>
                    </a:lnTo>
                    <a:cubicBezTo>
                      <a:pt x="355373" y="130056"/>
                      <a:pt x="278596" y="127777"/>
                      <a:pt x="278596" y="197956"/>
                    </a:cubicBezTo>
                    <a:lnTo>
                      <a:pt x="278596" y="272933"/>
                    </a:lnTo>
                    <a:lnTo>
                      <a:pt x="223016" y="272933"/>
                    </a:lnTo>
                    <a:lnTo>
                      <a:pt x="223016" y="197944"/>
                    </a:lnTo>
                    <a:cubicBezTo>
                      <a:pt x="223016" y="127765"/>
                      <a:pt x="146240" y="130044"/>
                      <a:pt x="146240" y="189666"/>
                    </a:cubicBezTo>
                    <a:lnTo>
                      <a:pt x="146240" y="326665"/>
                    </a:lnTo>
                    <a:lnTo>
                      <a:pt x="90181" y="326665"/>
                    </a:lnTo>
                    <a:cubicBezTo>
                      <a:pt x="90181" y="180189"/>
                      <a:pt x="83942" y="149238"/>
                      <a:pt x="112266" y="116728"/>
                    </a:cubicBezTo>
                    <a:cubicBezTo>
                      <a:pt x="143337" y="82058"/>
                      <a:pt x="208021" y="79779"/>
                      <a:pt x="236824" y="124046"/>
                    </a:cubicBezTo>
                    <a:lnTo>
                      <a:pt x="250740" y="147439"/>
                    </a:lnTo>
                    <a:lnTo>
                      <a:pt x="264656" y="124046"/>
                    </a:lnTo>
                    <a:cubicBezTo>
                      <a:pt x="293579" y="79539"/>
                      <a:pt x="358372" y="82298"/>
                      <a:pt x="389214" y="116728"/>
                    </a:cubicBezTo>
                    <a:cubicBezTo>
                      <a:pt x="417658" y="149478"/>
                      <a:pt x="411288" y="180309"/>
                      <a:pt x="411288" y="326665"/>
                    </a:cubicBezTo>
                    <a:close/>
                  </a:path>
                </a:pathLst>
              </a:custGeom>
              <a:solidFill>
                <a:srgbClr val="000000"/>
              </a:solidFill>
              <a:ln w="11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D865C48-E0AC-D223-FF77-075F92FCFF72}"/>
                  </a:ext>
                </a:extLst>
              </p:cNvPr>
              <p:cNvSpPr txBox="1">
                <a:spLocks/>
              </p:cNvSpPr>
              <p:nvPr/>
            </p:nvSpPr>
            <p:spPr>
              <a:xfrm>
                <a:off x="1962000" y="5493049"/>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x.com/</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14" name="Graphic 27" descr="email logo">
                <a:extLst>
                  <a:ext uri="{FF2B5EF4-FFF2-40B4-BE49-F238E27FC236}">
                    <a16:creationId xmlns:a16="http://schemas.microsoft.com/office/drawing/2014/main" id="{8FDD539A-E77E-4506-75AA-F535BCDBCE9D}"/>
                  </a:ext>
                </a:extLst>
              </p:cNvPr>
              <p:cNvSpPr/>
              <p:nvPr/>
            </p:nvSpPr>
            <p:spPr>
              <a:xfrm>
                <a:off x="7081631" y="5495199"/>
                <a:ext cx="523955" cy="392966"/>
              </a:xfrm>
              <a:custGeom>
                <a:avLst/>
                <a:gdLst>
                  <a:gd name="connsiteX0" fmla="*/ 65494 w 523955"/>
                  <a:gd name="connsiteY0" fmla="*/ 49121 h 392966"/>
                  <a:gd name="connsiteX1" fmla="*/ 49121 w 523955"/>
                  <a:gd name="connsiteY1" fmla="*/ 65494 h 392966"/>
                  <a:gd name="connsiteX2" fmla="*/ 49121 w 523955"/>
                  <a:gd name="connsiteY2" fmla="*/ 88110 h 392966"/>
                  <a:gd name="connsiteX3" fmla="*/ 225649 w 523955"/>
                  <a:gd name="connsiteY3" fmla="*/ 233017 h 392966"/>
                  <a:gd name="connsiteX4" fmla="*/ 298409 w 523955"/>
                  <a:gd name="connsiteY4" fmla="*/ 233017 h 392966"/>
                  <a:gd name="connsiteX5" fmla="*/ 474834 w 523955"/>
                  <a:gd name="connsiteY5" fmla="*/ 88110 h 392966"/>
                  <a:gd name="connsiteX6" fmla="*/ 474834 w 523955"/>
                  <a:gd name="connsiteY6" fmla="*/ 65494 h 392966"/>
                  <a:gd name="connsiteX7" fmla="*/ 458461 w 523955"/>
                  <a:gd name="connsiteY7" fmla="*/ 49121 h 392966"/>
                  <a:gd name="connsiteX8" fmla="*/ 65494 w 523955"/>
                  <a:gd name="connsiteY8" fmla="*/ 49121 h 392966"/>
                  <a:gd name="connsiteX9" fmla="*/ 49121 w 523955"/>
                  <a:gd name="connsiteY9" fmla="*/ 151660 h 392966"/>
                  <a:gd name="connsiteX10" fmla="*/ 49121 w 523955"/>
                  <a:gd name="connsiteY10" fmla="*/ 327472 h 392966"/>
                  <a:gd name="connsiteX11" fmla="*/ 65494 w 523955"/>
                  <a:gd name="connsiteY11" fmla="*/ 343845 h 392966"/>
                  <a:gd name="connsiteX12" fmla="*/ 458461 w 523955"/>
                  <a:gd name="connsiteY12" fmla="*/ 343845 h 392966"/>
                  <a:gd name="connsiteX13" fmla="*/ 474834 w 523955"/>
                  <a:gd name="connsiteY13" fmla="*/ 327472 h 392966"/>
                  <a:gd name="connsiteX14" fmla="*/ 474834 w 523955"/>
                  <a:gd name="connsiteY14" fmla="*/ 151660 h 392966"/>
                  <a:gd name="connsiteX15" fmla="*/ 329519 w 523955"/>
                  <a:gd name="connsiteY15" fmla="*/ 270983 h 392966"/>
                  <a:gd name="connsiteX16" fmla="*/ 194436 w 523955"/>
                  <a:gd name="connsiteY16" fmla="*/ 270983 h 392966"/>
                  <a:gd name="connsiteX17" fmla="*/ 49121 w 523955"/>
                  <a:gd name="connsiteY17" fmla="*/ 151660 h 392966"/>
                  <a:gd name="connsiteX18" fmla="*/ 0 w 523955"/>
                  <a:gd name="connsiteY18" fmla="*/ 65494 h 392966"/>
                  <a:gd name="connsiteX19" fmla="*/ 65494 w 523955"/>
                  <a:gd name="connsiteY19" fmla="*/ 0 h 392966"/>
                  <a:gd name="connsiteX20" fmla="*/ 458461 w 523955"/>
                  <a:gd name="connsiteY20" fmla="*/ 0 h 392966"/>
                  <a:gd name="connsiteX21" fmla="*/ 523955 w 523955"/>
                  <a:gd name="connsiteY21" fmla="*/ 65494 h 392966"/>
                  <a:gd name="connsiteX22" fmla="*/ 523955 w 523955"/>
                  <a:gd name="connsiteY22" fmla="*/ 327472 h 392966"/>
                  <a:gd name="connsiteX23" fmla="*/ 458461 w 523955"/>
                  <a:gd name="connsiteY23" fmla="*/ 392966 h 392966"/>
                  <a:gd name="connsiteX24" fmla="*/ 65494 w 523955"/>
                  <a:gd name="connsiteY24" fmla="*/ 392966 h 392966"/>
                  <a:gd name="connsiteX25" fmla="*/ 0 w 523955"/>
                  <a:gd name="connsiteY25" fmla="*/ 327472 h 392966"/>
                  <a:gd name="connsiteX26" fmla="*/ 0 w 523955"/>
                  <a:gd name="connsiteY26" fmla="*/ 65494 h 39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3955" h="392966">
                    <a:moveTo>
                      <a:pt x="65494" y="49121"/>
                    </a:moveTo>
                    <a:cubicBezTo>
                      <a:pt x="56489" y="49121"/>
                      <a:pt x="49121" y="56489"/>
                      <a:pt x="49121" y="65494"/>
                    </a:cubicBezTo>
                    <a:lnTo>
                      <a:pt x="49121" y="88110"/>
                    </a:lnTo>
                    <a:lnTo>
                      <a:pt x="225649" y="233017"/>
                    </a:lnTo>
                    <a:cubicBezTo>
                      <a:pt x="246832" y="250414"/>
                      <a:pt x="277225" y="250414"/>
                      <a:pt x="298409" y="233017"/>
                    </a:cubicBezTo>
                    <a:lnTo>
                      <a:pt x="474834" y="88110"/>
                    </a:lnTo>
                    <a:lnTo>
                      <a:pt x="474834" y="65494"/>
                    </a:lnTo>
                    <a:cubicBezTo>
                      <a:pt x="474834" y="56489"/>
                      <a:pt x="467466" y="49121"/>
                      <a:pt x="458461" y="49121"/>
                    </a:cubicBezTo>
                    <a:lnTo>
                      <a:pt x="65494" y="49121"/>
                    </a:lnTo>
                    <a:close/>
                    <a:moveTo>
                      <a:pt x="49121" y="151660"/>
                    </a:moveTo>
                    <a:lnTo>
                      <a:pt x="49121" y="327472"/>
                    </a:lnTo>
                    <a:cubicBezTo>
                      <a:pt x="49121" y="336477"/>
                      <a:pt x="56489" y="343845"/>
                      <a:pt x="65494" y="343845"/>
                    </a:cubicBezTo>
                    <a:lnTo>
                      <a:pt x="458461" y="343845"/>
                    </a:lnTo>
                    <a:cubicBezTo>
                      <a:pt x="467466" y="343845"/>
                      <a:pt x="474834" y="336477"/>
                      <a:pt x="474834" y="327472"/>
                    </a:cubicBezTo>
                    <a:lnTo>
                      <a:pt x="474834" y="151660"/>
                    </a:lnTo>
                    <a:lnTo>
                      <a:pt x="329519" y="270983"/>
                    </a:lnTo>
                    <a:cubicBezTo>
                      <a:pt x="290222" y="303218"/>
                      <a:pt x="233631" y="303218"/>
                      <a:pt x="194436" y="270983"/>
                    </a:cubicBezTo>
                    <a:lnTo>
                      <a:pt x="49121" y="151660"/>
                    </a:lnTo>
                    <a:close/>
                    <a:moveTo>
                      <a:pt x="0" y="65494"/>
                    </a:moveTo>
                    <a:cubicBezTo>
                      <a:pt x="0" y="29370"/>
                      <a:pt x="29370" y="0"/>
                      <a:pt x="65494" y="0"/>
                    </a:cubicBezTo>
                    <a:lnTo>
                      <a:pt x="458461" y="0"/>
                    </a:lnTo>
                    <a:cubicBezTo>
                      <a:pt x="494585" y="0"/>
                      <a:pt x="523955" y="29370"/>
                      <a:pt x="523955" y="65494"/>
                    </a:cubicBezTo>
                    <a:lnTo>
                      <a:pt x="523955" y="327472"/>
                    </a:lnTo>
                    <a:cubicBezTo>
                      <a:pt x="523955" y="363596"/>
                      <a:pt x="494585" y="392966"/>
                      <a:pt x="458461" y="392966"/>
                    </a:cubicBezTo>
                    <a:lnTo>
                      <a:pt x="65494" y="392966"/>
                    </a:lnTo>
                    <a:cubicBezTo>
                      <a:pt x="29370" y="392966"/>
                      <a:pt x="0" y="363596"/>
                      <a:pt x="0" y="327472"/>
                    </a:cubicBezTo>
                    <a:lnTo>
                      <a:pt x="0" y="65494"/>
                    </a:lnTo>
                    <a:close/>
                  </a:path>
                </a:pathLst>
              </a:custGeom>
              <a:solidFill>
                <a:srgbClr val="000000"/>
              </a:solidFill>
              <a:ln w="1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10" descr="Youtube - Free social media icons">
                <a:extLst>
                  <a:ext uri="{FF2B5EF4-FFF2-40B4-BE49-F238E27FC236}">
                    <a16:creationId xmlns:a16="http://schemas.microsoft.com/office/drawing/2014/main" id="{E3E9B34E-B769-BCE3-8843-56E649AEC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869" y="3921242"/>
                <a:ext cx="609041" cy="6090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mastadon logo">
                <a:extLst>
                  <a:ext uri="{FF2B5EF4-FFF2-40B4-BE49-F238E27FC236}">
                    <a16:creationId xmlns:a16="http://schemas.microsoft.com/office/drawing/2014/main" id="{F6843350-B138-2990-4E28-198A984A3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0840" y="4635985"/>
                <a:ext cx="626318" cy="6724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inkedin - Free social media icons">
                <a:extLst>
                  <a:ext uri="{FF2B5EF4-FFF2-40B4-BE49-F238E27FC236}">
                    <a16:creationId xmlns:a16="http://schemas.microsoft.com/office/drawing/2014/main" id="{E0DFBA79-78B1-B907-5BC0-54985D7E6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136" y="4618819"/>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Twitter x new logo x rounded - Social media &amp; Logos Icons">
                <a:extLst>
                  <a:ext uri="{FF2B5EF4-FFF2-40B4-BE49-F238E27FC236}">
                    <a16:creationId xmlns:a16="http://schemas.microsoft.com/office/drawing/2014/main" id="{4B4163DC-FF4F-9194-AD0F-665B281C16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669" r="19728"/>
              <a:stretch/>
            </p:blipFill>
            <p:spPr bwMode="auto">
              <a:xfrm>
                <a:off x="1281341" y="5302250"/>
                <a:ext cx="576001" cy="671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bluesky logo">
                <a:extLst>
                  <a:ext uri="{FF2B5EF4-FFF2-40B4-BE49-F238E27FC236}">
                    <a16:creationId xmlns:a16="http://schemas.microsoft.com/office/drawing/2014/main" id="{90B97060-990F-EFB1-9469-9C15C35497CB}"/>
                  </a:ext>
                </a:extLst>
              </p:cNvPr>
              <p:cNvPicPr>
                <a:picLocks noChangeAspect="1"/>
              </p:cNvPicPr>
              <p:nvPr/>
            </p:nvPicPr>
            <p:blipFill>
              <a:blip r:embed="rId8"/>
              <a:stretch>
                <a:fillRect/>
              </a:stretch>
            </p:blipFill>
            <p:spPr>
              <a:xfrm>
                <a:off x="1196967" y="3883952"/>
                <a:ext cx="762338" cy="646331"/>
              </a:xfrm>
              <a:prstGeom prst="rect">
                <a:avLst/>
              </a:prstGeom>
            </p:spPr>
          </p:pic>
        </p:grpSp>
      </p:grpSp>
      <p:sp>
        <p:nvSpPr>
          <p:cNvPr id="9" name="Title 1">
            <a:extLst>
              <a:ext uri="{FF2B5EF4-FFF2-40B4-BE49-F238E27FC236}">
                <a16:creationId xmlns:a16="http://schemas.microsoft.com/office/drawing/2014/main" id="{2F28E4D8-0A6C-571C-36EA-321BD7F2EFD2}"/>
              </a:ext>
            </a:extLst>
          </p:cNvPr>
          <p:cNvSpPr txBox="1">
            <a:spLocks/>
          </p:cNvSpPr>
          <p:nvPr/>
        </p:nvSpPr>
        <p:spPr>
          <a:xfrm>
            <a:off x="7743955" y="4024432"/>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youtube.com</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8" name="Title 1">
            <a:extLst>
              <a:ext uri="{FF2B5EF4-FFF2-40B4-BE49-F238E27FC236}">
                <a16:creationId xmlns:a16="http://schemas.microsoft.com/office/drawing/2014/main" id="{A682BFAC-D428-F1CA-260E-53626CE96C39}"/>
              </a:ext>
            </a:extLst>
          </p:cNvPr>
          <p:cNvSpPr txBox="1">
            <a:spLocks/>
          </p:cNvSpPr>
          <p:nvPr/>
        </p:nvSpPr>
        <p:spPr>
          <a:xfrm>
            <a:off x="7743955" y="4758832"/>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mstdn.ca</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13" name="Title 1">
            <a:extLst>
              <a:ext uri="{FF2B5EF4-FFF2-40B4-BE49-F238E27FC236}">
                <a16:creationId xmlns:a16="http://schemas.microsoft.com/office/drawing/2014/main" id="{7BB1097F-4A80-3CFC-C132-429566A9DDB6}"/>
              </a:ext>
            </a:extLst>
          </p:cNvPr>
          <p:cNvSpPr txBox="1">
            <a:spLocks/>
          </p:cNvSpPr>
          <p:nvPr/>
        </p:nvSpPr>
        <p:spPr>
          <a:xfrm>
            <a:off x="7743955" y="5493049"/>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info@vraie-idea.ca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Tree>
    <p:extLst>
      <p:ext uri="{BB962C8B-B14F-4D97-AF65-F5344CB8AC3E}">
        <p14:creationId xmlns:p14="http://schemas.microsoft.com/office/powerpoint/2010/main" val="30436324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5B827-7ED0-F111-EFD3-38200DB60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6932E-3B95-A4B9-F42A-2FCA878B5774}"/>
              </a:ext>
            </a:extLst>
          </p:cNvPr>
          <p:cNvSpPr>
            <a:spLocks noGrp="1"/>
          </p:cNvSpPr>
          <p:nvPr>
            <p:ph type="title"/>
          </p:nvPr>
        </p:nvSpPr>
        <p:spPr/>
        <p:txBody>
          <a:bodyPr/>
          <a:lstStyle/>
          <a:p>
            <a:pPr algn="ctr"/>
            <a:r>
              <a:rPr lang="en-US" dirty="0"/>
              <a:t>Panel Session</a:t>
            </a:r>
          </a:p>
        </p:txBody>
      </p:sp>
      <p:sp>
        <p:nvSpPr>
          <p:cNvPr id="3" name="Content Placeholder 2">
            <a:extLst>
              <a:ext uri="{FF2B5EF4-FFF2-40B4-BE49-F238E27FC236}">
                <a16:creationId xmlns:a16="http://schemas.microsoft.com/office/drawing/2014/main" id="{4125666C-4798-7A64-8B4F-8A2EA2C512AF}"/>
              </a:ext>
            </a:extLst>
          </p:cNvPr>
          <p:cNvSpPr>
            <a:spLocks noGrp="1"/>
          </p:cNvSpPr>
          <p:nvPr>
            <p:ph idx="1"/>
          </p:nvPr>
        </p:nvSpPr>
        <p:spPr>
          <a:xfrm>
            <a:off x="1997131" y="2308981"/>
            <a:ext cx="9367882" cy="566201"/>
          </a:xfrm>
        </p:spPr>
        <p:txBody>
          <a:bodyPr>
            <a:noAutofit/>
          </a:bodyPr>
          <a:lstStyle/>
          <a:p>
            <a:pPr marL="0" indent="0">
              <a:buNone/>
            </a:pPr>
            <a:r>
              <a:rPr lang="en-CA" sz="1800" b="1" dirty="0"/>
              <a:t>Nadine Charron</a:t>
            </a:r>
            <a:r>
              <a:rPr lang="en-CA" sz="1800" dirty="0"/>
              <a:t>, Executive Director, Accessibility, Accommodation and Adaptive Computer Technology (AAACT) Program, Shared Services Canada</a:t>
            </a:r>
          </a:p>
        </p:txBody>
      </p:sp>
      <p:sp>
        <p:nvSpPr>
          <p:cNvPr id="7" name="TextBox 6">
            <a:extLst>
              <a:ext uri="{FF2B5EF4-FFF2-40B4-BE49-F238E27FC236}">
                <a16:creationId xmlns:a16="http://schemas.microsoft.com/office/drawing/2014/main" id="{B13D77E4-40E5-4CE5-D618-905F97FCF7CF}"/>
              </a:ext>
            </a:extLst>
          </p:cNvPr>
          <p:cNvSpPr txBox="1"/>
          <p:nvPr/>
        </p:nvSpPr>
        <p:spPr>
          <a:xfrm>
            <a:off x="1969994" y="1207696"/>
            <a:ext cx="9660030" cy="646331"/>
          </a:xfrm>
          <a:prstGeom prst="rect">
            <a:avLst/>
          </a:prstGeom>
          <a:noFill/>
        </p:spPr>
        <p:txBody>
          <a:bodyPr wrap="square" rtlCol="0">
            <a:spAutoFit/>
          </a:bodyPr>
          <a:lstStyle/>
          <a:p>
            <a:r>
              <a:rPr lang="en-CA" b="1" dirty="0"/>
              <a:t>Alfred MacLeod</a:t>
            </a:r>
            <a:r>
              <a:rPr lang="en-CA" dirty="0"/>
              <a:t>, Assistant Deputy Minister, Public Service Accessibility, Treasury Board of Canada Secretariat, Government of Canada</a:t>
            </a:r>
          </a:p>
        </p:txBody>
      </p:sp>
      <p:sp>
        <p:nvSpPr>
          <p:cNvPr id="10" name="TextBox 9">
            <a:extLst>
              <a:ext uri="{FF2B5EF4-FFF2-40B4-BE49-F238E27FC236}">
                <a16:creationId xmlns:a16="http://schemas.microsoft.com/office/drawing/2014/main" id="{F630C380-AB94-AECF-1164-801F7C436020}"/>
              </a:ext>
            </a:extLst>
          </p:cNvPr>
          <p:cNvSpPr txBox="1"/>
          <p:nvPr/>
        </p:nvSpPr>
        <p:spPr>
          <a:xfrm>
            <a:off x="1985918" y="3389620"/>
            <a:ext cx="9367881" cy="646331"/>
          </a:xfrm>
          <a:prstGeom prst="rect">
            <a:avLst/>
          </a:prstGeom>
          <a:noFill/>
        </p:spPr>
        <p:txBody>
          <a:bodyPr wrap="square">
            <a:spAutoFit/>
          </a:bodyPr>
          <a:lstStyle/>
          <a:p>
            <a:r>
              <a:rPr lang="en-CA" b="1" dirty="0"/>
              <a:t>André Baril</a:t>
            </a:r>
            <a:r>
              <a:rPr lang="en-CA" dirty="0"/>
              <a:t>, Director General, Accessibility and Disability Inclusion Projects, Employment and Social Development Canada</a:t>
            </a:r>
          </a:p>
        </p:txBody>
      </p:sp>
      <p:sp>
        <p:nvSpPr>
          <p:cNvPr id="14" name="TextBox 13">
            <a:extLst>
              <a:ext uri="{FF2B5EF4-FFF2-40B4-BE49-F238E27FC236}">
                <a16:creationId xmlns:a16="http://schemas.microsoft.com/office/drawing/2014/main" id="{71DECF8A-C556-2F77-4429-96928CD5DB16}"/>
              </a:ext>
            </a:extLst>
          </p:cNvPr>
          <p:cNvSpPr txBox="1"/>
          <p:nvPr/>
        </p:nvSpPr>
        <p:spPr>
          <a:xfrm>
            <a:off x="1969994" y="4490905"/>
            <a:ext cx="9383805" cy="646331"/>
          </a:xfrm>
          <a:prstGeom prst="rect">
            <a:avLst/>
          </a:prstGeom>
          <a:noFill/>
        </p:spPr>
        <p:txBody>
          <a:bodyPr wrap="square">
            <a:spAutoFit/>
          </a:bodyPr>
          <a:lstStyle/>
          <a:p>
            <a:r>
              <a:rPr lang="en-CA" b="1" dirty="0"/>
              <a:t>Angela Wellman</a:t>
            </a:r>
            <a:r>
              <a:rPr lang="en-CA" dirty="0"/>
              <a:t>, Chief of Staff/Senior Advisor, Office of Public Service Accessibility, Treasury Board Secretariat</a:t>
            </a:r>
          </a:p>
        </p:txBody>
      </p:sp>
      <p:sp>
        <p:nvSpPr>
          <p:cNvPr id="16" name="TextBox 15">
            <a:extLst>
              <a:ext uri="{FF2B5EF4-FFF2-40B4-BE49-F238E27FC236}">
                <a16:creationId xmlns:a16="http://schemas.microsoft.com/office/drawing/2014/main" id="{D466F406-A06C-BD67-7E6A-01C84BF164CA}"/>
              </a:ext>
            </a:extLst>
          </p:cNvPr>
          <p:cNvSpPr txBox="1"/>
          <p:nvPr/>
        </p:nvSpPr>
        <p:spPr>
          <a:xfrm>
            <a:off x="1969994" y="5758333"/>
            <a:ext cx="8252012" cy="369332"/>
          </a:xfrm>
          <a:prstGeom prst="rect">
            <a:avLst/>
          </a:prstGeom>
          <a:noFill/>
        </p:spPr>
        <p:txBody>
          <a:bodyPr wrap="square">
            <a:spAutoFit/>
          </a:bodyPr>
          <a:lstStyle/>
          <a:p>
            <a:r>
              <a:rPr lang="en-CA" b="1" dirty="0" err="1"/>
              <a:t>Ashvene</a:t>
            </a:r>
            <a:r>
              <a:rPr lang="en-CA" b="1" dirty="0"/>
              <a:t> Sureshkumar</a:t>
            </a:r>
            <a:r>
              <a:rPr lang="en-CA" dirty="0"/>
              <a:t>, Research Associate, IDEA</a:t>
            </a:r>
          </a:p>
        </p:txBody>
      </p:sp>
      <p:pic>
        <p:nvPicPr>
          <p:cNvPr id="5" name="Picture 4">
            <a:extLst>
              <a:ext uri="{FF2B5EF4-FFF2-40B4-BE49-F238E27FC236}">
                <a16:creationId xmlns:a16="http://schemas.microsoft.com/office/drawing/2014/main" id="{314479D0-DFE8-6059-4769-6503618AC3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660" y="3251121"/>
            <a:ext cx="923330" cy="92333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8B98A48-A8DE-9201-4444-3FD78CF9486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660" y="5505673"/>
            <a:ext cx="874653" cy="874653"/>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C58B826-96C0-0C45-D9BF-C5BC0312B40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660" y="985889"/>
            <a:ext cx="923330" cy="92333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4458280-A38F-9EA2-88B1-BA7D0FD8138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486" y="4374461"/>
            <a:ext cx="931202" cy="931202"/>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7EFDDBB-0F6F-6CE8-6C18-AEA1D64F23A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660" y="2103335"/>
            <a:ext cx="923330" cy="92333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08798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clusive Design for Employment Access&#10;Vision radicale pur l'access inclusi a l'emploi&#10;&#10;">
            <a:extLst>
              <a:ext uri="{FF2B5EF4-FFF2-40B4-BE49-F238E27FC236}">
                <a16:creationId xmlns:a16="http://schemas.microsoft.com/office/drawing/2014/main" id="{A3A039D3-F34D-E03D-269B-A44E93E93C06}"/>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10" name="Rectangle 9">
            <a:extLst>
              <a:ext uri="{FF2B5EF4-FFF2-40B4-BE49-F238E27FC236}">
                <a16:creationId xmlns:a16="http://schemas.microsoft.com/office/drawing/2014/main" id="{41597C45-A9C4-D433-75F7-F821AC29328F}"/>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B5DA563-2C26-1202-D107-D312990392EA}"/>
              </a:ext>
            </a:extLst>
          </p:cNvPr>
          <p:cNvSpPr txBox="1"/>
          <p:nvPr/>
        </p:nvSpPr>
        <p:spPr>
          <a:xfrm>
            <a:off x="0" y="4002730"/>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IDEA-Government of Canada Collaboration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IDEA Symposium, October 6,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Footer Placeholder 3">
            <a:extLst>
              <a:ext uri="{FF2B5EF4-FFF2-40B4-BE49-F238E27FC236}">
                <a16:creationId xmlns:a16="http://schemas.microsoft.com/office/drawing/2014/main" id="{F48224F9-77DA-A013-182C-323AB894D87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3" name="Picture 2" descr="Government of Canada logo">
            <a:extLst>
              <a:ext uri="{FF2B5EF4-FFF2-40B4-BE49-F238E27FC236}">
                <a16:creationId xmlns:a16="http://schemas.microsoft.com/office/drawing/2014/main" id="{9E61F2F5-8EC7-4EBF-101C-2966CDF6CE4F}"/>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5" name="Picture 2" descr="NFRF visual identifier">
            <a:extLst>
              <a:ext uri="{FF2B5EF4-FFF2-40B4-BE49-F238E27FC236}">
                <a16:creationId xmlns:a16="http://schemas.microsoft.com/office/drawing/2014/main" id="{9C25124A-F0F1-AB5C-27D7-07B1C712B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1C44A3-A228-63B2-D793-F189CF88C53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a:extLst>
              <a:ext uri="{FF2B5EF4-FFF2-40B4-BE49-F238E27FC236}">
                <a16:creationId xmlns:a16="http://schemas.microsoft.com/office/drawing/2014/main" id="{E01D7A4E-02EE-EA37-F1CB-4B0CB91B193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8539393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8C4F-754F-7018-4B07-FA955D4DE09A}"/>
              </a:ext>
            </a:extLst>
          </p:cNvPr>
          <p:cNvSpPr>
            <a:spLocks noGrp="1"/>
          </p:cNvSpPr>
          <p:nvPr>
            <p:ph type="title"/>
          </p:nvPr>
        </p:nvSpPr>
        <p:spPr/>
        <p:txBody>
          <a:bodyPr/>
          <a:lstStyle/>
          <a:p>
            <a:r>
              <a:rPr lang="en-CA" b="1" dirty="0">
                <a:ln w="22225">
                  <a:solidFill>
                    <a:schemeClr val="tx1"/>
                  </a:solidFill>
                  <a:prstDash val="solid"/>
                </a:ln>
                <a:solidFill>
                  <a:srgbClr val="472972"/>
                </a:solidFill>
              </a:rPr>
              <a:t>Overview of the collaboration</a:t>
            </a:r>
            <a:endParaRPr lang="en-CA" dirty="0"/>
          </a:p>
        </p:txBody>
      </p:sp>
      <p:sp>
        <p:nvSpPr>
          <p:cNvPr id="3" name="Content Placeholder 2">
            <a:extLst>
              <a:ext uri="{FF2B5EF4-FFF2-40B4-BE49-F238E27FC236}">
                <a16:creationId xmlns:a16="http://schemas.microsoft.com/office/drawing/2014/main" id="{108F6D11-51B7-7BE4-2409-3FFC017F144B}"/>
              </a:ext>
            </a:extLst>
          </p:cNvPr>
          <p:cNvSpPr>
            <a:spLocks noGrp="1"/>
          </p:cNvSpPr>
          <p:nvPr>
            <p:ph idx="1"/>
          </p:nvPr>
        </p:nvSpPr>
        <p:spPr/>
        <p:txBody>
          <a:bodyPr>
            <a:normAutofit lnSpcReduction="10000"/>
          </a:bodyPr>
          <a:lstStyle/>
          <a:p>
            <a:r>
              <a:rPr lang="en-US" sz="2400" dirty="0"/>
              <a:t>IDEA is collaborating with the Government of Canada (GC), to provides advice and recommendations to help recruit, retain and advance employees with disabilities across the Public Service of Canada and beyond</a:t>
            </a:r>
          </a:p>
          <a:p>
            <a:r>
              <a:rPr lang="en-US" sz="2400" dirty="0"/>
              <a:t>To support these efforts, IDEA is conducting research and knowledge mobilization activities</a:t>
            </a:r>
          </a:p>
          <a:p>
            <a:r>
              <a:rPr lang="en-US" sz="2400" dirty="0"/>
              <a:t>The collaboration operates using the principles of codesign and  “Nothing about us without us.”</a:t>
            </a:r>
          </a:p>
          <a:p>
            <a:r>
              <a:rPr lang="en-US" sz="2400" dirty="0"/>
              <a:t>Evidence-informed tools and resources developed as part of this collaboration will be shared widely, including the private sector and not-for-profit organizations, the public sector,  scholars, and other interested stakeholders</a:t>
            </a:r>
          </a:p>
          <a:p>
            <a:endParaRPr lang="en-CA" sz="2400" dirty="0"/>
          </a:p>
        </p:txBody>
      </p:sp>
    </p:spTree>
    <p:extLst>
      <p:ext uri="{BB962C8B-B14F-4D97-AF65-F5344CB8AC3E}">
        <p14:creationId xmlns:p14="http://schemas.microsoft.com/office/powerpoint/2010/main" val="212416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9219-4217-DC49-9D72-24E2B02CC892}"/>
              </a:ext>
            </a:extLst>
          </p:cNvPr>
          <p:cNvSpPr>
            <a:spLocks noGrp="1"/>
          </p:cNvSpPr>
          <p:nvPr>
            <p:ph type="title"/>
          </p:nvPr>
        </p:nvSpPr>
        <p:spPr>
          <a:xfrm>
            <a:off x="1061592" y="446049"/>
            <a:ext cx="10077308" cy="1887802"/>
          </a:xfrm>
        </p:spPr>
        <p:txBody>
          <a:bodyPr>
            <a:noAutofit/>
          </a:bodyPr>
          <a:lstStyle/>
          <a:p>
            <a:pPr algn="ctr"/>
            <a:br>
              <a:rPr lang="en-US" sz="4000" dirty="0"/>
            </a:br>
            <a:br>
              <a:rPr lang="en-US" sz="4000" dirty="0"/>
            </a:br>
            <a:br>
              <a:rPr lang="en-US" sz="4000" dirty="0"/>
            </a:br>
            <a:br>
              <a:rPr lang="en-US" sz="4000" dirty="0"/>
            </a:br>
            <a:br>
              <a:rPr lang="en-US" sz="4000" dirty="0"/>
            </a:br>
            <a:br>
              <a:rPr lang="en-US" sz="4000" dirty="0"/>
            </a:br>
            <a:br>
              <a:rPr lang="en-US" sz="4000" dirty="0"/>
            </a:br>
            <a:br>
              <a:rPr lang="en-US" sz="4000" dirty="0"/>
            </a:br>
            <a:br>
              <a:rPr lang="en-US" sz="4000" dirty="0"/>
            </a:br>
            <a:br>
              <a:rPr lang="en-US" sz="4000" dirty="0"/>
            </a:br>
            <a:r>
              <a:rPr lang="en-US" sz="4000" dirty="0"/>
              <a:t>Implementation of Inclusive Employment Practices as Tools to Support Employer Journeys</a:t>
            </a:r>
            <a:endParaRPr lang="en-US" sz="3600" dirty="0"/>
          </a:p>
        </p:txBody>
      </p:sp>
      <p:sp>
        <p:nvSpPr>
          <p:cNvPr id="10" name="Text Placeholder 9">
            <a:extLst>
              <a:ext uri="{FF2B5EF4-FFF2-40B4-BE49-F238E27FC236}">
                <a16:creationId xmlns:a16="http://schemas.microsoft.com/office/drawing/2014/main" id="{C2289579-25EE-9D98-7CBC-2A69156F2629}"/>
              </a:ext>
            </a:extLst>
          </p:cNvPr>
          <p:cNvSpPr>
            <a:spLocks noGrp="1"/>
          </p:cNvSpPr>
          <p:nvPr>
            <p:ph type="body" sz="half" idx="2"/>
          </p:nvPr>
        </p:nvSpPr>
        <p:spPr>
          <a:xfrm>
            <a:off x="1053100" y="2715738"/>
            <a:ext cx="10085800" cy="1100992"/>
          </a:xfrm>
        </p:spPr>
        <p:txBody>
          <a:bodyPr>
            <a:normAutofit/>
          </a:bodyPr>
          <a:lstStyle/>
          <a:p>
            <a:pPr algn="ctr"/>
            <a:r>
              <a:rPr lang="en-US" sz="2800" dirty="0"/>
              <a:t>Inclusive Design for Employment Access (IDEA)</a:t>
            </a:r>
          </a:p>
        </p:txBody>
      </p:sp>
      <p:sp>
        <p:nvSpPr>
          <p:cNvPr id="15" name="Text Placeholder 14">
            <a:extLst>
              <a:ext uri="{FF2B5EF4-FFF2-40B4-BE49-F238E27FC236}">
                <a16:creationId xmlns:a16="http://schemas.microsoft.com/office/drawing/2014/main" id="{30CD6F31-914E-8A99-59E1-12C28ED4F090}"/>
              </a:ext>
            </a:extLst>
          </p:cNvPr>
          <p:cNvSpPr>
            <a:spLocks noGrp="1"/>
          </p:cNvSpPr>
          <p:nvPr>
            <p:ph type="body" sz="quarter" idx="10"/>
          </p:nvPr>
        </p:nvSpPr>
        <p:spPr>
          <a:xfrm>
            <a:off x="1061592" y="3428999"/>
            <a:ext cx="9741747" cy="2124307"/>
          </a:xfrm>
        </p:spPr>
        <p:txBody>
          <a:bodyPr>
            <a:noAutofit/>
          </a:bodyPr>
          <a:lstStyle/>
          <a:p>
            <a:pPr algn="ctr"/>
            <a:r>
              <a:rPr lang="en-US" sz="2400" b="1" dirty="0"/>
              <a:t>October 6, 2025 </a:t>
            </a:r>
          </a:p>
          <a:p>
            <a:pPr algn="ctr"/>
            <a:r>
              <a:rPr lang="en-US" sz="2400" b="1" dirty="0"/>
              <a:t>Susanne M. Bruyere, Ph.D., CRC </a:t>
            </a:r>
          </a:p>
          <a:p>
            <a:pPr algn="ctr"/>
            <a:r>
              <a:rPr lang="en-US" sz="2400" b="1" dirty="0"/>
              <a:t>Professor of Disability Studies and Academic Director</a:t>
            </a:r>
          </a:p>
          <a:p>
            <a:pPr algn="ctr"/>
            <a:r>
              <a:rPr lang="en-US" sz="2400" b="1" dirty="0"/>
              <a:t>Cornell University, Ithaca, NY, USA</a:t>
            </a:r>
            <a:endParaRPr lang="en-US" sz="2400" dirty="0"/>
          </a:p>
        </p:txBody>
      </p:sp>
      <p:pic>
        <p:nvPicPr>
          <p:cNvPr id="46" name="Picture Placeholder 45" descr="Cornell University, ILR School logo">
            <a:extLst>
              <a:ext uri="{FF2B5EF4-FFF2-40B4-BE49-F238E27FC236}">
                <a16:creationId xmlns:a16="http://schemas.microsoft.com/office/drawing/2014/main" id="{99489396-A2C7-1E44-D29B-663F207E6876}"/>
              </a:ext>
            </a:extLst>
          </p:cNvPr>
          <p:cNvPicPr>
            <a:picLocks noGrp="1" noChangeAspect="1"/>
          </p:cNvPicPr>
          <p:nvPr>
            <p:ph type="pic" sz="quarter" idx="15"/>
          </p:nvPr>
        </p:nvPicPr>
        <p:blipFill>
          <a:blip r:embed="rId3"/>
          <a:srcRect t="2240" b="2240"/>
          <a:stretch/>
        </p:blipFill>
        <p:spPr/>
      </p:pic>
      <p:pic>
        <p:nvPicPr>
          <p:cNvPr id="48" name="Picture Placeholder 47" descr=" K. Lisa Yang and Hock E. Tan Institute on Employment and Disability wordmark">
            <a:extLst>
              <a:ext uri="{FF2B5EF4-FFF2-40B4-BE49-F238E27FC236}">
                <a16:creationId xmlns:a16="http://schemas.microsoft.com/office/drawing/2014/main" id="{FE413725-5ADD-A52A-259C-C2E2F988C77A}"/>
              </a:ext>
            </a:extLst>
          </p:cNvPr>
          <p:cNvPicPr>
            <a:picLocks noGrp="1" noChangeAspect="1"/>
          </p:cNvPicPr>
          <p:nvPr>
            <p:ph type="pic" sz="quarter" idx="17"/>
          </p:nvPr>
        </p:nvPicPr>
        <p:blipFill>
          <a:blip r:embed="rId4"/>
          <a:srcRect t="2016" b="2016"/>
          <a:stretch/>
        </p:blipFill>
        <p:spPr/>
      </p:pic>
    </p:spTree>
    <p:extLst>
      <p:ext uri="{BB962C8B-B14F-4D97-AF65-F5344CB8AC3E}">
        <p14:creationId xmlns:p14="http://schemas.microsoft.com/office/powerpoint/2010/main" val="11569297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7B55-9112-D2A8-6CBE-DEB3E457FDF6}"/>
              </a:ext>
            </a:extLst>
          </p:cNvPr>
          <p:cNvSpPr txBox="1">
            <a:spLocks noGrp="1"/>
          </p:cNvSpPr>
          <p:nvPr>
            <p:ph type="title" idx="4294967295"/>
          </p:nvPr>
        </p:nvSpPr>
        <p:spPr>
          <a:xfrm>
            <a:off x="2427519" y="328301"/>
            <a:ext cx="734132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w="22225">
                  <a:solidFill>
                    <a:schemeClr val="tx1"/>
                  </a:solidFill>
                  <a:prstDash val="solid"/>
                </a:ln>
                <a:solidFill>
                  <a:srgbClr val="7030A0"/>
                </a:solidFill>
                <a:effectLst/>
                <a:uLnTx/>
                <a:uFillTx/>
                <a:latin typeface="Arial" panose="020B0604020202020204" pitchFamily="34" charset="0"/>
                <a:ea typeface="Verdana" panose="020B0604030504040204" pitchFamily="34" charset="0"/>
                <a:cs typeface="Arial" panose="020B0604020202020204" pitchFamily="34" charset="0"/>
              </a:rPr>
              <a:t>GOVERNANCE FOR THE MOU</a:t>
            </a:r>
          </a:p>
        </p:txBody>
      </p:sp>
      <p:sp>
        <p:nvSpPr>
          <p:cNvPr id="7" name="TextBox 6">
            <a:extLst>
              <a:ext uri="{FF2B5EF4-FFF2-40B4-BE49-F238E27FC236}">
                <a16:creationId xmlns:a16="http://schemas.microsoft.com/office/drawing/2014/main" id="{17FC8255-2215-6A85-1F46-99393874F5BE}"/>
              </a:ext>
            </a:extLst>
          </p:cNvPr>
          <p:cNvSpPr txBox="1"/>
          <p:nvPr/>
        </p:nvSpPr>
        <p:spPr>
          <a:xfrm>
            <a:off x="4189474" y="1205389"/>
            <a:ext cx="4048123" cy="120032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Governing Committee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DM - ESDC, ADM - OPSA,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ED -IDEA (McMaster)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FA51984-BE7A-CAD9-6123-842CB2D2DB54}"/>
              </a:ext>
            </a:extLst>
          </p:cNvPr>
          <p:cNvSpPr txBox="1"/>
          <p:nvPr/>
        </p:nvSpPr>
        <p:spPr>
          <a:xfrm>
            <a:off x="3122145" y="2583392"/>
            <a:ext cx="5957777" cy="120032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Steering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OPSA, ESDC, IDEA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SSC, PSPC, CSPS and ODI Project Leads</a:t>
            </a:r>
          </a:p>
        </p:txBody>
      </p:sp>
      <p:sp>
        <p:nvSpPr>
          <p:cNvPr id="5" name="TextBox 4">
            <a:extLst>
              <a:ext uri="{FF2B5EF4-FFF2-40B4-BE49-F238E27FC236}">
                <a16:creationId xmlns:a16="http://schemas.microsoft.com/office/drawing/2014/main" id="{850DB44F-027B-86C3-4E95-976C3C6F4387}"/>
              </a:ext>
            </a:extLst>
          </p:cNvPr>
          <p:cNvSpPr txBox="1"/>
          <p:nvPr/>
        </p:nvSpPr>
        <p:spPr>
          <a:xfrm>
            <a:off x="609740" y="3973941"/>
            <a:ext cx="2426400" cy="28008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Project 1 – Working Group (AAACT Scaling)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SSC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IDEA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(To be completed December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57667864-520C-9301-D5E5-D5B3B96EFBCF}"/>
              </a:ext>
            </a:extLst>
          </p:cNvPr>
          <p:cNvSpPr txBox="1"/>
          <p:nvPr/>
        </p:nvSpPr>
        <p:spPr>
          <a:xfrm>
            <a:off x="3460497" y="3973941"/>
            <a:ext cx="2428002" cy="280076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Project 2 – Working Group (Supply Arrangements)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PSPC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IDEA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(To be completed March 2026)</a:t>
            </a:r>
          </a:p>
        </p:txBody>
      </p:sp>
      <p:sp>
        <p:nvSpPr>
          <p:cNvPr id="9" name="TextBox 8">
            <a:extLst>
              <a:ext uri="{FF2B5EF4-FFF2-40B4-BE49-F238E27FC236}">
                <a16:creationId xmlns:a16="http://schemas.microsoft.com/office/drawing/2014/main" id="{D741E56C-DBCD-3D3C-113A-2739622D15EB}"/>
              </a:ext>
            </a:extLst>
          </p:cNvPr>
          <p:cNvSpPr txBox="1"/>
          <p:nvPr/>
        </p:nvSpPr>
        <p:spPr>
          <a:xfrm>
            <a:off x="6315825" y="3973941"/>
            <a:ext cx="2428002" cy="280076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Project 3 – Working Group (Accessibility Training)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CSPS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IDEA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(Completed September 2025)</a:t>
            </a:r>
          </a:p>
        </p:txBody>
      </p:sp>
      <p:sp>
        <p:nvSpPr>
          <p:cNvPr id="10" name="TextBox 9">
            <a:extLst>
              <a:ext uri="{FF2B5EF4-FFF2-40B4-BE49-F238E27FC236}">
                <a16:creationId xmlns:a16="http://schemas.microsoft.com/office/drawing/2014/main" id="{B3E4E884-591B-EFCB-CB8C-60DC345EC08C}"/>
              </a:ext>
            </a:extLst>
          </p:cNvPr>
          <p:cNvSpPr txBox="1"/>
          <p:nvPr/>
        </p:nvSpPr>
        <p:spPr>
          <a:xfrm>
            <a:off x="9182586" y="3973941"/>
            <a:ext cx="2426400" cy="280076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Project 4 – Working Group (Workplace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Calibri"/>
              </a:rPr>
              <a:t>Benef</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ODI 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IDEA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(Completed September 2025)</a:t>
            </a:r>
          </a:p>
        </p:txBody>
      </p:sp>
      <p:sp>
        <p:nvSpPr>
          <p:cNvPr id="3" name="TextBox 2">
            <a:extLst>
              <a:ext uri="{FF2B5EF4-FFF2-40B4-BE49-F238E27FC236}">
                <a16:creationId xmlns:a16="http://schemas.microsoft.com/office/drawing/2014/main" id="{C0C4F2DA-3576-DFC1-EC51-D91A23155B5B}"/>
              </a:ext>
            </a:extLst>
          </p:cNvPr>
          <p:cNvSpPr txBox="1"/>
          <p:nvPr/>
        </p:nvSpPr>
        <p:spPr>
          <a:xfrm>
            <a:off x="9332399" y="974632"/>
            <a:ext cx="263185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GC – Government of Canda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ESDC – Employment and Social Development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OPSA/TBS – Office of Public Service Accessibility, Treasury Board of Canada Secretariat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SSC – Shared Services Canada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PSPC – Public Services and Procurement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CSPS – Canada School of Public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ODI – Office for Disability Issues</a:t>
            </a:r>
            <a:endParaRPr kumimoji="0" lang="en-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2ACC5EE-2140-04A1-D8B3-69CA610F3109}"/>
              </a:ext>
            </a:extLst>
          </p:cNvPr>
          <p:cNvSpPr txBox="1"/>
          <p:nvPr/>
        </p:nvSpPr>
        <p:spPr>
          <a:xfrm>
            <a:off x="5068957" y="843049"/>
            <a:ext cx="24335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Est. September 2023</a:t>
            </a:r>
          </a:p>
        </p:txBody>
      </p:sp>
    </p:spTree>
    <p:extLst>
      <p:ext uri="{BB962C8B-B14F-4D97-AF65-F5344CB8AC3E}">
        <p14:creationId xmlns:p14="http://schemas.microsoft.com/office/powerpoint/2010/main" val="9574131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3DE8-B79C-EEA7-790C-7D592946DA88}"/>
              </a:ext>
            </a:extLst>
          </p:cNvPr>
          <p:cNvSpPr>
            <a:spLocks noGrp="1"/>
          </p:cNvSpPr>
          <p:nvPr>
            <p:ph type="title"/>
          </p:nvPr>
        </p:nvSpPr>
        <p:spPr/>
        <p:txBody>
          <a:bodyPr/>
          <a:lstStyle/>
          <a:p>
            <a:r>
              <a:rPr lang="en-US" b="1" dirty="0">
                <a:ln w="22225">
                  <a:solidFill>
                    <a:schemeClr val="tx1"/>
                  </a:solidFill>
                  <a:prstDash val="solid"/>
                </a:ln>
                <a:solidFill>
                  <a:srgbClr val="7030A0"/>
                </a:solidFill>
                <a:ea typeface="Verdana" panose="020B0604030504040204" pitchFamily="34" charset="0"/>
              </a:rPr>
              <a:t>Project Overviews </a:t>
            </a:r>
            <a:endParaRPr lang="en-CA" dirty="0"/>
          </a:p>
        </p:txBody>
      </p:sp>
      <p:sp>
        <p:nvSpPr>
          <p:cNvPr id="3" name="Content Placeholder 2">
            <a:extLst>
              <a:ext uri="{FF2B5EF4-FFF2-40B4-BE49-F238E27FC236}">
                <a16:creationId xmlns:a16="http://schemas.microsoft.com/office/drawing/2014/main" id="{CC5DBE82-06AC-4E01-A811-08B7A826EE74}"/>
              </a:ext>
            </a:extLst>
          </p:cNvPr>
          <p:cNvSpPr>
            <a:spLocks noGrp="1"/>
          </p:cNvSpPr>
          <p:nvPr>
            <p:ph idx="1"/>
          </p:nvPr>
        </p:nvSpPr>
        <p:spPr/>
        <p:txBody>
          <a:bodyPr>
            <a:normAutofit fontScale="92500"/>
          </a:bodyPr>
          <a:lstStyle/>
          <a:p>
            <a:pPr marL="0" indent="0">
              <a:lnSpc>
                <a:spcPct val="150000"/>
              </a:lnSpc>
              <a:spcBef>
                <a:spcPts val="0"/>
              </a:spcBef>
              <a:buNone/>
            </a:pPr>
            <a:r>
              <a:rPr lang="en-CA" sz="2400" b="1" dirty="0">
                <a:solidFill>
                  <a:srgbClr val="00967A"/>
                </a:solidFill>
              </a:rPr>
              <a:t>Project 1: </a:t>
            </a:r>
            <a:r>
              <a:rPr lang="en-CA" sz="2400" dirty="0"/>
              <a:t>Scaling an Accessibility, Accommodation and Adaptive Computer Technology Program</a:t>
            </a:r>
          </a:p>
          <a:p>
            <a:pPr marL="0" indent="0">
              <a:lnSpc>
                <a:spcPct val="150000"/>
              </a:lnSpc>
              <a:spcBef>
                <a:spcPts val="0"/>
              </a:spcBef>
              <a:buNone/>
            </a:pPr>
            <a:r>
              <a:rPr lang="en-CA" sz="2400" b="1" dirty="0">
                <a:solidFill>
                  <a:srgbClr val="00967A"/>
                </a:solidFill>
              </a:rPr>
              <a:t>Project 2: </a:t>
            </a:r>
            <a:r>
              <a:rPr lang="en-CA" sz="2400" dirty="0"/>
              <a:t>Identifying Requirements for Procurement of Human Resources Accessibility Expertise to Support Employment of Persons with Disabilities</a:t>
            </a:r>
          </a:p>
          <a:p>
            <a:pPr marL="0" indent="0">
              <a:lnSpc>
                <a:spcPct val="150000"/>
              </a:lnSpc>
              <a:spcBef>
                <a:spcPts val="0"/>
              </a:spcBef>
              <a:buNone/>
            </a:pPr>
            <a:r>
              <a:rPr lang="en-CA" sz="2400" b="1" dirty="0">
                <a:solidFill>
                  <a:srgbClr val="00967A"/>
                </a:solidFill>
              </a:rPr>
              <a:t>Project 3: </a:t>
            </a:r>
            <a:r>
              <a:rPr lang="en-CA" sz="2400" dirty="0"/>
              <a:t>Advancing Accessibility Training at the Canada School of Public Service</a:t>
            </a:r>
          </a:p>
          <a:p>
            <a:pPr marL="0" indent="-457200">
              <a:lnSpc>
                <a:spcPct val="150000"/>
              </a:lnSpc>
              <a:spcBef>
                <a:spcPts val="0"/>
              </a:spcBef>
              <a:buNone/>
              <a:tabLst>
                <a:tab pos="358775" algn="l"/>
              </a:tabLst>
            </a:pPr>
            <a:r>
              <a:rPr lang="en-CA" sz="2400" b="1" dirty="0">
                <a:solidFill>
                  <a:srgbClr val="00967A"/>
                </a:solidFill>
              </a:rPr>
              <a:t>Project 4: </a:t>
            </a:r>
            <a:r>
              <a:rPr lang="en-CA" sz="2400" dirty="0"/>
              <a:t>Contextualizing the Lack of Workplace Benefits within the Range of Barriers to Employment for Persons with Disabilities: Best Practices for Employers</a:t>
            </a:r>
            <a:br>
              <a:rPr lang="en-CA" sz="2400" dirty="0"/>
            </a:br>
            <a:endParaRPr lang="en-CA" sz="2400" dirty="0"/>
          </a:p>
          <a:p>
            <a:pPr marL="0" indent="0">
              <a:buNone/>
            </a:pPr>
            <a:endParaRPr lang="en-CA" sz="2400" dirty="0"/>
          </a:p>
        </p:txBody>
      </p:sp>
    </p:spTree>
    <p:extLst>
      <p:ext uri="{BB962C8B-B14F-4D97-AF65-F5344CB8AC3E}">
        <p14:creationId xmlns:p14="http://schemas.microsoft.com/office/powerpoint/2010/main" val="28819171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C774-4F0E-FBE2-3139-3D46D5361F91}"/>
              </a:ext>
            </a:extLst>
          </p:cNvPr>
          <p:cNvSpPr>
            <a:spLocks noGrp="1"/>
          </p:cNvSpPr>
          <p:nvPr>
            <p:ph type="title"/>
          </p:nvPr>
        </p:nvSpPr>
        <p:spPr/>
        <p:txBody>
          <a:bodyPr/>
          <a:lstStyle/>
          <a:p>
            <a:r>
              <a:rPr lang="en-CA" b="1"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rPr>
              <a:t>Project 1 Key Objective</a:t>
            </a:r>
            <a:endParaRPr lang="en-US" b="1" dirty="0">
              <a:ln w="22225">
                <a:solidFill>
                  <a:schemeClr val="tx1"/>
                </a:solidFill>
                <a:prstDash val="solid"/>
              </a:ln>
              <a:solidFill>
                <a:srgbClr val="7030A0"/>
              </a:solidFill>
              <a:latin typeface="Arial" panose="020B0604020202020204" pitchFamily="34" charset="0"/>
              <a:ea typeface="Verdana" panose="020B060403050404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92F89A-F0F0-6EB3-6ACD-6C6D0255080E}"/>
              </a:ext>
            </a:extLst>
          </p:cNvPr>
          <p:cNvSpPr>
            <a:spLocks noGrp="1"/>
          </p:cNvSpPr>
          <p:nvPr>
            <p:ph sz="half" idx="1"/>
          </p:nvPr>
        </p:nvSpPr>
        <p:spPr>
          <a:xfrm>
            <a:off x="838200" y="1825625"/>
            <a:ext cx="10515600" cy="4351338"/>
          </a:xfrm>
        </p:spPr>
        <p:txBody>
          <a:bodyPr>
            <a:normAutofit/>
          </a:bodyPr>
          <a:lstStyle/>
          <a:p>
            <a:pPr marL="0" indent="0">
              <a:lnSpc>
                <a:spcPct val="100000"/>
              </a:lnSpc>
              <a:spcBef>
                <a:spcPts val="600"/>
              </a:spcBef>
              <a:buNone/>
            </a:pPr>
            <a:r>
              <a:rPr lang="en-US" dirty="0"/>
              <a:t>To explore how AAACT can expand and stabilize its services so that all GC employees can quickly and easily access the resources they need to provide accessible and disability inclusive workplaces, systems, and digital content.</a:t>
            </a:r>
          </a:p>
          <a:p>
            <a:pPr>
              <a:lnSpc>
                <a:spcPct val="100000"/>
              </a:lnSpc>
              <a:spcBef>
                <a:spcPts val="600"/>
              </a:spcBef>
            </a:pPr>
            <a:endParaRPr lang="en-US" dirty="0"/>
          </a:p>
        </p:txBody>
      </p:sp>
    </p:spTree>
    <p:extLst>
      <p:ext uri="{BB962C8B-B14F-4D97-AF65-F5344CB8AC3E}">
        <p14:creationId xmlns:p14="http://schemas.microsoft.com/office/powerpoint/2010/main" val="22542743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41B6-025C-B8E2-7C8B-EE475594CD77}"/>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Project 1 Key Activities</a:t>
            </a:r>
            <a:endParaRPr lang="en-CA" dirty="0"/>
          </a:p>
        </p:txBody>
      </p:sp>
      <p:sp>
        <p:nvSpPr>
          <p:cNvPr id="3" name="Content Placeholder 2">
            <a:extLst>
              <a:ext uri="{FF2B5EF4-FFF2-40B4-BE49-F238E27FC236}">
                <a16:creationId xmlns:a16="http://schemas.microsoft.com/office/drawing/2014/main" id="{6DCC6023-CA2B-DBF7-9B8F-54FC73376D8A}"/>
              </a:ext>
            </a:extLst>
          </p:cNvPr>
          <p:cNvSpPr>
            <a:spLocks noGrp="1"/>
          </p:cNvSpPr>
          <p:nvPr>
            <p:ph idx="1"/>
          </p:nvPr>
        </p:nvSpPr>
        <p:spPr/>
        <p:txBody>
          <a:bodyPr/>
          <a:lstStyle/>
          <a:p>
            <a:pPr marL="0" indent="0">
              <a:lnSpc>
                <a:spcPct val="100000"/>
              </a:lnSpc>
              <a:spcBef>
                <a:spcPts val="600"/>
              </a:spcBef>
              <a:buNone/>
            </a:pPr>
            <a:r>
              <a:rPr lang="en-US" sz="2400" b="1" dirty="0"/>
              <a:t>Phase 1:</a:t>
            </a:r>
          </a:p>
          <a:p>
            <a:pPr>
              <a:lnSpc>
                <a:spcPct val="100000"/>
              </a:lnSpc>
              <a:spcBef>
                <a:spcPts val="600"/>
              </a:spcBef>
            </a:pPr>
            <a:r>
              <a:rPr lang="en-US" sz="2200" dirty="0"/>
              <a:t>Drawing on knowledge from key informants and the literature; develop a Logic Model of the key contextual domains and components of an effective and comprehensive accommodation program that is disability-inclusive</a:t>
            </a:r>
          </a:p>
          <a:p>
            <a:pPr>
              <a:lnSpc>
                <a:spcPct val="100000"/>
              </a:lnSpc>
              <a:spcBef>
                <a:spcPts val="600"/>
              </a:spcBef>
            </a:pPr>
            <a:r>
              <a:rPr lang="en-CA" sz="2200" dirty="0"/>
              <a:t>Benefit-cost analysis of the return on investment of the AAACT for the GC</a:t>
            </a:r>
            <a:endParaRPr lang="en-US" sz="2200" dirty="0"/>
          </a:p>
          <a:p>
            <a:pPr lvl="1">
              <a:lnSpc>
                <a:spcPct val="100000"/>
              </a:lnSpc>
              <a:spcBef>
                <a:spcPts val="600"/>
              </a:spcBef>
            </a:pPr>
            <a:endParaRPr lang="en-US" sz="2000" dirty="0"/>
          </a:p>
          <a:p>
            <a:pPr marL="0" indent="0">
              <a:lnSpc>
                <a:spcPct val="100000"/>
              </a:lnSpc>
              <a:spcBef>
                <a:spcPts val="600"/>
              </a:spcBef>
              <a:buNone/>
            </a:pPr>
            <a:r>
              <a:rPr lang="en-US" sz="2400" b="1" dirty="0"/>
              <a:t>Phase 2:</a:t>
            </a:r>
          </a:p>
          <a:p>
            <a:pPr>
              <a:lnSpc>
                <a:spcPct val="100000"/>
              </a:lnSpc>
              <a:spcBef>
                <a:spcPts val="600"/>
              </a:spcBef>
            </a:pPr>
            <a:r>
              <a:rPr lang="en-CA" sz="2200" dirty="0"/>
              <a:t>Stylized case studies which highlight the return on investment for employees and the government through AAACTs services</a:t>
            </a:r>
          </a:p>
          <a:p>
            <a:pPr>
              <a:lnSpc>
                <a:spcPct val="100000"/>
              </a:lnSpc>
              <a:spcBef>
                <a:spcPts val="600"/>
              </a:spcBef>
            </a:pPr>
            <a:r>
              <a:rPr lang="en-CA" sz="2200" dirty="0"/>
              <a:t>Research key performance indicator (KPI) including KPI frameworks</a:t>
            </a:r>
            <a:endParaRPr lang="en-US" sz="2200" dirty="0"/>
          </a:p>
          <a:p>
            <a:pPr marL="0" indent="0">
              <a:buNone/>
            </a:pPr>
            <a:endParaRPr lang="en-CA" dirty="0"/>
          </a:p>
        </p:txBody>
      </p:sp>
    </p:spTree>
    <p:extLst>
      <p:ext uri="{BB962C8B-B14F-4D97-AF65-F5344CB8AC3E}">
        <p14:creationId xmlns:p14="http://schemas.microsoft.com/office/powerpoint/2010/main" val="10943598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BAE1-848B-69FF-9CD4-88B3C1A444E2}"/>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Project 2 Key Objectives</a:t>
            </a:r>
            <a:endParaRPr lang="en-CA" dirty="0"/>
          </a:p>
        </p:txBody>
      </p:sp>
      <p:sp>
        <p:nvSpPr>
          <p:cNvPr id="3" name="Content Placeholder 2">
            <a:extLst>
              <a:ext uri="{FF2B5EF4-FFF2-40B4-BE49-F238E27FC236}">
                <a16:creationId xmlns:a16="http://schemas.microsoft.com/office/drawing/2014/main" id="{4BAED6D4-7FE4-C9F1-8AF4-1BE19D2273DA}"/>
              </a:ext>
            </a:extLst>
          </p:cNvPr>
          <p:cNvSpPr>
            <a:spLocks noGrp="1"/>
          </p:cNvSpPr>
          <p:nvPr>
            <p:ph idx="1"/>
          </p:nvPr>
        </p:nvSpPr>
        <p:spPr/>
        <p:txBody>
          <a:bodyPr>
            <a:normAutofit/>
          </a:bodyPr>
          <a:lstStyle/>
          <a:p>
            <a:pPr marL="514350" indent="-514350">
              <a:lnSpc>
                <a:spcPct val="100000"/>
              </a:lnSpc>
              <a:spcBef>
                <a:spcPts val="600"/>
              </a:spcBef>
              <a:buFont typeface="+mj-lt"/>
              <a:buAutoNum type="arabicPeriod"/>
            </a:pPr>
            <a:r>
              <a:rPr lang="en-US" sz="2400" dirty="0"/>
              <a:t>To develop guidance for organizations on how to take an inclusion lens when buying and selling goods and services, and generally in procurement systems and processes.</a:t>
            </a:r>
          </a:p>
          <a:p>
            <a:pPr marL="514350" indent="-514350">
              <a:lnSpc>
                <a:spcPct val="100000"/>
              </a:lnSpc>
              <a:spcBef>
                <a:spcPts val="600"/>
              </a:spcBef>
              <a:buFont typeface="+mj-lt"/>
              <a:buAutoNum type="arabicPeriod"/>
            </a:pPr>
            <a:endParaRPr lang="en-US" sz="2400" dirty="0"/>
          </a:p>
          <a:p>
            <a:pPr marL="514350" indent="-514350">
              <a:lnSpc>
                <a:spcPct val="100000"/>
              </a:lnSpc>
              <a:spcBef>
                <a:spcPts val="600"/>
              </a:spcBef>
              <a:buFont typeface="+mj-lt"/>
              <a:buAutoNum type="arabicPeriod"/>
            </a:pPr>
            <a:r>
              <a:rPr lang="en-US" sz="2400" dirty="0"/>
              <a:t>To support efforts to foster inclusive workplaces and consider the needs of persons with disabilities in all areas of procurement, with a focus on “human resources (HR) services with accessibility expertise.” </a:t>
            </a:r>
          </a:p>
          <a:p>
            <a:endParaRPr lang="en-CA" sz="2400" dirty="0"/>
          </a:p>
        </p:txBody>
      </p:sp>
    </p:spTree>
    <p:extLst>
      <p:ext uri="{BB962C8B-B14F-4D97-AF65-F5344CB8AC3E}">
        <p14:creationId xmlns:p14="http://schemas.microsoft.com/office/powerpoint/2010/main" val="27996023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113B-90D4-03D2-1757-FC61A9900DB3}"/>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Project 2 Key Activities</a:t>
            </a:r>
            <a:endParaRPr lang="en-CA" dirty="0"/>
          </a:p>
        </p:txBody>
      </p:sp>
      <p:sp>
        <p:nvSpPr>
          <p:cNvPr id="3" name="Content Placeholder 2">
            <a:extLst>
              <a:ext uri="{FF2B5EF4-FFF2-40B4-BE49-F238E27FC236}">
                <a16:creationId xmlns:a16="http://schemas.microsoft.com/office/drawing/2014/main" id="{4270AE3C-661B-593E-BDC2-4E47255F08FE}"/>
              </a:ext>
            </a:extLst>
          </p:cNvPr>
          <p:cNvSpPr>
            <a:spLocks noGrp="1"/>
          </p:cNvSpPr>
          <p:nvPr>
            <p:ph idx="1"/>
          </p:nvPr>
        </p:nvSpPr>
        <p:spPr/>
        <p:txBody>
          <a:bodyPr>
            <a:normAutofit/>
          </a:bodyPr>
          <a:lstStyle/>
          <a:p>
            <a:r>
              <a:rPr lang="en-US" sz="2400" dirty="0"/>
              <a:t>Undertake literature review of best practices for the procurement of accessibility expertise</a:t>
            </a:r>
          </a:p>
          <a:p>
            <a:r>
              <a:rPr lang="en-US" sz="2400" dirty="0"/>
              <a:t>Review the current PSPC professional services methods of supply</a:t>
            </a:r>
          </a:p>
          <a:p>
            <a:r>
              <a:rPr lang="en-US" sz="2400" dirty="0"/>
              <a:t>Undertake external engagement of public and private sector Canadian and international organizations external to the GC</a:t>
            </a:r>
          </a:p>
          <a:p>
            <a:r>
              <a:rPr lang="en-US" sz="2400" dirty="0"/>
              <a:t>Undertake internal engagement with GC public servants involved with the procurement of HR services with accessibility expertise</a:t>
            </a:r>
          </a:p>
          <a:p>
            <a:endParaRPr lang="en-CA" sz="2400" dirty="0"/>
          </a:p>
        </p:txBody>
      </p:sp>
    </p:spTree>
    <p:extLst>
      <p:ext uri="{BB962C8B-B14F-4D97-AF65-F5344CB8AC3E}">
        <p14:creationId xmlns:p14="http://schemas.microsoft.com/office/powerpoint/2010/main" val="19344053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455D-7EA0-5906-31B9-8A69CDDF760A}"/>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Project 3 Key Objective</a:t>
            </a:r>
            <a:endParaRPr lang="en-CA" dirty="0"/>
          </a:p>
        </p:txBody>
      </p:sp>
      <p:sp>
        <p:nvSpPr>
          <p:cNvPr id="3" name="Content Placeholder 2">
            <a:extLst>
              <a:ext uri="{FF2B5EF4-FFF2-40B4-BE49-F238E27FC236}">
                <a16:creationId xmlns:a16="http://schemas.microsoft.com/office/drawing/2014/main" id="{FD7151C7-36C2-B7BA-6230-4F0F9BBBC57C}"/>
              </a:ext>
            </a:extLst>
          </p:cNvPr>
          <p:cNvSpPr>
            <a:spLocks noGrp="1"/>
          </p:cNvSpPr>
          <p:nvPr>
            <p:ph idx="1"/>
          </p:nvPr>
        </p:nvSpPr>
        <p:spPr/>
        <p:txBody>
          <a:bodyPr>
            <a:normAutofit/>
          </a:bodyPr>
          <a:lstStyle/>
          <a:p>
            <a:pPr marL="0" indent="0">
              <a:buNone/>
            </a:pPr>
            <a:r>
              <a:rPr lang="en-CA" sz="3200" dirty="0"/>
              <a:t>To provide advice to the CSPS on enhancing the impact of EDIA training for diverse audiences.</a:t>
            </a:r>
          </a:p>
          <a:p>
            <a:pPr marL="0" indent="0">
              <a:buNone/>
            </a:pPr>
            <a:endParaRPr lang="en-CA" sz="3200" dirty="0"/>
          </a:p>
        </p:txBody>
      </p:sp>
    </p:spTree>
    <p:extLst>
      <p:ext uri="{BB962C8B-B14F-4D97-AF65-F5344CB8AC3E}">
        <p14:creationId xmlns:p14="http://schemas.microsoft.com/office/powerpoint/2010/main" val="27032244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E4820-0470-C9BB-59BA-AAE1FBD00550}"/>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Project 3 Key Activities </a:t>
            </a:r>
            <a:endParaRPr lang="en-CA" dirty="0"/>
          </a:p>
        </p:txBody>
      </p:sp>
      <p:sp>
        <p:nvSpPr>
          <p:cNvPr id="3" name="Content Placeholder 2">
            <a:extLst>
              <a:ext uri="{FF2B5EF4-FFF2-40B4-BE49-F238E27FC236}">
                <a16:creationId xmlns:a16="http://schemas.microsoft.com/office/drawing/2014/main" id="{1629BEDA-84B1-795B-36FA-00858D6FBBDC}"/>
              </a:ext>
            </a:extLst>
          </p:cNvPr>
          <p:cNvSpPr>
            <a:spLocks noGrp="1"/>
          </p:cNvSpPr>
          <p:nvPr>
            <p:ph idx="1"/>
          </p:nvPr>
        </p:nvSpPr>
        <p:spPr/>
        <p:txBody>
          <a:bodyPr>
            <a:normAutofit/>
          </a:bodyPr>
          <a:lstStyle/>
          <a:p>
            <a:pPr marL="0" lvl="0" indent="0">
              <a:buNone/>
            </a:pPr>
            <a:r>
              <a:rPr lang="en-US" sz="3200" dirty="0"/>
              <a:t>Undertake a literature review and research summary on:</a:t>
            </a:r>
          </a:p>
          <a:p>
            <a:pPr marL="971550" lvl="1" indent="-514350">
              <a:buAutoNum type="arabicParenR"/>
            </a:pPr>
            <a:r>
              <a:rPr lang="en-US" dirty="0"/>
              <a:t>best practices for disability inclusion and accessibility training </a:t>
            </a:r>
          </a:p>
          <a:p>
            <a:pPr marL="971550" lvl="1" indent="-514350">
              <a:buAutoNum type="arabicParenR"/>
            </a:pPr>
            <a:r>
              <a:rPr lang="en-US" dirty="0"/>
              <a:t>integration of </a:t>
            </a:r>
            <a:r>
              <a:rPr lang="en-CA" dirty="0"/>
              <a:t>EDIA training for diverse audiences, with a particular focus on managers and human resource practitioners</a:t>
            </a:r>
          </a:p>
          <a:p>
            <a:pPr marL="0" indent="0">
              <a:buNone/>
            </a:pPr>
            <a:endParaRPr lang="en-CA" sz="3200" dirty="0"/>
          </a:p>
        </p:txBody>
      </p:sp>
    </p:spTree>
    <p:extLst>
      <p:ext uri="{BB962C8B-B14F-4D97-AF65-F5344CB8AC3E}">
        <p14:creationId xmlns:p14="http://schemas.microsoft.com/office/powerpoint/2010/main" val="16838729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BAD3-494A-076A-AB96-4D6BFEC2FEB4}"/>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Project 4 Key Objective</a:t>
            </a:r>
            <a:endParaRPr lang="en-CA" dirty="0"/>
          </a:p>
        </p:txBody>
      </p:sp>
      <p:sp>
        <p:nvSpPr>
          <p:cNvPr id="3" name="Content Placeholder 2">
            <a:extLst>
              <a:ext uri="{FF2B5EF4-FFF2-40B4-BE49-F238E27FC236}">
                <a16:creationId xmlns:a16="http://schemas.microsoft.com/office/drawing/2014/main" id="{6BECF224-3816-2DC5-2409-514A75ABB3D1}"/>
              </a:ext>
            </a:extLst>
          </p:cNvPr>
          <p:cNvSpPr>
            <a:spLocks noGrp="1"/>
          </p:cNvSpPr>
          <p:nvPr>
            <p:ph idx="1"/>
          </p:nvPr>
        </p:nvSpPr>
        <p:spPr/>
        <p:txBody>
          <a:bodyPr>
            <a:normAutofit/>
          </a:bodyPr>
          <a:lstStyle/>
          <a:p>
            <a:pPr marL="514350" indent="-514350">
              <a:lnSpc>
                <a:spcPct val="100000"/>
              </a:lnSpc>
              <a:spcBef>
                <a:spcPts val="600"/>
              </a:spcBef>
              <a:buFont typeface="+mj-lt"/>
              <a:buAutoNum type="arabicPeriod"/>
            </a:pPr>
            <a:r>
              <a:rPr lang="en-US" sz="2400" dirty="0"/>
              <a:t>To explore the role of workplace benefits within the range of potential barriers and facilitators to employment—including understanding the importance of benefit packages for persons with disabilities in accepting and retaining employment.</a:t>
            </a:r>
          </a:p>
          <a:p>
            <a:pPr marL="514350" indent="-514350">
              <a:lnSpc>
                <a:spcPct val="100000"/>
              </a:lnSpc>
              <a:spcBef>
                <a:spcPts val="600"/>
              </a:spcBef>
              <a:buFont typeface="+mj-lt"/>
              <a:buAutoNum type="arabicPeriod"/>
            </a:pPr>
            <a:r>
              <a:rPr lang="en-US" sz="2400" dirty="0"/>
              <a:t>To provide </a:t>
            </a:r>
            <a:r>
              <a:rPr lang="en-CA" sz="2400" dirty="0"/>
              <a:t>actionable recommendations for employers to help address barrier to the employment of persons with disabilities.</a:t>
            </a:r>
            <a:endParaRPr lang="en-US" sz="2400" dirty="0"/>
          </a:p>
          <a:p>
            <a:endParaRPr lang="en-CA" sz="2400" dirty="0"/>
          </a:p>
        </p:txBody>
      </p:sp>
    </p:spTree>
    <p:extLst>
      <p:ext uri="{BB962C8B-B14F-4D97-AF65-F5344CB8AC3E}">
        <p14:creationId xmlns:p14="http://schemas.microsoft.com/office/powerpoint/2010/main" val="33882439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56BB-2116-C89B-B090-403A56266638}"/>
              </a:ext>
            </a:extLst>
          </p:cNvPr>
          <p:cNvSpPr>
            <a:spLocks noGrp="1"/>
          </p:cNvSpPr>
          <p:nvPr>
            <p:ph type="title"/>
          </p:nvPr>
        </p:nvSpPr>
        <p:spPr/>
        <p:txBody>
          <a:bodyPr/>
          <a:lstStyle/>
          <a:p>
            <a:r>
              <a:rPr lang="en-CA" b="1" dirty="0">
                <a:ln w="22225">
                  <a:solidFill>
                    <a:schemeClr val="tx1"/>
                  </a:solidFill>
                  <a:prstDash val="solid"/>
                </a:ln>
                <a:solidFill>
                  <a:srgbClr val="7030A0"/>
                </a:solidFill>
                <a:ea typeface="Verdana" panose="020B0604030504040204" pitchFamily="34" charset="0"/>
              </a:rPr>
              <a:t>Project 4 Key Activities</a:t>
            </a:r>
            <a:endParaRPr lang="en-CA" dirty="0"/>
          </a:p>
        </p:txBody>
      </p:sp>
      <p:sp>
        <p:nvSpPr>
          <p:cNvPr id="3" name="Content Placeholder 2">
            <a:extLst>
              <a:ext uri="{FF2B5EF4-FFF2-40B4-BE49-F238E27FC236}">
                <a16:creationId xmlns:a16="http://schemas.microsoft.com/office/drawing/2014/main" id="{94D3A1FE-20E2-7DD2-2DCB-527FEBD06E21}"/>
              </a:ext>
            </a:extLst>
          </p:cNvPr>
          <p:cNvSpPr>
            <a:spLocks noGrp="1"/>
          </p:cNvSpPr>
          <p:nvPr>
            <p:ph idx="1"/>
          </p:nvPr>
        </p:nvSpPr>
        <p:spPr/>
        <p:txBody>
          <a:bodyPr>
            <a:normAutofit fontScale="70000" lnSpcReduction="20000"/>
          </a:bodyPr>
          <a:lstStyle/>
          <a:p>
            <a:pPr marL="0" indent="0">
              <a:lnSpc>
                <a:spcPct val="120000"/>
              </a:lnSpc>
              <a:spcBef>
                <a:spcPts val="600"/>
              </a:spcBef>
              <a:buNone/>
            </a:pPr>
            <a:r>
              <a:rPr lang="en-CA" sz="3100" b="1" dirty="0"/>
              <a:t>Phase 1:</a:t>
            </a:r>
          </a:p>
          <a:p>
            <a:pPr>
              <a:lnSpc>
                <a:spcPct val="120000"/>
              </a:lnSpc>
              <a:spcBef>
                <a:spcPts val="600"/>
              </a:spcBef>
            </a:pPr>
            <a:r>
              <a:rPr lang="en-CA" dirty="0"/>
              <a:t>Develop demographic and income profiles </a:t>
            </a:r>
            <a:r>
              <a:rPr lang="en-US" dirty="0"/>
              <a:t>of working-aged persons with disabilities in Canada</a:t>
            </a:r>
            <a:endParaRPr lang="en-CA" dirty="0">
              <a:solidFill>
                <a:srgbClr val="00967A"/>
              </a:solidFill>
            </a:endParaRPr>
          </a:p>
          <a:p>
            <a:pPr>
              <a:lnSpc>
                <a:spcPct val="120000"/>
              </a:lnSpc>
              <a:spcBef>
                <a:spcPts val="600"/>
              </a:spcBef>
            </a:pPr>
            <a:r>
              <a:rPr lang="en-CA" dirty="0"/>
              <a:t>Undertake a scoping review </a:t>
            </a:r>
            <a:r>
              <a:rPr lang="en-US" dirty="0"/>
              <a:t>to better understand the role of workplace benefits availability within the context of barriers and facilitators to employment for persons with disabilities</a:t>
            </a:r>
            <a:endParaRPr lang="en-CA" dirty="0"/>
          </a:p>
          <a:p>
            <a:pPr>
              <a:lnSpc>
                <a:spcPct val="120000"/>
              </a:lnSpc>
              <a:spcBef>
                <a:spcPts val="600"/>
              </a:spcBef>
            </a:pPr>
            <a:r>
              <a:rPr lang="en-CA" dirty="0"/>
              <a:t>Undertake key informant interviews </a:t>
            </a:r>
            <a:r>
              <a:rPr lang="en-US" dirty="0"/>
              <a:t>with persons with disabilities </a:t>
            </a:r>
            <a:r>
              <a:rPr lang="en-CA" dirty="0"/>
              <a:t>employers and employment service providers</a:t>
            </a:r>
          </a:p>
          <a:p>
            <a:pPr marL="457200" lvl="1" indent="0">
              <a:lnSpc>
                <a:spcPct val="120000"/>
              </a:lnSpc>
              <a:spcBef>
                <a:spcPts val="600"/>
              </a:spcBef>
              <a:buNone/>
            </a:pPr>
            <a:endParaRPr lang="en-CA" sz="3100" dirty="0"/>
          </a:p>
          <a:p>
            <a:pPr marL="0" indent="0">
              <a:lnSpc>
                <a:spcPct val="120000"/>
              </a:lnSpc>
              <a:spcBef>
                <a:spcPts val="600"/>
              </a:spcBef>
              <a:buNone/>
            </a:pPr>
            <a:r>
              <a:rPr lang="en-CA" sz="3100" b="1" dirty="0"/>
              <a:t>Phase 2:</a:t>
            </a:r>
          </a:p>
          <a:p>
            <a:pPr>
              <a:lnSpc>
                <a:spcPct val="120000"/>
              </a:lnSpc>
              <a:spcBef>
                <a:spcPts val="600"/>
              </a:spcBef>
            </a:pPr>
            <a:r>
              <a:rPr lang="en-CA" dirty="0"/>
              <a:t>Develop</a:t>
            </a:r>
            <a:r>
              <a:rPr lang="en-CA" dirty="0">
                <a:ea typeface="Aptos" panose="020B0004020202020204" pitchFamily="34" charset="0"/>
              </a:rPr>
              <a:t> promising practices guidance tool for employers based on Phase 1 findings </a:t>
            </a:r>
          </a:p>
          <a:p>
            <a:pPr>
              <a:lnSpc>
                <a:spcPct val="120000"/>
              </a:lnSpc>
              <a:spcBef>
                <a:spcPts val="600"/>
              </a:spcBef>
            </a:pPr>
            <a:r>
              <a:rPr lang="en-CA" dirty="0">
                <a:ea typeface="Aptos" panose="020B0004020202020204" pitchFamily="34" charset="0"/>
              </a:rPr>
              <a:t>Gather key feedback on guidance tool from stakeholders through workshops </a:t>
            </a:r>
          </a:p>
          <a:p>
            <a:pPr>
              <a:lnSpc>
                <a:spcPct val="120000"/>
              </a:lnSpc>
              <a:spcBef>
                <a:spcPts val="600"/>
              </a:spcBef>
            </a:pPr>
            <a:endParaRPr lang="en-CA" dirty="0"/>
          </a:p>
        </p:txBody>
      </p:sp>
    </p:spTree>
    <p:extLst>
      <p:ext uri="{BB962C8B-B14F-4D97-AF65-F5344CB8AC3E}">
        <p14:creationId xmlns:p14="http://schemas.microsoft.com/office/powerpoint/2010/main" val="3013866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34FE29C-0308-2255-7E35-AEFC59722BA6}"/>
              </a:ext>
            </a:extLst>
          </p:cNvPr>
          <p:cNvSpPr>
            <a:spLocks noGrp="1"/>
          </p:cNvSpPr>
          <p:nvPr>
            <p:ph type="title"/>
          </p:nvPr>
        </p:nvSpPr>
        <p:spPr>
          <a:xfrm>
            <a:off x="549275" y="1202266"/>
            <a:ext cx="7164388" cy="728663"/>
          </a:xfrm>
        </p:spPr>
        <p:txBody>
          <a:bodyPr/>
          <a:lstStyle/>
          <a:p>
            <a:r>
              <a:rPr lang="en-US" dirty="0">
                <a:solidFill>
                  <a:schemeClr val="bg1"/>
                </a:solidFill>
              </a:rPr>
              <a:t>About the Institute</a:t>
            </a:r>
          </a:p>
        </p:txBody>
      </p:sp>
      <p:sp>
        <p:nvSpPr>
          <p:cNvPr id="10" name="Text Placeholder 9">
            <a:extLst>
              <a:ext uri="{FF2B5EF4-FFF2-40B4-BE49-F238E27FC236}">
                <a16:creationId xmlns:a16="http://schemas.microsoft.com/office/drawing/2014/main" id="{6A338C5C-A7C8-8CDB-D560-04EB219EF67A}"/>
              </a:ext>
            </a:extLst>
          </p:cNvPr>
          <p:cNvSpPr>
            <a:spLocks noGrp="1"/>
          </p:cNvSpPr>
          <p:nvPr>
            <p:ph type="body" sz="quarter" idx="14"/>
          </p:nvPr>
        </p:nvSpPr>
        <p:spPr>
          <a:xfrm>
            <a:off x="549276" y="2111904"/>
            <a:ext cx="6528858" cy="3560762"/>
          </a:xfrm>
        </p:spPr>
        <p:txBody>
          <a:bodyPr>
            <a:normAutofit/>
          </a:bodyPr>
          <a:lstStyle/>
          <a:p>
            <a:r>
              <a:rPr lang="en-US" dirty="0">
                <a:solidFill>
                  <a:schemeClr val="bg1"/>
                </a:solidFill>
              </a:rPr>
              <a:t>The Yang-Tan Institute works to advance the inclusion and full participation of people with disabilities in the workplace and community. Our work in research, training, and technical support expands knowledge about disability inclusion, leading to positive change.</a:t>
            </a:r>
          </a:p>
        </p:txBody>
      </p:sp>
      <p:pic>
        <p:nvPicPr>
          <p:cNvPr id="76" name="Picture Placeholder 75" descr="Cornell University campus with McGraw Tower overlooking Cayuga Lake in the fall, from the air.">
            <a:extLst>
              <a:ext uri="{FF2B5EF4-FFF2-40B4-BE49-F238E27FC236}">
                <a16:creationId xmlns:a16="http://schemas.microsoft.com/office/drawing/2014/main" id="{AADBF0B7-B982-AFF7-4C93-025833D6887D}"/>
              </a:ext>
            </a:extLst>
          </p:cNvPr>
          <p:cNvPicPr>
            <a:picLocks noGrp="1" noChangeAspect="1"/>
          </p:cNvPicPr>
          <p:nvPr>
            <p:ph type="pic" idx="1"/>
          </p:nvPr>
        </p:nvPicPr>
        <p:blipFill rotWithShape="1">
          <a:blip r:embed="rId4"/>
          <a:srcRect l="21721" t="1273" r="31155" b="-9519"/>
          <a:stretch/>
        </p:blipFill>
        <p:spPr>
          <a:xfrm>
            <a:off x="7713663" y="0"/>
            <a:ext cx="4478337" cy="6858000"/>
          </a:xfrm>
        </p:spPr>
      </p:pic>
      <p:sp>
        <p:nvSpPr>
          <p:cNvPr id="94" name="Text Placeholder 93">
            <a:extLst>
              <a:ext uri="{FF2B5EF4-FFF2-40B4-BE49-F238E27FC236}">
                <a16:creationId xmlns:a16="http://schemas.microsoft.com/office/drawing/2014/main" id="{0B4373E9-1D59-58E2-9E43-B29E7414FEB7}"/>
              </a:ext>
            </a:extLst>
          </p:cNvPr>
          <p:cNvSpPr>
            <a:spLocks noGrp="1"/>
          </p:cNvSpPr>
          <p:nvPr>
            <p:ph type="body" sz="quarter" idx="18"/>
          </p:nvPr>
        </p:nvSpPr>
        <p:spPr>
          <a:xfrm>
            <a:off x="7713664" y="6285122"/>
            <a:ext cx="4384188" cy="469369"/>
          </a:xfrm>
        </p:spPr>
        <p:txBody>
          <a:bodyPr>
            <a:noAutofit/>
          </a:bodyPr>
          <a:lstStyle/>
          <a:p>
            <a:pPr>
              <a:lnSpc>
                <a:spcPts val="2020"/>
              </a:lnSpc>
            </a:pPr>
            <a:r>
              <a:rPr lang="en-US" sz="1800" dirty="0">
                <a:solidFill>
                  <a:schemeClr val="bg1"/>
                </a:solidFill>
              </a:rPr>
              <a:t>Cornell University overlooking Cayuga Lake in the fall, from the air.</a:t>
            </a:r>
          </a:p>
        </p:txBody>
      </p:sp>
      <p:sp>
        <p:nvSpPr>
          <p:cNvPr id="5" name="Slide Number Placeholder 4">
            <a:extLst>
              <a:ext uri="{FF2B5EF4-FFF2-40B4-BE49-F238E27FC236}">
                <a16:creationId xmlns:a16="http://schemas.microsoft.com/office/drawing/2014/main" id="{B12CFFDD-5802-A34C-DEE7-B25CB1666FAF}"/>
              </a:ext>
            </a:extLst>
          </p:cNvPr>
          <p:cNvSpPr>
            <a:spLocks noGrp="1"/>
          </p:cNvSpPr>
          <p:nvPr>
            <p:ph type="sldNum" sz="quarter" idx="12"/>
          </p:nvPr>
        </p:nvSpPr>
        <p:spPr>
          <a:xfrm>
            <a:off x="636800" y="6245315"/>
            <a:ext cx="2743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3CDF9FB-25F4-214F-9221-F1BEDAC2460A}"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84064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7789AAC-5AC0-D4F3-8542-CDA83BAB8A34}"/>
              </a:ext>
            </a:extLst>
          </p:cNvPr>
          <p:cNvSpPr txBox="1">
            <a:spLocks/>
          </p:cNvSpPr>
          <p:nvPr/>
        </p:nvSpPr>
        <p:spPr>
          <a:xfrm>
            <a:off x="590550" y="363505"/>
            <a:ext cx="11010900" cy="480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w="22225">
                  <a:solidFill>
                    <a:prstClr val="black"/>
                  </a:solidFill>
                  <a:prstDash val="solid"/>
                </a:ln>
                <a:solidFill>
                  <a:srgbClr val="472972"/>
                </a:solidFill>
                <a:effectLst/>
                <a:uLnTx/>
                <a:uFillTx/>
                <a:latin typeface="Arial" panose="020B0604020202020204" pitchFamily="34" charset="0"/>
                <a:ea typeface="Verdana" panose="020B0604030504040204" pitchFamily="34" charset="0"/>
                <a:cs typeface="Arial" panose="020B0604020202020204" pitchFamily="34" charset="0"/>
              </a:rPr>
              <a:t>Logic Model/Theory of Change for Investing in Accessibility</a:t>
            </a:r>
            <a:endParaRPr kumimoji="0" lang="en-CA" sz="2800" b="1" i="0" u="none" strike="noStrike" kern="1200" cap="none" spc="0" normalizeH="0" baseline="0" noProof="0" dirty="0">
              <a:ln w="22225">
                <a:solidFill>
                  <a:prstClr val="black"/>
                </a:solidFill>
                <a:prstDash val="solid"/>
              </a:ln>
              <a:solidFill>
                <a:srgbClr val="472972"/>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6C92FA98-2947-0B5B-9D48-E176BB5887FA}"/>
              </a:ext>
            </a:extLst>
          </p:cNvPr>
          <p:cNvSpPr txBox="1"/>
          <p:nvPr/>
        </p:nvSpPr>
        <p:spPr>
          <a:xfrm>
            <a:off x="708025" y="780395"/>
            <a:ext cx="10772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Vision: To foster a public service that is inclusive by design and accessible by default, where every GC employee has access to participate fully without barriers. </a:t>
            </a:r>
            <a:endParaRPr kumimoji="0" lang="en-CA"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1B9CD3B-EF5B-F1DC-3861-FF499543E36F}"/>
              </a:ext>
            </a:extLst>
          </p:cNvPr>
          <p:cNvSpPr txBox="1"/>
          <p:nvPr/>
        </p:nvSpPr>
        <p:spPr>
          <a:xfrm>
            <a:off x="227241" y="1003726"/>
            <a:ext cx="1171575" cy="1000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Domains and Inputs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(Resources)</a:t>
            </a:r>
          </a:p>
        </p:txBody>
      </p:sp>
      <p:sp>
        <p:nvSpPr>
          <p:cNvPr id="9" name="TextBox 8">
            <a:extLst>
              <a:ext uri="{FF2B5EF4-FFF2-40B4-BE49-F238E27FC236}">
                <a16:creationId xmlns:a16="http://schemas.microsoft.com/office/drawing/2014/main" id="{09CA037E-AC2F-B8EA-1730-17D75846B5C1}"/>
              </a:ext>
            </a:extLst>
          </p:cNvPr>
          <p:cNvSpPr txBox="1"/>
          <p:nvPr/>
        </p:nvSpPr>
        <p:spPr>
          <a:xfrm>
            <a:off x="1640236" y="1428750"/>
            <a:ext cx="329400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(Programs and services)</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0694FE9F-2FF6-A85A-3E61-4CB133DB7B59}"/>
              </a:ext>
            </a:extLst>
          </p:cNvPr>
          <p:cNvSpPr txBox="1"/>
          <p:nvPr/>
        </p:nvSpPr>
        <p:spPr>
          <a:xfrm>
            <a:off x="5158480" y="1428750"/>
            <a:ext cx="175320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Outputs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(Tangible results)</a:t>
            </a:r>
          </a:p>
        </p:txBody>
      </p:sp>
      <p:sp>
        <p:nvSpPr>
          <p:cNvPr id="11" name="TextBox 10">
            <a:extLst>
              <a:ext uri="{FF2B5EF4-FFF2-40B4-BE49-F238E27FC236}">
                <a16:creationId xmlns:a16="http://schemas.microsoft.com/office/drawing/2014/main" id="{90BAEA68-5C9F-F131-51F5-AC250D0BBF34}"/>
              </a:ext>
            </a:extLst>
          </p:cNvPr>
          <p:cNvSpPr txBox="1"/>
          <p:nvPr/>
        </p:nvSpPr>
        <p:spPr>
          <a:xfrm>
            <a:off x="6831698" y="1357647"/>
            <a:ext cx="2232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and measurable effects)</a:t>
            </a:r>
            <a:endParaRPr kumimoji="0" lang="en-C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5227A8BC-4E04-D9ED-1A7A-0834FB22C2C6}"/>
              </a:ext>
            </a:extLst>
          </p:cNvPr>
          <p:cNvSpPr txBox="1"/>
          <p:nvPr/>
        </p:nvSpPr>
        <p:spPr>
          <a:xfrm>
            <a:off x="9704009" y="1407711"/>
            <a:ext cx="2304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(Valued returns to the organization)</a:t>
            </a:r>
          </a:p>
        </p:txBody>
      </p:sp>
      <p:sp>
        <p:nvSpPr>
          <p:cNvPr id="13" name="TextBox 12">
            <a:extLst>
              <a:ext uri="{FF2B5EF4-FFF2-40B4-BE49-F238E27FC236}">
                <a16:creationId xmlns:a16="http://schemas.microsoft.com/office/drawing/2014/main" id="{84AF0724-F87F-233E-49F5-94FABB69338F}"/>
              </a:ext>
            </a:extLst>
          </p:cNvPr>
          <p:cNvSpPr txBox="1"/>
          <p:nvPr/>
        </p:nvSpPr>
        <p:spPr>
          <a:xfrm>
            <a:off x="195649" y="2004000"/>
            <a:ext cx="1247775" cy="738664"/>
          </a:xfrm>
          <a:prstGeom prst="rect">
            <a:avLst/>
          </a:prstGeom>
          <a:solidFill>
            <a:srgbClr val="E6CD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Enterprise Wide AAACT Program</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B3109EA-9AD2-4869-6620-669E48C58E24}"/>
              </a:ext>
            </a:extLst>
          </p:cNvPr>
          <p:cNvSpPr txBox="1"/>
          <p:nvPr/>
        </p:nvSpPr>
        <p:spPr>
          <a:xfrm>
            <a:off x="1655000" y="2005200"/>
            <a:ext cx="3294352" cy="938719"/>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 implement and monitor:</a:t>
            </a:r>
          </a:p>
          <a:p>
            <a:pPr marL="180975" marR="0" lvl="0" indent="-180975"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Individualized workplace adjustment services;</a:t>
            </a:r>
          </a:p>
          <a:p>
            <a:pPr marL="180975" marR="0" lvl="0" indent="-180975"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Formalized procurement activities;</a:t>
            </a:r>
          </a:p>
          <a:p>
            <a:pPr marL="180975" marR="0" lvl="0" indent="-180975"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testing and advisory services; and</a:t>
            </a:r>
          </a:p>
          <a:p>
            <a:pPr marL="180975" marR="0" lvl="0" indent="-180975"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Accessibility Passport Program.</a:t>
            </a:r>
          </a:p>
        </p:txBody>
      </p:sp>
      <p:sp>
        <p:nvSpPr>
          <p:cNvPr id="15" name="TextBox 14">
            <a:extLst>
              <a:ext uri="{FF2B5EF4-FFF2-40B4-BE49-F238E27FC236}">
                <a16:creationId xmlns:a16="http://schemas.microsoft.com/office/drawing/2014/main" id="{364FD338-BBB1-E4E4-F616-47DC8580C5C3}"/>
              </a:ext>
            </a:extLst>
          </p:cNvPr>
          <p:cNvSpPr txBox="1"/>
          <p:nvPr/>
        </p:nvSpPr>
        <p:spPr>
          <a:xfrm>
            <a:off x="7073000" y="2005200"/>
            <a:ext cx="1752600" cy="93871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effective and timely accommodation of new and longstanding GC employees with disabilities</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AA1ED26C-35BA-A57E-F716-322250EA884B}"/>
              </a:ext>
            </a:extLst>
          </p:cNvPr>
          <p:cNvSpPr txBox="1"/>
          <p:nvPr/>
        </p:nvSpPr>
        <p:spPr>
          <a:xfrm>
            <a:off x="197000" y="3033764"/>
            <a:ext cx="1247775" cy="523220"/>
          </a:xfrm>
          <a:prstGeom prst="rect">
            <a:avLst/>
          </a:prstGeom>
          <a:solidFill>
            <a:srgbClr val="E6CD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Initiatives</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FD89DE34-A556-6458-DDDE-CC726CE25283}"/>
              </a:ext>
            </a:extLst>
          </p:cNvPr>
          <p:cNvSpPr txBox="1"/>
          <p:nvPr/>
        </p:nvSpPr>
        <p:spPr>
          <a:xfrm>
            <a:off x="1655000" y="3024140"/>
            <a:ext cx="3294352" cy="600164"/>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 deliver and monitor a suite of courses for different GC employee roles and responsibilities on respectful and inclusive workplace practices. </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120762D-829F-43F4-EDFC-6B14A2DD7232}"/>
              </a:ext>
            </a:extLst>
          </p:cNvPr>
          <p:cNvSpPr txBox="1"/>
          <p:nvPr/>
        </p:nvSpPr>
        <p:spPr>
          <a:xfrm>
            <a:off x="5147000" y="3174621"/>
            <a:ext cx="1752600" cy="769441"/>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GC employees well versed in best practices for inclusive teams work and communications</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A54D7B01-6D43-960E-EA2F-B3AA9107DD0A}"/>
              </a:ext>
            </a:extLst>
          </p:cNvPr>
          <p:cNvSpPr txBox="1"/>
          <p:nvPr/>
        </p:nvSpPr>
        <p:spPr>
          <a:xfrm>
            <a:off x="7073000" y="3131856"/>
            <a:ext cx="1752600" cy="769441"/>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productivity of GC employees with disabilities, their teams, and their supervisors</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941DE1B9-527F-1C4E-7CC2-98161621B734}"/>
              </a:ext>
            </a:extLst>
          </p:cNvPr>
          <p:cNvSpPr txBox="1"/>
          <p:nvPr/>
        </p:nvSpPr>
        <p:spPr>
          <a:xfrm>
            <a:off x="197000" y="3830192"/>
            <a:ext cx="1247775" cy="523220"/>
          </a:xfrm>
          <a:prstGeom prst="rect">
            <a:avLst/>
          </a:prstGeom>
          <a:solidFill>
            <a:srgbClr val="E6CD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System</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76683CC8-D648-90C3-2506-58193FA4F034}"/>
              </a:ext>
            </a:extLst>
          </p:cNvPr>
          <p:cNvSpPr txBox="1"/>
          <p:nvPr/>
        </p:nvSpPr>
        <p:spPr>
          <a:xfrm>
            <a:off x="1655000" y="3720536"/>
            <a:ext cx="3294352" cy="600164"/>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Implement and monitor inclusive procurement best practices where a disability inclusion lens is taken in all procurement activities. </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237D5A14-4C2F-9B5D-8E2C-1C9D3F207D74}"/>
              </a:ext>
            </a:extLst>
          </p:cNvPr>
          <p:cNvSpPr txBox="1"/>
          <p:nvPr/>
        </p:nvSpPr>
        <p:spPr>
          <a:xfrm>
            <a:off x="5147000" y="4191689"/>
            <a:ext cx="1752600" cy="430887"/>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Disability champions and advocates</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CEBE6E10-5299-E09C-42D7-EFCC9A8AC618}"/>
              </a:ext>
            </a:extLst>
          </p:cNvPr>
          <p:cNvSpPr txBox="1"/>
          <p:nvPr/>
        </p:nvSpPr>
        <p:spPr>
          <a:xfrm>
            <a:off x="7071398" y="4092566"/>
            <a:ext cx="1752600" cy="600164"/>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Improved retention of GC employees with disabilities</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3826AC0C-5C16-0B3D-84F2-D44DC9B8E6AD}"/>
              </a:ext>
            </a:extLst>
          </p:cNvPr>
          <p:cNvSpPr txBox="1"/>
          <p:nvPr/>
        </p:nvSpPr>
        <p:spPr>
          <a:xfrm>
            <a:off x="197000" y="4679740"/>
            <a:ext cx="1247775" cy="523220"/>
          </a:xfrm>
          <a:prstGeom prst="rect">
            <a:avLst/>
          </a:prstGeom>
          <a:solidFill>
            <a:srgbClr val="E6CD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Employment/HR System</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95BDE2D1-29C9-BE3B-6A2B-CEA50AFB9F61}"/>
              </a:ext>
            </a:extLst>
          </p:cNvPr>
          <p:cNvSpPr txBox="1"/>
          <p:nvPr/>
        </p:nvSpPr>
        <p:spPr>
          <a:xfrm>
            <a:off x="1655000" y="4402033"/>
            <a:ext cx="3275302" cy="1446550"/>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 implement and monitor of:</a:t>
            </a:r>
          </a:p>
          <a:p>
            <a:pPr marL="182563" marR="0" lvl="0" indent="-18256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employment accessibility strategy;</a:t>
            </a:r>
          </a:p>
          <a:p>
            <a:pPr marL="182563" marR="0" lvl="0" indent="-18256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Inclusive recruitment, hiring and onboarding policies, programs, services and structures; and</a:t>
            </a:r>
          </a:p>
          <a:p>
            <a:pPr marL="182563" marR="0" lvl="0" indent="-18256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Inclusive professional development and career advancement policies, programs, services and structures.</a:t>
            </a:r>
          </a:p>
        </p:txBody>
      </p:sp>
      <p:sp>
        <p:nvSpPr>
          <p:cNvPr id="26" name="TextBox 25">
            <a:extLst>
              <a:ext uri="{FF2B5EF4-FFF2-40B4-BE49-F238E27FC236}">
                <a16:creationId xmlns:a16="http://schemas.microsoft.com/office/drawing/2014/main" id="{056FD206-920A-9D4B-504D-C0D67B5B2A67}"/>
              </a:ext>
            </a:extLst>
          </p:cNvPr>
          <p:cNvSpPr txBox="1"/>
          <p:nvPr/>
        </p:nvSpPr>
        <p:spPr>
          <a:xfrm>
            <a:off x="5147755" y="4864650"/>
            <a:ext cx="1752600" cy="600164"/>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of practice on effective and timely accommodation</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85646B2A-3248-082E-9444-0A70A14C1257}"/>
              </a:ext>
            </a:extLst>
          </p:cNvPr>
          <p:cNvSpPr txBox="1"/>
          <p:nvPr/>
        </p:nvSpPr>
        <p:spPr>
          <a:xfrm>
            <a:off x="7071398" y="4892488"/>
            <a:ext cx="1752600" cy="600164"/>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employment of persons with disabilities in the GC labour force</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C7106927-BD6B-F942-CD86-0F135279801D}"/>
              </a:ext>
            </a:extLst>
          </p:cNvPr>
          <p:cNvSpPr txBox="1"/>
          <p:nvPr/>
        </p:nvSpPr>
        <p:spPr>
          <a:xfrm>
            <a:off x="197000" y="5660764"/>
            <a:ext cx="1247775" cy="523220"/>
          </a:xfrm>
          <a:prstGeom prst="rect">
            <a:avLst/>
          </a:prstGeom>
          <a:solidFill>
            <a:srgbClr val="E6CD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Leadership and Culture</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FF75838A-8028-9529-4275-623C2B03F6B4}"/>
              </a:ext>
            </a:extLst>
          </p:cNvPr>
          <p:cNvSpPr txBox="1"/>
          <p:nvPr/>
        </p:nvSpPr>
        <p:spPr>
          <a:xfrm>
            <a:off x="1655000" y="5771267"/>
            <a:ext cx="3294352" cy="430887"/>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 lead and promote a culture of accessibility and inclusion.</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B75A327E-D8A2-70DB-A1E8-7BD2379B8A6C}"/>
              </a:ext>
            </a:extLst>
          </p:cNvPr>
          <p:cNvSpPr txBox="1"/>
          <p:nvPr/>
        </p:nvSpPr>
        <p:spPr>
          <a:xfrm>
            <a:off x="5147000" y="5695200"/>
            <a:ext cx="1752600" cy="600164"/>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Disability focused Employee Resource Groups</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AD99DF8E-6EF1-95C7-ED01-8CF9D83D5100}"/>
              </a:ext>
            </a:extLst>
          </p:cNvPr>
          <p:cNvSpPr txBox="1"/>
          <p:nvPr/>
        </p:nvSpPr>
        <p:spPr>
          <a:xfrm>
            <a:off x="7071398" y="5694581"/>
            <a:ext cx="1752600" cy="600164"/>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GC savings in accommodation costs from economies of scale</a:t>
            </a:r>
            <a:endParaRPr kumimoji="0" lang="en-CA"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E0686461-E9A2-CDAB-4D6C-90626A60C9FA}"/>
              </a:ext>
            </a:extLst>
          </p:cNvPr>
          <p:cNvSpPr txBox="1"/>
          <p:nvPr/>
        </p:nvSpPr>
        <p:spPr>
          <a:xfrm rot="16200000">
            <a:off x="7194446" y="3976245"/>
            <a:ext cx="4290744" cy="430887"/>
          </a:xfrm>
          <a:prstGeom prst="rect">
            <a:avLst/>
          </a:prstGeom>
          <a:solidFill>
            <a:schemeClr val="accent5">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20000"/>
                </a:solidFill>
                <a:effectLst/>
                <a:uLnTx/>
                <a:uFillTx/>
                <a:latin typeface="Arial" panose="020B0604020202020204" pitchFamily="34" charset="0"/>
                <a:ea typeface="+mn-ea"/>
                <a:cs typeface="Arial" panose="020B0604020202020204" pitchFamily="34" charset="0"/>
              </a:rPr>
              <a:t>Continual improvement processes across all domains and activities</a:t>
            </a:r>
            <a:endParaRPr kumimoji="0" lang="en-CA" sz="1100" b="0" i="0" u="none" strike="noStrike" kern="1200" cap="none" spc="0" normalizeH="0" baseline="0" noProof="0" dirty="0">
              <a:ln>
                <a:noFill/>
              </a:ln>
              <a:solidFill>
                <a:srgbClr val="D20000"/>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6FD8BE4A-0A04-B492-C189-F9DC1D26AFBC}"/>
              </a:ext>
            </a:extLst>
          </p:cNvPr>
          <p:cNvSpPr txBox="1"/>
          <p:nvPr/>
        </p:nvSpPr>
        <p:spPr>
          <a:xfrm>
            <a:off x="9903646" y="2575862"/>
            <a:ext cx="2088000" cy="3231654"/>
          </a:xfrm>
          <a:prstGeom prst="rect">
            <a:avLst/>
          </a:prstGeom>
          <a:solidFill>
            <a:srgbClr val="FFC000"/>
          </a:solidFill>
          <a:ln>
            <a:solidFill>
              <a:schemeClr val="tx1"/>
            </a:solidFill>
          </a:ln>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Disability confident GC organizations.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Improved inclusion for GC employees and accessibility of GC organizations.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job and career satisfaction of GC employees with disabilities.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Obligations under the Accessible Canada Act met and exceeded.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GC seen as a role model employer across Canada and internationally.</a:t>
            </a:r>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Arrow: Right 33">
            <a:extLst>
              <a:ext uri="{FF2B5EF4-FFF2-40B4-BE49-F238E27FC236}">
                <a16:creationId xmlns:a16="http://schemas.microsoft.com/office/drawing/2014/main" id="{DFA26461-A709-39FE-7855-97E7EB1868A9}"/>
              </a:ext>
              <a:ext uri="{C183D7F6-B498-43B3-948B-1728B52AA6E4}">
                <adec:decorative xmlns:adec="http://schemas.microsoft.com/office/drawing/2017/decorative" val="1"/>
              </a:ext>
            </a:extLst>
          </p:cNvPr>
          <p:cNvSpPr/>
          <p:nvPr/>
        </p:nvSpPr>
        <p:spPr>
          <a:xfrm>
            <a:off x="1457000" y="2156058"/>
            <a:ext cx="200024" cy="412760"/>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Arrow: Right 34">
            <a:extLst>
              <a:ext uri="{FF2B5EF4-FFF2-40B4-BE49-F238E27FC236}">
                <a16:creationId xmlns:a16="http://schemas.microsoft.com/office/drawing/2014/main" id="{BCDF825C-9B23-C761-4F86-17F320F26DFA}"/>
              </a:ext>
              <a:ext uri="{C183D7F6-B498-43B3-948B-1728B52AA6E4}">
                <adec:decorative xmlns:adec="http://schemas.microsoft.com/office/drawing/2017/decorative" val="1"/>
              </a:ext>
            </a:extLst>
          </p:cNvPr>
          <p:cNvSpPr/>
          <p:nvPr/>
        </p:nvSpPr>
        <p:spPr>
          <a:xfrm>
            <a:off x="1457000" y="3060354"/>
            <a:ext cx="200024" cy="412760"/>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Arrow: Right 35">
            <a:extLst>
              <a:ext uri="{FF2B5EF4-FFF2-40B4-BE49-F238E27FC236}">
                <a16:creationId xmlns:a16="http://schemas.microsoft.com/office/drawing/2014/main" id="{D598A885-F0A3-D0EC-90AE-5CA871289B9C}"/>
              </a:ext>
              <a:ext uri="{C183D7F6-B498-43B3-948B-1728B52AA6E4}">
                <adec:decorative xmlns:adec="http://schemas.microsoft.com/office/drawing/2017/decorative" val="1"/>
              </a:ext>
            </a:extLst>
          </p:cNvPr>
          <p:cNvSpPr/>
          <p:nvPr/>
        </p:nvSpPr>
        <p:spPr>
          <a:xfrm>
            <a:off x="1457000" y="3875778"/>
            <a:ext cx="200024" cy="412760"/>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Arrow: Right 36">
            <a:extLst>
              <a:ext uri="{FF2B5EF4-FFF2-40B4-BE49-F238E27FC236}">
                <a16:creationId xmlns:a16="http://schemas.microsoft.com/office/drawing/2014/main" id="{5128EBC6-0B3A-9D6B-6C36-912A2DDEE0C3}"/>
              </a:ext>
              <a:ext uri="{C183D7F6-B498-43B3-948B-1728B52AA6E4}">
                <adec:decorative xmlns:adec="http://schemas.microsoft.com/office/drawing/2017/decorative" val="1"/>
              </a:ext>
            </a:extLst>
          </p:cNvPr>
          <p:cNvSpPr/>
          <p:nvPr/>
        </p:nvSpPr>
        <p:spPr>
          <a:xfrm>
            <a:off x="1457000" y="4730825"/>
            <a:ext cx="200024" cy="412760"/>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Arrow: Right 38">
            <a:extLst>
              <a:ext uri="{FF2B5EF4-FFF2-40B4-BE49-F238E27FC236}">
                <a16:creationId xmlns:a16="http://schemas.microsoft.com/office/drawing/2014/main" id="{B5E65453-F666-C4C8-383C-8E6C420F9505}"/>
              </a:ext>
              <a:ext uri="{C183D7F6-B498-43B3-948B-1728B52AA6E4}">
                <adec:decorative xmlns:adec="http://schemas.microsoft.com/office/drawing/2017/decorative" val="1"/>
              </a:ext>
            </a:extLst>
          </p:cNvPr>
          <p:cNvSpPr/>
          <p:nvPr/>
        </p:nvSpPr>
        <p:spPr>
          <a:xfrm>
            <a:off x="4959283" y="2161970"/>
            <a:ext cx="177596" cy="4028484"/>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Arrow: Right 39">
            <a:extLst>
              <a:ext uri="{FF2B5EF4-FFF2-40B4-BE49-F238E27FC236}">
                <a16:creationId xmlns:a16="http://schemas.microsoft.com/office/drawing/2014/main" id="{6891D364-81C8-C30D-84C2-4D727BF12B21}"/>
              </a:ext>
              <a:ext uri="{C183D7F6-B498-43B3-948B-1728B52AA6E4}">
                <adec:decorative xmlns:adec="http://schemas.microsoft.com/office/drawing/2017/decorative" val="1"/>
              </a:ext>
            </a:extLst>
          </p:cNvPr>
          <p:cNvSpPr/>
          <p:nvPr/>
        </p:nvSpPr>
        <p:spPr>
          <a:xfrm>
            <a:off x="6901575" y="2168454"/>
            <a:ext cx="177596" cy="4028484"/>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Arrow: Right 40">
            <a:extLst>
              <a:ext uri="{FF2B5EF4-FFF2-40B4-BE49-F238E27FC236}">
                <a16:creationId xmlns:a16="http://schemas.microsoft.com/office/drawing/2014/main" id="{453A769B-30FB-F1E1-AAB6-E97FC5C5F331}"/>
              </a:ext>
              <a:ext uri="{C183D7F6-B498-43B3-948B-1728B52AA6E4}">
                <adec:decorative xmlns:adec="http://schemas.microsoft.com/office/drawing/2017/decorative" val="1"/>
              </a:ext>
            </a:extLst>
          </p:cNvPr>
          <p:cNvSpPr/>
          <p:nvPr/>
        </p:nvSpPr>
        <p:spPr>
          <a:xfrm>
            <a:off x="8844889" y="2165206"/>
            <a:ext cx="245402" cy="4028484"/>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Arrow: Right 41">
            <a:extLst>
              <a:ext uri="{FF2B5EF4-FFF2-40B4-BE49-F238E27FC236}">
                <a16:creationId xmlns:a16="http://schemas.microsoft.com/office/drawing/2014/main" id="{D4DB7AC8-E861-D9FA-2F14-CB9A00873853}"/>
              </a:ext>
              <a:ext uri="{C183D7F6-B498-43B3-948B-1728B52AA6E4}">
                <adec:decorative xmlns:adec="http://schemas.microsoft.com/office/drawing/2017/decorative" val="1"/>
              </a:ext>
            </a:extLst>
          </p:cNvPr>
          <p:cNvSpPr/>
          <p:nvPr/>
        </p:nvSpPr>
        <p:spPr>
          <a:xfrm>
            <a:off x="9589344" y="2232965"/>
            <a:ext cx="245402" cy="4028484"/>
          </a:xfrm>
          <a:prstGeom prst="rightArrow">
            <a:avLst/>
          </a:prstGeom>
          <a:solidFill>
            <a:schemeClr val="bg1">
              <a:lumMod val="85000"/>
            </a:schemeClr>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54581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C59F-19D6-CB70-5489-89EA0F4BE6B4}"/>
              </a:ext>
            </a:extLst>
          </p:cNvPr>
          <p:cNvSpPr>
            <a:spLocks noGrp="1"/>
          </p:cNvSpPr>
          <p:nvPr>
            <p:ph type="title"/>
          </p:nvPr>
        </p:nvSpPr>
        <p:spPr/>
        <p:txBody>
          <a:bodyPr>
            <a:normAutofit/>
          </a:bodyPr>
          <a:lstStyle/>
          <a:p>
            <a:r>
              <a:rPr lang="en-CA" sz="3600" b="1" dirty="0">
                <a:ln w="22225">
                  <a:solidFill>
                    <a:schemeClr val="tx1"/>
                  </a:solidFill>
                  <a:prstDash val="solid"/>
                </a:ln>
                <a:solidFill>
                  <a:srgbClr val="7030A0"/>
                </a:solidFill>
                <a:ea typeface="Verdana" panose="020B0604030504040204" pitchFamily="34" charset="0"/>
              </a:rPr>
              <a:t>Potential Knowledge Mobilization Activities</a:t>
            </a:r>
            <a:endParaRPr lang="en-CA" sz="3600" dirty="0"/>
          </a:p>
        </p:txBody>
      </p:sp>
      <p:sp>
        <p:nvSpPr>
          <p:cNvPr id="3" name="Content Placeholder 2">
            <a:extLst>
              <a:ext uri="{FF2B5EF4-FFF2-40B4-BE49-F238E27FC236}">
                <a16:creationId xmlns:a16="http://schemas.microsoft.com/office/drawing/2014/main" id="{CF3F6998-6806-268A-7FFE-569959600BAB}"/>
              </a:ext>
            </a:extLst>
          </p:cNvPr>
          <p:cNvSpPr>
            <a:spLocks noGrp="1"/>
          </p:cNvSpPr>
          <p:nvPr>
            <p:ph idx="1"/>
          </p:nvPr>
        </p:nvSpPr>
        <p:spPr/>
        <p:txBody>
          <a:bodyPr/>
          <a:lstStyle/>
          <a:p>
            <a:r>
              <a:rPr lang="en-CA" dirty="0"/>
              <a:t>Internal briefings </a:t>
            </a:r>
          </a:p>
          <a:p>
            <a:r>
              <a:rPr lang="en-CA" dirty="0"/>
              <a:t>Presentations of findings</a:t>
            </a:r>
          </a:p>
          <a:p>
            <a:r>
              <a:rPr lang="en-CA" dirty="0"/>
              <a:t>Public version of report on the IDEA website</a:t>
            </a:r>
          </a:p>
          <a:p>
            <a:r>
              <a:rPr lang="en-CA" dirty="0"/>
              <a:t>Social media posts</a:t>
            </a:r>
          </a:p>
          <a:p>
            <a:r>
              <a:rPr lang="en-CA" dirty="0"/>
              <a:t>Development of tools and resources for broad application</a:t>
            </a:r>
          </a:p>
          <a:p>
            <a:r>
              <a:rPr lang="en-CA" dirty="0"/>
              <a:t>Academic publications</a:t>
            </a:r>
          </a:p>
          <a:p>
            <a:pPr marL="0" indent="0">
              <a:buNone/>
            </a:pPr>
            <a:endParaRPr lang="en-CA" dirty="0"/>
          </a:p>
        </p:txBody>
      </p:sp>
    </p:spTree>
    <p:extLst>
      <p:ext uri="{BB962C8B-B14F-4D97-AF65-F5344CB8AC3E}">
        <p14:creationId xmlns:p14="http://schemas.microsoft.com/office/powerpoint/2010/main" val="14757465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clusive Design for Employment Access (IDEA)&#10;&#10;Vision radicale pour l'access inclusif a l'emploi (VRAIE)">
            <a:extLst>
              <a:ext uri="{FF2B5EF4-FFF2-40B4-BE49-F238E27FC236}">
                <a16:creationId xmlns:a16="http://schemas.microsoft.com/office/drawing/2014/main" id="{88D326A8-CA52-B12E-3C1B-928DEC9AF26B}"/>
              </a:ext>
            </a:extLst>
          </p:cNvPr>
          <p:cNvPicPr>
            <a:picLocks noChangeAspect="1"/>
          </p:cNvPicPr>
          <p:nvPr/>
        </p:nvPicPr>
        <p:blipFill>
          <a:blip r:embed="rId3"/>
          <a:stretch>
            <a:fillRect/>
          </a:stretch>
        </p:blipFill>
        <p:spPr>
          <a:xfrm>
            <a:off x="2055770" y="666998"/>
            <a:ext cx="8095566" cy="2307234"/>
          </a:xfrm>
          <a:prstGeom prst="rect">
            <a:avLst/>
          </a:prstGeom>
          <a:solidFill>
            <a:srgbClr val="00967A"/>
          </a:solidFill>
        </p:spPr>
      </p:pic>
      <p:sp>
        <p:nvSpPr>
          <p:cNvPr id="5" name="TextBox 4">
            <a:extLst>
              <a:ext uri="{FF2B5EF4-FFF2-40B4-BE49-F238E27FC236}">
                <a16:creationId xmlns:a16="http://schemas.microsoft.com/office/drawing/2014/main" id="{8E65D2C7-C1DA-46DA-329C-473F4082C866}"/>
              </a:ext>
            </a:extLst>
          </p:cNvPr>
          <p:cNvSpPr txBox="1"/>
          <p:nvPr/>
        </p:nvSpPr>
        <p:spPr>
          <a:xfrm>
            <a:off x="3689681" y="3153780"/>
            <a:ext cx="4844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Inter"/>
                <a:ea typeface="+mn-ea"/>
                <a:cs typeface="+mn-cs"/>
              </a:rPr>
              <a:t>www.vraie-idea.ca</a:t>
            </a:r>
            <a:endParaRPr kumimoji="0" lang="en-CA" sz="3600" b="0" i="0" u="none" strike="noStrike" kern="1200" cap="none" spc="0" normalizeH="0" baseline="0" noProof="0" dirty="0">
              <a:ln>
                <a:noFill/>
              </a:ln>
              <a:solidFill>
                <a:prstClr val="black"/>
              </a:solidFill>
              <a:effectLst/>
              <a:uLnTx/>
              <a:uFillTx/>
              <a:latin typeface="Inter"/>
              <a:ea typeface="+mn-ea"/>
              <a:cs typeface="+mn-cs"/>
            </a:endParaRPr>
          </a:p>
        </p:txBody>
      </p:sp>
      <p:grpSp>
        <p:nvGrpSpPr>
          <p:cNvPr id="21" name="Group 20">
            <a:extLst>
              <a:ext uri="{FF2B5EF4-FFF2-40B4-BE49-F238E27FC236}">
                <a16:creationId xmlns:a16="http://schemas.microsoft.com/office/drawing/2014/main" id="{8A02F094-30F5-8A4B-C004-509F11B795C0}"/>
              </a:ext>
              <a:ext uri="{C183D7F6-B498-43B3-948B-1728B52AA6E4}">
                <adec:decorative xmlns:adec="http://schemas.microsoft.com/office/drawing/2017/decorative" val="1"/>
              </a:ext>
            </a:extLst>
          </p:cNvPr>
          <p:cNvGrpSpPr/>
          <p:nvPr/>
        </p:nvGrpSpPr>
        <p:grpSpPr>
          <a:xfrm>
            <a:off x="1205346" y="3986963"/>
            <a:ext cx="10811758" cy="2217792"/>
            <a:chOff x="1205346" y="3986963"/>
            <a:chExt cx="10811758" cy="2217792"/>
          </a:xfrm>
        </p:grpSpPr>
        <p:pic>
          <p:nvPicPr>
            <p:cNvPr id="17" name="Graphic 16">
              <a:extLst>
                <a:ext uri="{FF2B5EF4-FFF2-40B4-BE49-F238E27FC236}">
                  <a16:creationId xmlns:a16="http://schemas.microsoft.com/office/drawing/2014/main" id="{C9BAD340-EE00-5380-F32B-A22AE04C8B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4139" y="4051733"/>
              <a:ext cx="529474" cy="529474"/>
            </a:xfrm>
            <a:prstGeom prst="rect">
              <a:avLst/>
            </a:prstGeom>
          </p:spPr>
        </p:pic>
        <p:pic>
          <p:nvPicPr>
            <p:cNvPr id="19" name="Picture 14">
              <a:extLst>
                <a:ext uri="{FF2B5EF4-FFF2-40B4-BE49-F238E27FC236}">
                  <a16:creationId xmlns:a16="http://schemas.microsoft.com/office/drawing/2014/main" id="{119876AE-B237-AD7D-6976-04C632EEFC98}"/>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669" r="19728"/>
            <a:stretch/>
          </p:blipFill>
          <p:spPr bwMode="auto">
            <a:xfrm>
              <a:off x="1205346" y="3986963"/>
              <a:ext cx="720000" cy="83962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CDEC45A-97CE-57AA-335B-C85343FE8302}"/>
                </a:ext>
              </a:extLst>
            </p:cNvPr>
            <p:cNvSpPr txBox="1">
              <a:spLocks/>
            </p:cNvSpPr>
            <p:nvPr/>
          </p:nvSpPr>
          <p:spPr>
            <a:xfrm>
              <a:off x="1961352" y="4212000"/>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x.com/</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3" name="Graphic 4">
              <a:extLst>
                <a:ext uri="{FF2B5EF4-FFF2-40B4-BE49-F238E27FC236}">
                  <a16:creationId xmlns:a16="http://schemas.microsoft.com/office/drawing/2014/main" id="{032777B9-98A8-10D0-05F0-FCD4784F178D}"/>
                </a:ext>
                <a:ext uri="{C183D7F6-B498-43B3-948B-1728B52AA6E4}">
                  <adec:decorative xmlns:adec="http://schemas.microsoft.com/office/drawing/2017/decorative" val="1"/>
                </a:ext>
              </a:extLst>
            </p:cNvPr>
            <p:cNvSpPr/>
            <p:nvPr/>
          </p:nvSpPr>
          <p:spPr>
            <a:xfrm>
              <a:off x="1281159" y="4839105"/>
              <a:ext cx="529474" cy="529473"/>
            </a:xfrm>
            <a:custGeom>
              <a:avLst/>
              <a:gdLst>
                <a:gd name="connsiteX0" fmla="*/ 491654 w 529474"/>
                <a:gd name="connsiteY0" fmla="*/ 0 h 529473"/>
                <a:gd name="connsiteX1" fmla="*/ 37701 w 529474"/>
                <a:gd name="connsiteY1" fmla="*/ 0 h 529473"/>
                <a:gd name="connsiteX2" fmla="*/ 0 w 529474"/>
                <a:gd name="connsiteY2" fmla="*/ 38174 h 529473"/>
                <a:gd name="connsiteX3" fmla="*/ 0 w 529474"/>
                <a:gd name="connsiteY3" fmla="*/ 491300 h 529473"/>
                <a:gd name="connsiteX4" fmla="*/ 37701 w 529474"/>
                <a:gd name="connsiteY4" fmla="*/ 529474 h 529473"/>
                <a:gd name="connsiteX5" fmla="*/ 491654 w 529474"/>
                <a:gd name="connsiteY5" fmla="*/ 529474 h 529473"/>
                <a:gd name="connsiteX6" fmla="*/ 529474 w 529474"/>
                <a:gd name="connsiteY6" fmla="*/ 491300 h 529473"/>
                <a:gd name="connsiteX7" fmla="*/ 529474 w 529474"/>
                <a:gd name="connsiteY7" fmla="*/ 38174 h 529473"/>
                <a:gd name="connsiteX8" fmla="*/ 491654 w 529474"/>
                <a:gd name="connsiteY8" fmla="*/ 0 h 529473"/>
                <a:gd name="connsiteX9" fmla="*/ 160024 w 529474"/>
                <a:gd name="connsiteY9" fmla="*/ 453835 h 529473"/>
                <a:gd name="connsiteX10" fmla="*/ 81548 w 529474"/>
                <a:gd name="connsiteY10" fmla="*/ 453835 h 529473"/>
                <a:gd name="connsiteX11" fmla="*/ 81548 w 529474"/>
                <a:gd name="connsiteY11" fmla="*/ 201153 h 529473"/>
                <a:gd name="connsiteX12" fmla="*/ 160142 w 529474"/>
                <a:gd name="connsiteY12" fmla="*/ 201153 h 529473"/>
                <a:gd name="connsiteX13" fmla="*/ 160142 w 529474"/>
                <a:gd name="connsiteY13" fmla="*/ 453835 h 529473"/>
                <a:gd name="connsiteX14" fmla="*/ 120786 w 529474"/>
                <a:gd name="connsiteY14" fmla="*/ 166642 h 529473"/>
                <a:gd name="connsiteX15" fmla="*/ 75285 w 529474"/>
                <a:gd name="connsiteY15" fmla="*/ 121141 h 529473"/>
                <a:gd name="connsiteX16" fmla="*/ 120786 w 529474"/>
                <a:gd name="connsiteY16" fmla="*/ 75639 h 529473"/>
                <a:gd name="connsiteX17" fmla="*/ 166288 w 529474"/>
                <a:gd name="connsiteY17" fmla="*/ 121141 h 529473"/>
                <a:gd name="connsiteX18" fmla="*/ 120786 w 529474"/>
                <a:gd name="connsiteY18" fmla="*/ 166642 h 529473"/>
                <a:gd name="connsiteX19" fmla="*/ 454189 w 529474"/>
                <a:gd name="connsiteY19" fmla="*/ 453835 h 529473"/>
                <a:gd name="connsiteX20" fmla="*/ 375714 w 529474"/>
                <a:gd name="connsiteY20" fmla="*/ 453835 h 529473"/>
                <a:gd name="connsiteX21" fmla="*/ 375714 w 529474"/>
                <a:gd name="connsiteY21" fmla="*/ 330921 h 529473"/>
                <a:gd name="connsiteX22" fmla="*/ 334940 w 529474"/>
                <a:gd name="connsiteY22" fmla="*/ 263910 h 529473"/>
                <a:gd name="connsiteX23" fmla="*/ 287783 w 529474"/>
                <a:gd name="connsiteY23" fmla="*/ 328794 h 529473"/>
                <a:gd name="connsiteX24" fmla="*/ 287783 w 529474"/>
                <a:gd name="connsiteY24" fmla="*/ 453835 h 529473"/>
                <a:gd name="connsiteX25" fmla="*/ 209308 w 529474"/>
                <a:gd name="connsiteY25" fmla="*/ 453835 h 529473"/>
                <a:gd name="connsiteX26" fmla="*/ 209308 w 529474"/>
                <a:gd name="connsiteY26" fmla="*/ 201153 h 529473"/>
                <a:gd name="connsiteX27" fmla="*/ 284592 w 529474"/>
                <a:gd name="connsiteY27" fmla="*/ 201153 h 529473"/>
                <a:gd name="connsiteX28" fmla="*/ 284592 w 529474"/>
                <a:gd name="connsiteY28" fmla="*/ 235663 h 529473"/>
                <a:gd name="connsiteX29" fmla="*/ 285656 w 529474"/>
                <a:gd name="connsiteY29" fmla="*/ 235663 h 529473"/>
                <a:gd name="connsiteX30" fmla="*/ 359995 w 529474"/>
                <a:gd name="connsiteY30" fmla="*/ 194889 h 529473"/>
                <a:gd name="connsiteX31" fmla="*/ 454189 w 529474"/>
                <a:gd name="connsiteY31" fmla="*/ 315321 h 529473"/>
                <a:gd name="connsiteX32" fmla="*/ 454189 w 529474"/>
                <a:gd name="connsiteY32" fmla="*/ 453835 h 52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9474" h="529473">
                  <a:moveTo>
                    <a:pt x="491654" y="0"/>
                  </a:moveTo>
                  <a:lnTo>
                    <a:pt x="37701" y="0"/>
                  </a:lnTo>
                  <a:cubicBezTo>
                    <a:pt x="16901" y="0"/>
                    <a:pt x="0" y="17137"/>
                    <a:pt x="0" y="38174"/>
                  </a:cubicBezTo>
                  <a:lnTo>
                    <a:pt x="0" y="491300"/>
                  </a:lnTo>
                  <a:cubicBezTo>
                    <a:pt x="0" y="512337"/>
                    <a:pt x="16901" y="529474"/>
                    <a:pt x="37701" y="529474"/>
                  </a:cubicBezTo>
                  <a:lnTo>
                    <a:pt x="491654" y="529474"/>
                  </a:lnTo>
                  <a:cubicBezTo>
                    <a:pt x="512455" y="529474"/>
                    <a:pt x="529474" y="512337"/>
                    <a:pt x="529474" y="491300"/>
                  </a:cubicBezTo>
                  <a:lnTo>
                    <a:pt x="529474" y="38174"/>
                  </a:lnTo>
                  <a:cubicBezTo>
                    <a:pt x="529474" y="17137"/>
                    <a:pt x="512455" y="0"/>
                    <a:pt x="491654" y="0"/>
                  </a:cubicBezTo>
                  <a:close/>
                  <a:moveTo>
                    <a:pt x="160024" y="453835"/>
                  </a:moveTo>
                  <a:lnTo>
                    <a:pt x="81548" y="453835"/>
                  </a:lnTo>
                  <a:lnTo>
                    <a:pt x="81548" y="201153"/>
                  </a:lnTo>
                  <a:lnTo>
                    <a:pt x="160142" y="201153"/>
                  </a:lnTo>
                  <a:lnTo>
                    <a:pt x="160142" y="453835"/>
                  </a:lnTo>
                  <a:close/>
                  <a:moveTo>
                    <a:pt x="120786" y="166642"/>
                  </a:moveTo>
                  <a:cubicBezTo>
                    <a:pt x="95613" y="166642"/>
                    <a:pt x="75285" y="146196"/>
                    <a:pt x="75285" y="121141"/>
                  </a:cubicBezTo>
                  <a:cubicBezTo>
                    <a:pt x="75285" y="96085"/>
                    <a:pt x="95613" y="75639"/>
                    <a:pt x="120786" y="75639"/>
                  </a:cubicBezTo>
                  <a:cubicBezTo>
                    <a:pt x="145842" y="75639"/>
                    <a:pt x="166288" y="96085"/>
                    <a:pt x="166288" y="121141"/>
                  </a:cubicBezTo>
                  <a:cubicBezTo>
                    <a:pt x="166288" y="146314"/>
                    <a:pt x="145960" y="166642"/>
                    <a:pt x="120786" y="166642"/>
                  </a:cubicBezTo>
                  <a:close/>
                  <a:moveTo>
                    <a:pt x="454189" y="453835"/>
                  </a:moveTo>
                  <a:lnTo>
                    <a:pt x="375714" y="453835"/>
                  </a:lnTo>
                  <a:lnTo>
                    <a:pt x="375714" y="330921"/>
                  </a:lnTo>
                  <a:cubicBezTo>
                    <a:pt x="375714" y="301611"/>
                    <a:pt x="375123" y="263910"/>
                    <a:pt x="334940" y="263910"/>
                  </a:cubicBezTo>
                  <a:cubicBezTo>
                    <a:pt x="294047" y="263910"/>
                    <a:pt x="287783" y="295820"/>
                    <a:pt x="287783" y="328794"/>
                  </a:cubicBezTo>
                  <a:lnTo>
                    <a:pt x="287783" y="453835"/>
                  </a:lnTo>
                  <a:lnTo>
                    <a:pt x="209308" y="453835"/>
                  </a:lnTo>
                  <a:lnTo>
                    <a:pt x="209308" y="201153"/>
                  </a:lnTo>
                  <a:lnTo>
                    <a:pt x="284592" y="201153"/>
                  </a:lnTo>
                  <a:lnTo>
                    <a:pt x="284592" y="235663"/>
                  </a:lnTo>
                  <a:lnTo>
                    <a:pt x="285656" y="235663"/>
                  </a:lnTo>
                  <a:cubicBezTo>
                    <a:pt x="296175" y="215808"/>
                    <a:pt x="321821" y="194889"/>
                    <a:pt x="359995" y="194889"/>
                  </a:cubicBezTo>
                  <a:cubicBezTo>
                    <a:pt x="439416" y="194889"/>
                    <a:pt x="454189" y="247245"/>
                    <a:pt x="454189" y="315321"/>
                  </a:cubicBezTo>
                  <a:lnTo>
                    <a:pt x="454189" y="453835"/>
                  </a:lnTo>
                  <a:close/>
                </a:path>
              </a:pathLst>
            </a:custGeom>
            <a:solidFill>
              <a:srgbClr val="000000"/>
            </a:solidFill>
            <a:ln w="11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itle 1">
              <a:extLst>
                <a:ext uri="{FF2B5EF4-FFF2-40B4-BE49-F238E27FC236}">
                  <a16:creationId xmlns:a16="http://schemas.microsoft.com/office/drawing/2014/main" id="{C4BFC006-0F9B-8244-26D1-DC1D0C016B16}"/>
                </a:ext>
              </a:extLst>
            </p:cNvPr>
            <p:cNvSpPr txBox="1">
              <a:spLocks/>
            </p:cNvSpPr>
            <p:nvPr/>
          </p:nvSpPr>
          <p:spPr>
            <a:xfrm>
              <a:off x="1962000" y="4946760"/>
              <a:ext cx="4273149" cy="5239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linkedin.com/company/</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-idea</a:t>
              </a:r>
            </a:p>
          </p:txBody>
        </p:sp>
        <p:sp>
          <p:nvSpPr>
            <p:cNvPr id="15" name="Graphic 25">
              <a:extLst>
                <a:ext uri="{FF2B5EF4-FFF2-40B4-BE49-F238E27FC236}">
                  <a16:creationId xmlns:a16="http://schemas.microsoft.com/office/drawing/2014/main" id="{690B3475-1FC2-9E31-DDDF-E26E16534F53}"/>
                </a:ext>
                <a:ext uri="{C183D7F6-B498-43B3-948B-1728B52AA6E4}">
                  <adec:decorative xmlns:adec="http://schemas.microsoft.com/office/drawing/2017/decorative" val="1"/>
                </a:ext>
              </a:extLst>
            </p:cNvPr>
            <p:cNvSpPr/>
            <p:nvPr/>
          </p:nvSpPr>
          <p:spPr>
            <a:xfrm>
              <a:off x="1324627" y="5620626"/>
              <a:ext cx="523955" cy="523955"/>
            </a:xfrm>
            <a:custGeom>
              <a:avLst/>
              <a:gdLst>
                <a:gd name="connsiteX0" fmla="*/ 261978 w 523955"/>
                <a:gd name="connsiteY0" fmla="*/ 47221 h 523955"/>
                <a:gd name="connsiteX1" fmla="*/ 367860 w 523955"/>
                <a:gd name="connsiteY1" fmla="*/ 48750 h 523955"/>
                <a:gd name="connsiteX2" fmla="*/ 475249 w 523955"/>
                <a:gd name="connsiteY2" fmla="*/ 156139 h 523955"/>
                <a:gd name="connsiteX3" fmla="*/ 476755 w 523955"/>
                <a:gd name="connsiteY3" fmla="*/ 261999 h 523955"/>
                <a:gd name="connsiteX4" fmla="*/ 475249 w 523955"/>
                <a:gd name="connsiteY4" fmla="*/ 367860 h 523955"/>
                <a:gd name="connsiteX5" fmla="*/ 367860 w 523955"/>
                <a:gd name="connsiteY5" fmla="*/ 475249 h 523955"/>
                <a:gd name="connsiteX6" fmla="*/ 261978 w 523955"/>
                <a:gd name="connsiteY6" fmla="*/ 476777 h 523955"/>
                <a:gd name="connsiteX7" fmla="*/ 156117 w 523955"/>
                <a:gd name="connsiteY7" fmla="*/ 475249 h 523955"/>
                <a:gd name="connsiteX8" fmla="*/ 48728 w 523955"/>
                <a:gd name="connsiteY8" fmla="*/ 367838 h 523955"/>
                <a:gd name="connsiteX9" fmla="*/ 47200 w 523955"/>
                <a:gd name="connsiteY9" fmla="*/ 261978 h 523955"/>
                <a:gd name="connsiteX10" fmla="*/ 48728 w 523955"/>
                <a:gd name="connsiteY10" fmla="*/ 156117 h 523955"/>
                <a:gd name="connsiteX11" fmla="*/ 156117 w 523955"/>
                <a:gd name="connsiteY11" fmla="*/ 48728 h 523955"/>
                <a:gd name="connsiteX12" fmla="*/ 261978 w 523955"/>
                <a:gd name="connsiteY12" fmla="*/ 47221 h 523955"/>
                <a:gd name="connsiteX13" fmla="*/ 261978 w 523955"/>
                <a:gd name="connsiteY13" fmla="*/ 0 h 523955"/>
                <a:gd name="connsiteX14" fmla="*/ 153977 w 523955"/>
                <a:gd name="connsiteY14" fmla="*/ 1572 h 523955"/>
                <a:gd name="connsiteX15" fmla="*/ 1594 w 523955"/>
                <a:gd name="connsiteY15" fmla="*/ 153955 h 523955"/>
                <a:gd name="connsiteX16" fmla="*/ 0 w 523955"/>
                <a:gd name="connsiteY16" fmla="*/ 261978 h 523955"/>
                <a:gd name="connsiteX17" fmla="*/ 1572 w 523955"/>
                <a:gd name="connsiteY17" fmla="*/ 370000 h 523955"/>
                <a:gd name="connsiteX18" fmla="*/ 153955 w 523955"/>
                <a:gd name="connsiteY18" fmla="*/ 522383 h 523955"/>
                <a:gd name="connsiteX19" fmla="*/ 261978 w 523955"/>
                <a:gd name="connsiteY19" fmla="*/ 523955 h 523955"/>
                <a:gd name="connsiteX20" fmla="*/ 370000 w 523955"/>
                <a:gd name="connsiteY20" fmla="*/ 522383 h 523955"/>
                <a:gd name="connsiteX21" fmla="*/ 522361 w 523955"/>
                <a:gd name="connsiteY21" fmla="*/ 370000 h 523955"/>
                <a:gd name="connsiteX22" fmla="*/ 523955 w 523955"/>
                <a:gd name="connsiteY22" fmla="*/ 261978 h 523955"/>
                <a:gd name="connsiteX23" fmla="*/ 522383 w 523955"/>
                <a:gd name="connsiteY23" fmla="*/ 153977 h 523955"/>
                <a:gd name="connsiteX24" fmla="*/ 370021 w 523955"/>
                <a:gd name="connsiteY24" fmla="*/ 1594 h 523955"/>
                <a:gd name="connsiteX25" fmla="*/ 261978 w 523955"/>
                <a:gd name="connsiteY25" fmla="*/ 0 h 523955"/>
                <a:gd name="connsiteX26" fmla="*/ 261978 w 523955"/>
                <a:gd name="connsiteY26" fmla="*/ 127452 h 523955"/>
                <a:gd name="connsiteX27" fmla="*/ 127452 w 523955"/>
                <a:gd name="connsiteY27" fmla="*/ 261978 h 523955"/>
                <a:gd name="connsiteX28" fmla="*/ 261978 w 523955"/>
                <a:gd name="connsiteY28" fmla="*/ 396525 h 523955"/>
                <a:gd name="connsiteX29" fmla="*/ 396503 w 523955"/>
                <a:gd name="connsiteY29" fmla="*/ 261978 h 523955"/>
                <a:gd name="connsiteX30" fmla="*/ 261978 w 523955"/>
                <a:gd name="connsiteY30" fmla="*/ 127452 h 523955"/>
                <a:gd name="connsiteX31" fmla="*/ 261978 w 523955"/>
                <a:gd name="connsiteY31" fmla="*/ 349303 h 523955"/>
                <a:gd name="connsiteX32" fmla="*/ 174652 w 523955"/>
                <a:gd name="connsiteY32" fmla="*/ 261978 h 523955"/>
                <a:gd name="connsiteX33" fmla="*/ 261978 w 523955"/>
                <a:gd name="connsiteY33" fmla="*/ 174652 h 523955"/>
                <a:gd name="connsiteX34" fmla="*/ 349303 w 523955"/>
                <a:gd name="connsiteY34" fmla="*/ 261978 h 523955"/>
                <a:gd name="connsiteX35" fmla="*/ 261978 w 523955"/>
                <a:gd name="connsiteY35" fmla="*/ 349303 h 523955"/>
                <a:gd name="connsiteX36" fmla="*/ 401830 w 523955"/>
                <a:gd name="connsiteY36" fmla="*/ 90710 h 523955"/>
                <a:gd name="connsiteX37" fmla="*/ 370371 w 523955"/>
                <a:gd name="connsiteY37" fmla="*/ 122147 h 523955"/>
                <a:gd name="connsiteX38" fmla="*/ 401830 w 523955"/>
                <a:gd name="connsiteY38" fmla="*/ 153584 h 523955"/>
                <a:gd name="connsiteX39" fmla="*/ 433245 w 523955"/>
                <a:gd name="connsiteY39" fmla="*/ 122147 h 523955"/>
                <a:gd name="connsiteX40" fmla="*/ 401830 w 523955"/>
                <a:gd name="connsiteY40" fmla="*/ 90710 h 52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3955" h="523955">
                  <a:moveTo>
                    <a:pt x="261978" y="47221"/>
                  </a:moveTo>
                  <a:cubicBezTo>
                    <a:pt x="331926" y="47221"/>
                    <a:pt x="340221" y="47483"/>
                    <a:pt x="367860" y="48750"/>
                  </a:cubicBezTo>
                  <a:cubicBezTo>
                    <a:pt x="438856" y="51981"/>
                    <a:pt x="472018" y="85667"/>
                    <a:pt x="475249" y="156139"/>
                  </a:cubicBezTo>
                  <a:cubicBezTo>
                    <a:pt x="476515" y="183755"/>
                    <a:pt x="476755" y="192051"/>
                    <a:pt x="476755" y="261999"/>
                  </a:cubicBezTo>
                  <a:cubicBezTo>
                    <a:pt x="476755" y="331969"/>
                    <a:pt x="476493" y="340243"/>
                    <a:pt x="475249" y="367860"/>
                  </a:cubicBezTo>
                  <a:cubicBezTo>
                    <a:pt x="471996" y="438267"/>
                    <a:pt x="438921" y="472018"/>
                    <a:pt x="367860" y="475249"/>
                  </a:cubicBezTo>
                  <a:cubicBezTo>
                    <a:pt x="340221" y="476515"/>
                    <a:pt x="331969" y="476777"/>
                    <a:pt x="261978" y="476777"/>
                  </a:cubicBezTo>
                  <a:cubicBezTo>
                    <a:pt x="192030" y="476777"/>
                    <a:pt x="183734" y="476515"/>
                    <a:pt x="156117" y="475249"/>
                  </a:cubicBezTo>
                  <a:cubicBezTo>
                    <a:pt x="84946" y="471996"/>
                    <a:pt x="51959" y="438157"/>
                    <a:pt x="48728" y="367838"/>
                  </a:cubicBezTo>
                  <a:cubicBezTo>
                    <a:pt x="47462" y="340221"/>
                    <a:pt x="47200" y="331947"/>
                    <a:pt x="47200" y="261978"/>
                  </a:cubicBezTo>
                  <a:cubicBezTo>
                    <a:pt x="47200" y="192030"/>
                    <a:pt x="47483" y="183755"/>
                    <a:pt x="48728" y="156117"/>
                  </a:cubicBezTo>
                  <a:cubicBezTo>
                    <a:pt x="51981" y="85667"/>
                    <a:pt x="85055" y="51959"/>
                    <a:pt x="156117" y="48728"/>
                  </a:cubicBezTo>
                  <a:cubicBezTo>
                    <a:pt x="183755" y="47483"/>
                    <a:pt x="192030" y="47221"/>
                    <a:pt x="261978" y="47221"/>
                  </a:cubicBezTo>
                  <a:close/>
                  <a:moveTo>
                    <a:pt x="261978" y="0"/>
                  </a:moveTo>
                  <a:cubicBezTo>
                    <a:pt x="190829" y="0"/>
                    <a:pt x="181922" y="306"/>
                    <a:pt x="153977" y="1572"/>
                  </a:cubicBezTo>
                  <a:cubicBezTo>
                    <a:pt x="58836" y="5938"/>
                    <a:pt x="5960" y="58727"/>
                    <a:pt x="1594" y="153955"/>
                  </a:cubicBezTo>
                  <a:cubicBezTo>
                    <a:pt x="306" y="181922"/>
                    <a:pt x="0" y="190829"/>
                    <a:pt x="0" y="261978"/>
                  </a:cubicBezTo>
                  <a:cubicBezTo>
                    <a:pt x="0" y="333126"/>
                    <a:pt x="306" y="342055"/>
                    <a:pt x="1572" y="370000"/>
                  </a:cubicBezTo>
                  <a:cubicBezTo>
                    <a:pt x="5938" y="465141"/>
                    <a:pt x="58727" y="518017"/>
                    <a:pt x="153955" y="522383"/>
                  </a:cubicBezTo>
                  <a:cubicBezTo>
                    <a:pt x="181922" y="523649"/>
                    <a:pt x="190829" y="523955"/>
                    <a:pt x="261978" y="523955"/>
                  </a:cubicBezTo>
                  <a:cubicBezTo>
                    <a:pt x="333126" y="523955"/>
                    <a:pt x="342055" y="523649"/>
                    <a:pt x="370000" y="522383"/>
                  </a:cubicBezTo>
                  <a:cubicBezTo>
                    <a:pt x="465054" y="518017"/>
                    <a:pt x="518061" y="465228"/>
                    <a:pt x="522361" y="370000"/>
                  </a:cubicBezTo>
                  <a:cubicBezTo>
                    <a:pt x="523649" y="342055"/>
                    <a:pt x="523955" y="333126"/>
                    <a:pt x="523955" y="261978"/>
                  </a:cubicBezTo>
                  <a:cubicBezTo>
                    <a:pt x="523955" y="190829"/>
                    <a:pt x="523649" y="181922"/>
                    <a:pt x="522383" y="153977"/>
                  </a:cubicBezTo>
                  <a:cubicBezTo>
                    <a:pt x="518104" y="58923"/>
                    <a:pt x="465250" y="5960"/>
                    <a:pt x="370021" y="1594"/>
                  </a:cubicBezTo>
                  <a:cubicBezTo>
                    <a:pt x="342055" y="306"/>
                    <a:pt x="333126" y="0"/>
                    <a:pt x="261978" y="0"/>
                  </a:cubicBezTo>
                  <a:close/>
                  <a:moveTo>
                    <a:pt x="261978" y="127452"/>
                  </a:moveTo>
                  <a:cubicBezTo>
                    <a:pt x="187685" y="127452"/>
                    <a:pt x="127452" y="187685"/>
                    <a:pt x="127452" y="261978"/>
                  </a:cubicBezTo>
                  <a:cubicBezTo>
                    <a:pt x="127452" y="336270"/>
                    <a:pt x="187685" y="396525"/>
                    <a:pt x="261978" y="396525"/>
                  </a:cubicBezTo>
                  <a:cubicBezTo>
                    <a:pt x="336270" y="396525"/>
                    <a:pt x="396503" y="336292"/>
                    <a:pt x="396503" y="261978"/>
                  </a:cubicBezTo>
                  <a:cubicBezTo>
                    <a:pt x="396503" y="187685"/>
                    <a:pt x="336270" y="127452"/>
                    <a:pt x="261978" y="127452"/>
                  </a:cubicBezTo>
                  <a:close/>
                  <a:moveTo>
                    <a:pt x="261978" y="349303"/>
                  </a:moveTo>
                  <a:cubicBezTo>
                    <a:pt x="213752" y="349303"/>
                    <a:pt x="174652" y="310225"/>
                    <a:pt x="174652" y="261978"/>
                  </a:cubicBezTo>
                  <a:cubicBezTo>
                    <a:pt x="174652" y="213752"/>
                    <a:pt x="213752" y="174652"/>
                    <a:pt x="261978" y="174652"/>
                  </a:cubicBezTo>
                  <a:cubicBezTo>
                    <a:pt x="310203" y="174652"/>
                    <a:pt x="349303" y="213752"/>
                    <a:pt x="349303" y="261978"/>
                  </a:cubicBezTo>
                  <a:cubicBezTo>
                    <a:pt x="349303" y="310225"/>
                    <a:pt x="310203" y="349303"/>
                    <a:pt x="261978" y="349303"/>
                  </a:cubicBezTo>
                  <a:close/>
                  <a:moveTo>
                    <a:pt x="401830" y="90710"/>
                  </a:moveTo>
                  <a:cubicBezTo>
                    <a:pt x="384452" y="90710"/>
                    <a:pt x="370371" y="104791"/>
                    <a:pt x="370371" y="122147"/>
                  </a:cubicBezTo>
                  <a:cubicBezTo>
                    <a:pt x="370371" y="139503"/>
                    <a:pt x="384452" y="153584"/>
                    <a:pt x="401830" y="153584"/>
                  </a:cubicBezTo>
                  <a:cubicBezTo>
                    <a:pt x="419186" y="153584"/>
                    <a:pt x="433245" y="139503"/>
                    <a:pt x="433245" y="122147"/>
                  </a:cubicBezTo>
                  <a:cubicBezTo>
                    <a:pt x="433245" y="104791"/>
                    <a:pt x="419186" y="90710"/>
                    <a:pt x="401830" y="90710"/>
                  </a:cubicBezTo>
                  <a:close/>
                </a:path>
              </a:pathLst>
            </a:custGeom>
            <a:solidFill>
              <a:srgbClr val="000000"/>
            </a:solidFill>
            <a:ln w="218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2" name="Title 1">
              <a:extLst>
                <a:ext uri="{FF2B5EF4-FFF2-40B4-BE49-F238E27FC236}">
                  <a16:creationId xmlns:a16="http://schemas.microsoft.com/office/drawing/2014/main" id="{5D865C48-E0AC-D223-FF77-075F92FCFF72}"/>
                </a:ext>
              </a:extLst>
            </p:cNvPr>
            <p:cNvSpPr txBox="1">
              <a:spLocks/>
            </p:cNvSpPr>
            <p:nvPr/>
          </p:nvSpPr>
          <p:spPr>
            <a:xfrm>
              <a:off x="1962000" y="5680617"/>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instagram.com</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10" name="Graphic 15">
              <a:extLst>
                <a:ext uri="{FF2B5EF4-FFF2-40B4-BE49-F238E27FC236}">
                  <a16:creationId xmlns:a16="http://schemas.microsoft.com/office/drawing/2014/main" id="{EE195350-7493-20B4-BA35-8868345852A2}"/>
                </a:ext>
                <a:ext uri="{C183D7F6-B498-43B3-948B-1728B52AA6E4}">
                  <adec:decorative xmlns:adec="http://schemas.microsoft.com/office/drawing/2017/decorative" val="1"/>
                </a:ext>
              </a:extLst>
            </p:cNvPr>
            <p:cNvSpPr/>
            <p:nvPr/>
          </p:nvSpPr>
          <p:spPr>
            <a:xfrm>
              <a:off x="7098194" y="4164038"/>
              <a:ext cx="502020" cy="352983"/>
            </a:xfrm>
            <a:custGeom>
              <a:avLst/>
              <a:gdLst>
                <a:gd name="connsiteX0" fmla="*/ 491530 w 502020"/>
                <a:gd name="connsiteY0" fmla="*/ 55230 h 352983"/>
                <a:gd name="connsiteX1" fmla="*/ 447146 w 502020"/>
                <a:gd name="connsiteY1" fmla="*/ 10558 h 352983"/>
                <a:gd name="connsiteX2" fmla="*/ 251010 w 502020"/>
                <a:gd name="connsiteY2" fmla="*/ 0 h 352983"/>
                <a:gd name="connsiteX3" fmla="*/ 54874 w 502020"/>
                <a:gd name="connsiteY3" fmla="*/ 10558 h 352983"/>
                <a:gd name="connsiteX4" fmla="*/ 10490 w 502020"/>
                <a:gd name="connsiteY4" fmla="*/ 55230 h 352983"/>
                <a:gd name="connsiteX5" fmla="*/ 0 w 502020"/>
                <a:gd name="connsiteY5" fmla="*/ 176848 h 352983"/>
                <a:gd name="connsiteX6" fmla="*/ 10490 w 502020"/>
                <a:gd name="connsiteY6" fmla="*/ 298466 h 352983"/>
                <a:gd name="connsiteX7" fmla="*/ 54874 w 502020"/>
                <a:gd name="connsiteY7" fmla="*/ 342425 h 352983"/>
                <a:gd name="connsiteX8" fmla="*/ 251010 w 502020"/>
                <a:gd name="connsiteY8" fmla="*/ 352983 h 352983"/>
                <a:gd name="connsiteX9" fmla="*/ 447146 w 502020"/>
                <a:gd name="connsiteY9" fmla="*/ 342425 h 352983"/>
                <a:gd name="connsiteX10" fmla="*/ 491530 w 502020"/>
                <a:gd name="connsiteY10" fmla="*/ 298466 h 352983"/>
                <a:gd name="connsiteX11" fmla="*/ 502020 w 502020"/>
                <a:gd name="connsiteY11" fmla="*/ 176848 h 352983"/>
                <a:gd name="connsiteX12" fmla="*/ 491530 w 502020"/>
                <a:gd name="connsiteY12" fmla="*/ 55230 h 352983"/>
                <a:gd name="connsiteX13" fmla="*/ 199667 w 502020"/>
                <a:gd name="connsiteY13" fmla="*/ 251492 h 352983"/>
                <a:gd name="connsiteX14" fmla="*/ 199667 w 502020"/>
                <a:gd name="connsiteY14" fmla="*/ 102204 h 352983"/>
                <a:gd name="connsiteX15" fmla="*/ 330876 w 502020"/>
                <a:gd name="connsiteY15" fmla="*/ 176850 h 352983"/>
                <a:gd name="connsiteX16" fmla="*/ 199667 w 502020"/>
                <a:gd name="connsiteY16" fmla="*/ 251492 h 35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020" h="352983">
                  <a:moveTo>
                    <a:pt x="491530" y="55230"/>
                  </a:moveTo>
                  <a:cubicBezTo>
                    <a:pt x="485757" y="33490"/>
                    <a:pt x="468745" y="16369"/>
                    <a:pt x="447146" y="10558"/>
                  </a:cubicBezTo>
                  <a:cubicBezTo>
                    <a:pt x="407997" y="0"/>
                    <a:pt x="251010" y="0"/>
                    <a:pt x="251010" y="0"/>
                  </a:cubicBezTo>
                  <a:cubicBezTo>
                    <a:pt x="251010" y="0"/>
                    <a:pt x="94025" y="0"/>
                    <a:pt x="54874" y="10558"/>
                  </a:cubicBezTo>
                  <a:cubicBezTo>
                    <a:pt x="33275" y="16370"/>
                    <a:pt x="16264" y="33490"/>
                    <a:pt x="10490" y="55230"/>
                  </a:cubicBezTo>
                  <a:cubicBezTo>
                    <a:pt x="0" y="94634"/>
                    <a:pt x="0" y="176848"/>
                    <a:pt x="0" y="176848"/>
                  </a:cubicBezTo>
                  <a:cubicBezTo>
                    <a:pt x="0" y="176848"/>
                    <a:pt x="0" y="259062"/>
                    <a:pt x="10490" y="298466"/>
                  </a:cubicBezTo>
                  <a:cubicBezTo>
                    <a:pt x="16264" y="320206"/>
                    <a:pt x="33275" y="336614"/>
                    <a:pt x="54874" y="342425"/>
                  </a:cubicBezTo>
                  <a:cubicBezTo>
                    <a:pt x="94025" y="352983"/>
                    <a:pt x="251010" y="352983"/>
                    <a:pt x="251010" y="352983"/>
                  </a:cubicBezTo>
                  <a:cubicBezTo>
                    <a:pt x="251010" y="352983"/>
                    <a:pt x="407996" y="352983"/>
                    <a:pt x="447146" y="342425"/>
                  </a:cubicBezTo>
                  <a:cubicBezTo>
                    <a:pt x="468745" y="336614"/>
                    <a:pt x="485757" y="320206"/>
                    <a:pt x="491530" y="298466"/>
                  </a:cubicBezTo>
                  <a:cubicBezTo>
                    <a:pt x="502020" y="259062"/>
                    <a:pt x="502020" y="176848"/>
                    <a:pt x="502020" y="176848"/>
                  </a:cubicBezTo>
                  <a:cubicBezTo>
                    <a:pt x="502020" y="176848"/>
                    <a:pt x="502020" y="94634"/>
                    <a:pt x="491530" y="55230"/>
                  </a:cubicBezTo>
                  <a:close/>
                  <a:moveTo>
                    <a:pt x="199667" y="251492"/>
                  </a:moveTo>
                  <a:lnTo>
                    <a:pt x="199667" y="102204"/>
                  </a:lnTo>
                  <a:lnTo>
                    <a:pt x="330876" y="176850"/>
                  </a:lnTo>
                  <a:lnTo>
                    <a:pt x="199667" y="251492"/>
                  </a:lnTo>
                  <a:close/>
                </a:path>
              </a:pathLst>
            </a:custGeom>
            <a:solidFill>
              <a:srgbClr val="000000"/>
            </a:solidFill>
            <a:ln w="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7" name="Picture 10">
              <a:extLst>
                <a:ext uri="{FF2B5EF4-FFF2-40B4-BE49-F238E27FC236}">
                  <a16:creationId xmlns:a16="http://schemas.microsoft.com/office/drawing/2014/main" id="{E3E9B34E-B769-BCE3-8843-56E649AECF3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9869" y="4108810"/>
              <a:ext cx="609041" cy="60904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F28E4D8-0A6C-571C-36EA-321BD7F2EFD2}"/>
                </a:ext>
              </a:extLst>
            </p:cNvPr>
            <p:cNvSpPr txBox="1">
              <a:spLocks/>
            </p:cNvSpPr>
            <p:nvPr/>
          </p:nvSpPr>
          <p:spPr>
            <a:xfrm>
              <a:off x="7743955" y="4212000"/>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youtube.com</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11" name="Graphic 18">
              <a:extLst>
                <a:ext uri="{FF2B5EF4-FFF2-40B4-BE49-F238E27FC236}">
                  <a16:creationId xmlns:a16="http://schemas.microsoft.com/office/drawing/2014/main" id="{81FA1927-5ED2-3AF6-FC4F-E235F1ACC8F4}"/>
                </a:ext>
                <a:ext uri="{C183D7F6-B498-43B3-948B-1728B52AA6E4}">
                  <adec:decorative xmlns:adec="http://schemas.microsoft.com/office/drawing/2017/decorative" val="1"/>
                </a:ext>
              </a:extLst>
            </p:cNvPr>
            <p:cNvSpPr/>
            <p:nvPr/>
          </p:nvSpPr>
          <p:spPr>
            <a:xfrm>
              <a:off x="7099645" y="4830569"/>
              <a:ext cx="501447" cy="537524"/>
            </a:xfrm>
            <a:custGeom>
              <a:avLst/>
              <a:gdLst>
                <a:gd name="connsiteX0" fmla="*/ 501429 w 501447"/>
                <a:gd name="connsiteY0" fmla="*/ 176482 h 537524"/>
                <a:gd name="connsiteX1" fmla="*/ 425000 w 501447"/>
                <a:gd name="connsiteY1" fmla="*/ 25687 h 537524"/>
                <a:gd name="connsiteX2" fmla="*/ 76529 w 501447"/>
                <a:gd name="connsiteY2" fmla="*/ 25687 h 537524"/>
                <a:gd name="connsiteX3" fmla="*/ 88 w 501447"/>
                <a:gd name="connsiteY3" fmla="*/ 176482 h 537524"/>
                <a:gd name="connsiteX4" fmla="*/ 126805 w 501447"/>
                <a:gd name="connsiteY4" fmla="*/ 523298 h 537524"/>
                <a:gd name="connsiteX5" fmla="*/ 250764 w 501447"/>
                <a:gd name="connsiteY5" fmla="*/ 536973 h 537524"/>
                <a:gd name="connsiteX6" fmla="*/ 345919 w 501447"/>
                <a:gd name="connsiteY6" fmla="*/ 515260 h 537524"/>
                <a:gd name="connsiteX7" fmla="*/ 343880 w 501447"/>
                <a:gd name="connsiteY7" fmla="*/ 470993 h 537524"/>
                <a:gd name="connsiteX8" fmla="*/ 251364 w 501447"/>
                <a:gd name="connsiteY8" fmla="*/ 483110 h 537524"/>
                <a:gd name="connsiteX9" fmla="*/ 143840 w 501447"/>
                <a:gd name="connsiteY9" fmla="*/ 418329 h 537524"/>
                <a:gd name="connsiteX10" fmla="*/ 142761 w 501447"/>
                <a:gd name="connsiteY10" fmla="*/ 401654 h 537524"/>
                <a:gd name="connsiteX11" fmla="*/ 357196 w 501447"/>
                <a:gd name="connsiteY11" fmla="*/ 409692 h 537524"/>
                <a:gd name="connsiteX12" fmla="*/ 490632 w 501447"/>
                <a:gd name="connsiteY12" fmla="*/ 322238 h 537524"/>
                <a:gd name="connsiteX13" fmla="*/ 501429 w 501447"/>
                <a:gd name="connsiteY13" fmla="*/ 176482 h 537524"/>
                <a:gd name="connsiteX14" fmla="*/ 411312 w 501447"/>
                <a:gd name="connsiteY14" fmla="*/ 326677 h 537524"/>
                <a:gd name="connsiteX15" fmla="*/ 355373 w 501447"/>
                <a:gd name="connsiteY15" fmla="*/ 326677 h 537524"/>
                <a:gd name="connsiteX16" fmla="*/ 355373 w 501447"/>
                <a:gd name="connsiteY16" fmla="*/ 189678 h 537524"/>
                <a:gd name="connsiteX17" fmla="*/ 278596 w 501447"/>
                <a:gd name="connsiteY17" fmla="*/ 197956 h 537524"/>
                <a:gd name="connsiteX18" fmla="*/ 278596 w 501447"/>
                <a:gd name="connsiteY18" fmla="*/ 272933 h 537524"/>
                <a:gd name="connsiteX19" fmla="*/ 223016 w 501447"/>
                <a:gd name="connsiteY19" fmla="*/ 272933 h 537524"/>
                <a:gd name="connsiteX20" fmla="*/ 223016 w 501447"/>
                <a:gd name="connsiteY20" fmla="*/ 197944 h 537524"/>
                <a:gd name="connsiteX21" fmla="*/ 146240 w 501447"/>
                <a:gd name="connsiteY21" fmla="*/ 189666 h 537524"/>
                <a:gd name="connsiteX22" fmla="*/ 146240 w 501447"/>
                <a:gd name="connsiteY22" fmla="*/ 326665 h 537524"/>
                <a:gd name="connsiteX23" fmla="*/ 90181 w 501447"/>
                <a:gd name="connsiteY23" fmla="*/ 326665 h 537524"/>
                <a:gd name="connsiteX24" fmla="*/ 112266 w 501447"/>
                <a:gd name="connsiteY24" fmla="*/ 116728 h 537524"/>
                <a:gd name="connsiteX25" fmla="*/ 236824 w 501447"/>
                <a:gd name="connsiteY25" fmla="*/ 124046 h 537524"/>
                <a:gd name="connsiteX26" fmla="*/ 250740 w 501447"/>
                <a:gd name="connsiteY26" fmla="*/ 147439 h 537524"/>
                <a:gd name="connsiteX27" fmla="*/ 264656 w 501447"/>
                <a:gd name="connsiteY27" fmla="*/ 124046 h 537524"/>
                <a:gd name="connsiteX28" fmla="*/ 389214 w 501447"/>
                <a:gd name="connsiteY28" fmla="*/ 116728 h 537524"/>
                <a:gd name="connsiteX29" fmla="*/ 411288 w 501447"/>
                <a:gd name="connsiteY29" fmla="*/ 326665 h 53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447" h="537524">
                  <a:moveTo>
                    <a:pt x="501429" y="176482"/>
                  </a:moveTo>
                  <a:cubicBezTo>
                    <a:pt x="501429" y="59877"/>
                    <a:pt x="425000" y="25687"/>
                    <a:pt x="425000" y="25687"/>
                  </a:cubicBezTo>
                  <a:cubicBezTo>
                    <a:pt x="349998" y="-8742"/>
                    <a:pt x="150810" y="-8382"/>
                    <a:pt x="76529" y="25687"/>
                  </a:cubicBezTo>
                  <a:cubicBezTo>
                    <a:pt x="76529" y="25687"/>
                    <a:pt x="88" y="59877"/>
                    <a:pt x="88" y="176482"/>
                  </a:cubicBezTo>
                  <a:cubicBezTo>
                    <a:pt x="88" y="315280"/>
                    <a:pt x="-7830" y="487668"/>
                    <a:pt x="126805" y="523298"/>
                  </a:cubicBezTo>
                  <a:cubicBezTo>
                    <a:pt x="175403" y="536134"/>
                    <a:pt x="217162" y="538893"/>
                    <a:pt x="250764" y="536973"/>
                  </a:cubicBezTo>
                  <a:cubicBezTo>
                    <a:pt x="311718" y="533614"/>
                    <a:pt x="345919" y="515260"/>
                    <a:pt x="345919" y="515260"/>
                  </a:cubicBezTo>
                  <a:lnTo>
                    <a:pt x="343880" y="470993"/>
                  </a:lnTo>
                  <a:cubicBezTo>
                    <a:pt x="343880" y="470993"/>
                    <a:pt x="300321" y="484669"/>
                    <a:pt x="251364" y="483110"/>
                  </a:cubicBezTo>
                  <a:cubicBezTo>
                    <a:pt x="202887" y="481430"/>
                    <a:pt x="151794" y="477831"/>
                    <a:pt x="143840" y="418329"/>
                  </a:cubicBezTo>
                  <a:cubicBezTo>
                    <a:pt x="143103" y="412801"/>
                    <a:pt x="142743" y="407230"/>
                    <a:pt x="142761" y="401654"/>
                  </a:cubicBezTo>
                  <a:cubicBezTo>
                    <a:pt x="245486" y="426727"/>
                    <a:pt x="333083" y="412571"/>
                    <a:pt x="357196" y="409692"/>
                  </a:cubicBezTo>
                  <a:cubicBezTo>
                    <a:pt x="424520" y="401654"/>
                    <a:pt x="483158" y="360147"/>
                    <a:pt x="490632" y="322238"/>
                  </a:cubicBezTo>
                  <a:cubicBezTo>
                    <a:pt x="502388" y="262496"/>
                    <a:pt x="501429" y="176482"/>
                    <a:pt x="501429" y="176482"/>
                  </a:cubicBezTo>
                  <a:close/>
                  <a:moveTo>
                    <a:pt x="411312" y="326677"/>
                  </a:moveTo>
                  <a:lnTo>
                    <a:pt x="355373" y="326677"/>
                  </a:lnTo>
                  <a:lnTo>
                    <a:pt x="355373" y="189678"/>
                  </a:lnTo>
                  <a:cubicBezTo>
                    <a:pt x="355373" y="130056"/>
                    <a:pt x="278596" y="127777"/>
                    <a:pt x="278596" y="197956"/>
                  </a:cubicBezTo>
                  <a:lnTo>
                    <a:pt x="278596" y="272933"/>
                  </a:lnTo>
                  <a:lnTo>
                    <a:pt x="223016" y="272933"/>
                  </a:lnTo>
                  <a:lnTo>
                    <a:pt x="223016" y="197944"/>
                  </a:lnTo>
                  <a:cubicBezTo>
                    <a:pt x="223016" y="127765"/>
                    <a:pt x="146240" y="130044"/>
                    <a:pt x="146240" y="189666"/>
                  </a:cubicBezTo>
                  <a:lnTo>
                    <a:pt x="146240" y="326665"/>
                  </a:lnTo>
                  <a:lnTo>
                    <a:pt x="90181" y="326665"/>
                  </a:lnTo>
                  <a:cubicBezTo>
                    <a:pt x="90181" y="180189"/>
                    <a:pt x="83942" y="149238"/>
                    <a:pt x="112266" y="116728"/>
                  </a:cubicBezTo>
                  <a:cubicBezTo>
                    <a:pt x="143337" y="82058"/>
                    <a:pt x="208021" y="79779"/>
                    <a:pt x="236824" y="124046"/>
                  </a:cubicBezTo>
                  <a:lnTo>
                    <a:pt x="250740" y="147439"/>
                  </a:lnTo>
                  <a:lnTo>
                    <a:pt x="264656" y="124046"/>
                  </a:lnTo>
                  <a:cubicBezTo>
                    <a:pt x="293579" y="79539"/>
                    <a:pt x="358372" y="82298"/>
                    <a:pt x="389214" y="116728"/>
                  </a:cubicBezTo>
                  <a:cubicBezTo>
                    <a:pt x="417658" y="149478"/>
                    <a:pt x="411288" y="180309"/>
                    <a:pt x="411288" y="326665"/>
                  </a:cubicBezTo>
                  <a:close/>
                </a:path>
              </a:pathLst>
            </a:custGeom>
            <a:solidFill>
              <a:srgbClr val="000000"/>
            </a:solidFill>
            <a:ln w="11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16" name="Picture 16">
              <a:extLst>
                <a:ext uri="{FF2B5EF4-FFF2-40B4-BE49-F238E27FC236}">
                  <a16:creationId xmlns:a16="http://schemas.microsoft.com/office/drawing/2014/main" id="{F6843350-B138-2990-4E28-198A984A36AB}"/>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0840" y="4823553"/>
              <a:ext cx="626318" cy="6724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682BFAC-D428-F1CA-260E-53626CE96C39}"/>
                </a:ext>
              </a:extLst>
            </p:cNvPr>
            <p:cNvSpPr txBox="1">
              <a:spLocks/>
            </p:cNvSpPr>
            <p:nvPr/>
          </p:nvSpPr>
          <p:spPr>
            <a:xfrm>
              <a:off x="7743955" y="4946400"/>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mstdn.ca</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14" name="Graphic 27">
              <a:extLst>
                <a:ext uri="{FF2B5EF4-FFF2-40B4-BE49-F238E27FC236}">
                  <a16:creationId xmlns:a16="http://schemas.microsoft.com/office/drawing/2014/main" id="{8FDD539A-E77E-4506-75AA-F535BCDBCE9D}"/>
                </a:ext>
                <a:ext uri="{C183D7F6-B498-43B3-948B-1728B52AA6E4}">
                  <adec:decorative xmlns:adec="http://schemas.microsoft.com/office/drawing/2017/decorative" val="1"/>
                </a:ext>
              </a:extLst>
            </p:cNvPr>
            <p:cNvSpPr/>
            <p:nvPr/>
          </p:nvSpPr>
          <p:spPr>
            <a:xfrm>
              <a:off x="7081631" y="5682767"/>
              <a:ext cx="523955" cy="392966"/>
            </a:xfrm>
            <a:custGeom>
              <a:avLst/>
              <a:gdLst>
                <a:gd name="connsiteX0" fmla="*/ 65494 w 523955"/>
                <a:gd name="connsiteY0" fmla="*/ 49121 h 392966"/>
                <a:gd name="connsiteX1" fmla="*/ 49121 w 523955"/>
                <a:gd name="connsiteY1" fmla="*/ 65494 h 392966"/>
                <a:gd name="connsiteX2" fmla="*/ 49121 w 523955"/>
                <a:gd name="connsiteY2" fmla="*/ 88110 h 392966"/>
                <a:gd name="connsiteX3" fmla="*/ 225649 w 523955"/>
                <a:gd name="connsiteY3" fmla="*/ 233017 h 392966"/>
                <a:gd name="connsiteX4" fmla="*/ 298409 w 523955"/>
                <a:gd name="connsiteY4" fmla="*/ 233017 h 392966"/>
                <a:gd name="connsiteX5" fmla="*/ 474834 w 523955"/>
                <a:gd name="connsiteY5" fmla="*/ 88110 h 392966"/>
                <a:gd name="connsiteX6" fmla="*/ 474834 w 523955"/>
                <a:gd name="connsiteY6" fmla="*/ 65494 h 392966"/>
                <a:gd name="connsiteX7" fmla="*/ 458461 w 523955"/>
                <a:gd name="connsiteY7" fmla="*/ 49121 h 392966"/>
                <a:gd name="connsiteX8" fmla="*/ 65494 w 523955"/>
                <a:gd name="connsiteY8" fmla="*/ 49121 h 392966"/>
                <a:gd name="connsiteX9" fmla="*/ 49121 w 523955"/>
                <a:gd name="connsiteY9" fmla="*/ 151660 h 392966"/>
                <a:gd name="connsiteX10" fmla="*/ 49121 w 523955"/>
                <a:gd name="connsiteY10" fmla="*/ 327472 h 392966"/>
                <a:gd name="connsiteX11" fmla="*/ 65494 w 523955"/>
                <a:gd name="connsiteY11" fmla="*/ 343845 h 392966"/>
                <a:gd name="connsiteX12" fmla="*/ 458461 w 523955"/>
                <a:gd name="connsiteY12" fmla="*/ 343845 h 392966"/>
                <a:gd name="connsiteX13" fmla="*/ 474834 w 523955"/>
                <a:gd name="connsiteY13" fmla="*/ 327472 h 392966"/>
                <a:gd name="connsiteX14" fmla="*/ 474834 w 523955"/>
                <a:gd name="connsiteY14" fmla="*/ 151660 h 392966"/>
                <a:gd name="connsiteX15" fmla="*/ 329519 w 523955"/>
                <a:gd name="connsiteY15" fmla="*/ 270983 h 392966"/>
                <a:gd name="connsiteX16" fmla="*/ 194436 w 523955"/>
                <a:gd name="connsiteY16" fmla="*/ 270983 h 392966"/>
                <a:gd name="connsiteX17" fmla="*/ 49121 w 523955"/>
                <a:gd name="connsiteY17" fmla="*/ 151660 h 392966"/>
                <a:gd name="connsiteX18" fmla="*/ 0 w 523955"/>
                <a:gd name="connsiteY18" fmla="*/ 65494 h 392966"/>
                <a:gd name="connsiteX19" fmla="*/ 65494 w 523955"/>
                <a:gd name="connsiteY19" fmla="*/ 0 h 392966"/>
                <a:gd name="connsiteX20" fmla="*/ 458461 w 523955"/>
                <a:gd name="connsiteY20" fmla="*/ 0 h 392966"/>
                <a:gd name="connsiteX21" fmla="*/ 523955 w 523955"/>
                <a:gd name="connsiteY21" fmla="*/ 65494 h 392966"/>
                <a:gd name="connsiteX22" fmla="*/ 523955 w 523955"/>
                <a:gd name="connsiteY22" fmla="*/ 327472 h 392966"/>
                <a:gd name="connsiteX23" fmla="*/ 458461 w 523955"/>
                <a:gd name="connsiteY23" fmla="*/ 392966 h 392966"/>
                <a:gd name="connsiteX24" fmla="*/ 65494 w 523955"/>
                <a:gd name="connsiteY24" fmla="*/ 392966 h 392966"/>
                <a:gd name="connsiteX25" fmla="*/ 0 w 523955"/>
                <a:gd name="connsiteY25" fmla="*/ 327472 h 392966"/>
                <a:gd name="connsiteX26" fmla="*/ 0 w 523955"/>
                <a:gd name="connsiteY26" fmla="*/ 65494 h 39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3955" h="392966">
                  <a:moveTo>
                    <a:pt x="65494" y="49121"/>
                  </a:moveTo>
                  <a:cubicBezTo>
                    <a:pt x="56489" y="49121"/>
                    <a:pt x="49121" y="56489"/>
                    <a:pt x="49121" y="65494"/>
                  </a:cubicBezTo>
                  <a:lnTo>
                    <a:pt x="49121" y="88110"/>
                  </a:lnTo>
                  <a:lnTo>
                    <a:pt x="225649" y="233017"/>
                  </a:lnTo>
                  <a:cubicBezTo>
                    <a:pt x="246832" y="250414"/>
                    <a:pt x="277225" y="250414"/>
                    <a:pt x="298409" y="233017"/>
                  </a:cubicBezTo>
                  <a:lnTo>
                    <a:pt x="474834" y="88110"/>
                  </a:lnTo>
                  <a:lnTo>
                    <a:pt x="474834" y="65494"/>
                  </a:lnTo>
                  <a:cubicBezTo>
                    <a:pt x="474834" y="56489"/>
                    <a:pt x="467466" y="49121"/>
                    <a:pt x="458461" y="49121"/>
                  </a:cubicBezTo>
                  <a:lnTo>
                    <a:pt x="65494" y="49121"/>
                  </a:lnTo>
                  <a:close/>
                  <a:moveTo>
                    <a:pt x="49121" y="151660"/>
                  </a:moveTo>
                  <a:lnTo>
                    <a:pt x="49121" y="327472"/>
                  </a:lnTo>
                  <a:cubicBezTo>
                    <a:pt x="49121" y="336477"/>
                    <a:pt x="56489" y="343845"/>
                    <a:pt x="65494" y="343845"/>
                  </a:cubicBezTo>
                  <a:lnTo>
                    <a:pt x="458461" y="343845"/>
                  </a:lnTo>
                  <a:cubicBezTo>
                    <a:pt x="467466" y="343845"/>
                    <a:pt x="474834" y="336477"/>
                    <a:pt x="474834" y="327472"/>
                  </a:cubicBezTo>
                  <a:lnTo>
                    <a:pt x="474834" y="151660"/>
                  </a:lnTo>
                  <a:lnTo>
                    <a:pt x="329519" y="270983"/>
                  </a:lnTo>
                  <a:cubicBezTo>
                    <a:pt x="290222" y="303218"/>
                    <a:pt x="233631" y="303218"/>
                    <a:pt x="194436" y="270983"/>
                  </a:cubicBezTo>
                  <a:lnTo>
                    <a:pt x="49121" y="151660"/>
                  </a:lnTo>
                  <a:close/>
                  <a:moveTo>
                    <a:pt x="0" y="65494"/>
                  </a:moveTo>
                  <a:cubicBezTo>
                    <a:pt x="0" y="29370"/>
                    <a:pt x="29370" y="0"/>
                    <a:pt x="65494" y="0"/>
                  </a:cubicBezTo>
                  <a:lnTo>
                    <a:pt x="458461" y="0"/>
                  </a:lnTo>
                  <a:cubicBezTo>
                    <a:pt x="494585" y="0"/>
                    <a:pt x="523955" y="29370"/>
                    <a:pt x="523955" y="65494"/>
                  </a:cubicBezTo>
                  <a:lnTo>
                    <a:pt x="523955" y="327472"/>
                  </a:lnTo>
                  <a:cubicBezTo>
                    <a:pt x="523955" y="363596"/>
                    <a:pt x="494585" y="392966"/>
                    <a:pt x="458461" y="392966"/>
                  </a:cubicBezTo>
                  <a:lnTo>
                    <a:pt x="65494" y="392966"/>
                  </a:lnTo>
                  <a:cubicBezTo>
                    <a:pt x="29370" y="392966"/>
                    <a:pt x="0" y="363596"/>
                    <a:pt x="0" y="327472"/>
                  </a:cubicBezTo>
                  <a:lnTo>
                    <a:pt x="0" y="65494"/>
                  </a:lnTo>
                  <a:close/>
                </a:path>
              </a:pathLst>
            </a:custGeom>
            <a:solidFill>
              <a:srgbClr val="000000"/>
            </a:solidFill>
            <a:ln w="1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3" name="Title 1">
              <a:extLst>
                <a:ext uri="{FF2B5EF4-FFF2-40B4-BE49-F238E27FC236}">
                  <a16:creationId xmlns:a16="http://schemas.microsoft.com/office/drawing/2014/main" id="{7BB1097F-4A80-3CFC-C132-429566A9DDB6}"/>
                </a:ext>
              </a:extLst>
            </p:cNvPr>
            <p:cNvSpPr txBox="1">
              <a:spLocks/>
            </p:cNvSpPr>
            <p:nvPr/>
          </p:nvSpPr>
          <p:spPr>
            <a:xfrm>
              <a:off x="7743955" y="5680800"/>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info@vraie-idea.ca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pic>
          <p:nvPicPr>
            <p:cNvPr id="18" name="Picture 12">
              <a:extLst>
                <a:ext uri="{FF2B5EF4-FFF2-40B4-BE49-F238E27FC236}">
                  <a16:creationId xmlns:a16="http://schemas.microsoft.com/office/drawing/2014/main" id="{E0DFBA79-78B1-B907-5BC0-54985D7E6150}"/>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9662" y="4842142"/>
              <a:ext cx="576000" cy="57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04495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ED718-C871-C570-20BD-6087625F6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93342-3064-A219-B90D-6A9AAB2A44F6}"/>
              </a:ext>
            </a:extLst>
          </p:cNvPr>
          <p:cNvSpPr>
            <a:spLocks noGrp="1"/>
          </p:cNvSpPr>
          <p:nvPr>
            <p:ph type="title"/>
          </p:nvPr>
        </p:nvSpPr>
        <p:spPr/>
        <p:txBody>
          <a:bodyPr/>
          <a:lstStyle/>
          <a:p>
            <a:pPr algn="ctr"/>
            <a:r>
              <a:rPr lang="en-US" dirty="0"/>
              <a:t>Workshops</a:t>
            </a:r>
          </a:p>
        </p:txBody>
      </p:sp>
      <p:sp>
        <p:nvSpPr>
          <p:cNvPr id="3" name="Content Placeholder 2">
            <a:extLst>
              <a:ext uri="{FF2B5EF4-FFF2-40B4-BE49-F238E27FC236}">
                <a16:creationId xmlns:a16="http://schemas.microsoft.com/office/drawing/2014/main" id="{2195DA8D-E50A-0CF0-5858-15D0A91EFDF8}"/>
              </a:ext>
            </a:extLst>
          </p:cNvPr>
          <p:cNvSpPr>
            <a:spLocks noGrp="1"/>
          </p:cNvSpPr>
          <p:nvPr>
            <p:ph idx="1"/>
          </p:nvPr>
        </p:nvSpPr>
        <p:spPr>
          <a:xfrm>
            <a:off x="753979" y="1205228"/>
            <a:ext cx="10515600" cy="4690246"/>
          </a:xfrm>
        </p:spPr>
        <p:txBody>
          <a:bodyPr>
            <a:normAutofit fontScale="77500" lnSpcReduction="20000"/>
          </a:bodyPr>
          <a:lstStyle/>
          <a:p>
            <a:pPr marL="0" indent="0">
              <a:buNone/>
            </a:pPr>
            <a:r>
              <a:rPr lang="en-CA" dirty="0"/>
              <a:t>W280 </a:t>
            </a:r>
          </a:p>
          <a:p>
            <a:r>
              <a:rPr lang="en-CA" dirty="0"/>
              <a:t>Workplace systems and partnerships: Employment standard implementation guidance – chapter 7</a:t>
            </a:r>
          </a:p>
          <a:p>
            <a:r>
              <a:rPr lang="en-CA" dirty="0"/>
              <a:t>Transitions to work and career development: Making high-quality jobs and career advancement opportunities accessible and disability inclusive </a:t>
            </a:r>
            <a:endParaRPr lang="en-CA" b="1" dirty="0"/>
          </a:p>
          <a:p>
            <a:pPr marL="0" indent="0">
              <a:buNone/>
            </a:pPr>
            <a:endParaRPr lang="en-CA" dirty="0"/>
          </a:p>
          <a:p>
            <a:pPr marL="0" indent="0">
              <a:buNone/>
            </a:pPr>
            <a:r>
              <a:rPr lang="en-CA" dirty="0"/>
              <a:t>W240</a:t>
            </a:r>
          </a:p>
          <a:p>
            <a:r>
              <a:rPr lang="en-CA" dirty="0"/>
              <a:t>Disruptive technologies and the future of work: Shaping Inclusive AI tools for Employment Access </a:t>
            </a:r>
          </a:p>
          <a:p>
            <a:r>
              <a:rPr lang="en-CA" dirty="0"/>
              <a:t>Employment support systems: Building a culture of inclusion – supports to empower inclusive workplaces </a:t>
            </a:r>
          </a:p>
          <a:p>
            <a:pPr marL="0" indent="0">
              <a:buNone/>
            </a:pPr>
            <a:endParaRPr lang="en-CA" dirty="0"/>
          </a:p>
          <a:p>
            <a:pPr marL="0" indent="0">
              <a:buNone/>
            </a:pPr>
            <a:r>
              <a:rPr lang="en-CA" dirty="0"/>
              <a:t>W762</a:t>
            </a:r>
          </a:p>
          <a:p>
            <a:r>
              <a:rPr lang="en-CA" dirty="0"/>
              <a:t>Inclusive environmental design: Training &amp; resources for inclusive workplaces </a:t>
            </a:r>
          </a:p>
        </p:txBody>
      </p:sp>
    </p:spTree>
    <p:extLst>
      <p:ext uri="{BB962C8B-B14F-4D97-AF65-F5344CB8AC3E}">
        <p14:creationId xmlns:p14="http://schemas.microsoft.com/office/powerpoint/2010/main" val="40382672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10746-7C8B-F9CE-8B20-0E81FE7A14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EC0376C-C79F-10DB-716D-355DD72CE459}"/>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sz="6000" b="1" dirty="0">
                <a:solidFill>
                  <a:schemeClr val="bg1"/>
                </a:solidFill>
                <a:latin typeface="Arial" panose="020B0604020202020204" pitchFamily="34" charset="0"/>
                <a:cs typeface="Arial" panose="020B0604020202020204" pitchFamily="34" charset="0"/>
              </a:rPr>
              <a:t>Progress Toward Transformational Change</a:t>
            </a:r>
            <a:endParaRPr lang="en-US" dirty="0"/>
          </a:p>
        </p:txBody>
      </p:sp>
      <p:pic>
        <p:nvPicPr>
          <p:cNvPr id="6" name="Picture 5" descr="Inclusive Design for Employment Access&#10;Vision radicale pur l'access inclusi a l'emploi&#10;&#10;">
            <a:extLst>
              <a:ext uri="{FF2B5EF4-FFF2-40B4-BE49-F238E27FC236}">
                <a16:creationId xmlns:a16="http://schemas.microsoft.com/office/drawing/2014/main" id="{E26220CF-1F73-F5C8-6C1E-E91D5B27C82C}"/>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44B5C1ED-AFAF-0EFA-9F29-ACB47AB6C8E3}"/>
              </a:ext>
              <a:ext uri="{C183D7F6-B498-43B3-948B-1728B52AA6E4}">
                <adec:decorative xmlns:adec="http://schemas.microsoft.com/office/drawing/2017/decorative" val="1"/>
              </a:ext>
            </a:extLst>
          </p:cNvPr>
          <p:cNvSpPr/>
          <p:nvPr/>
        </p:nvSpPr>
        <p:spPr>
          <a:xfrm>
            <a:off x="-6350" y="3862800"/>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Break and Workshops in Progress </a:t>
            </a:r>
          </a:p>
          <a:p>
            <a:pPr algn="ctr"/>
            <a:r>
              <a:rPr lang="en-US" sz="4000" b="1" dirty="0">
                <a:solidFill>
                  <a:schemeClr val="bg1"/>
                </a:solidFill>
                <a:latin typeface="Arial" panose="020B0604020202020204" pitchFamily="34" charset="0"/>
                <a:cs typeface="Arial" panose="020B0604020202020204" pitchFamily="34" charset="0"/>
              </a:rPr>
              <a:t>until 4:40 PM ET</a:t>
            </a:r>
            <a:endParaRPr lang="en-US" sz="4000" dirty="0"/>
          </a:p>
        </p:txBody>
      </p:sp>
      <p:sp>
        <p:nvSpPr>
          <p:cNvPr id="2" name="Footer Placeholder 3">
            <a:extLst>
              <a:ext uri="{FF2B5EF4-FFF2-40B4-BE49-F238E27FC236}">
                <a16:creationId xmlns:a16="http://schemas.microsoft.com/office/drawing/2014/main" id="{F3AE418B-0F8C-DBF0-DB4A-2D3AD375897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3" name="Picture 2" descr="Government of Canada logo">
            <a:extLst>
              <a:ext uri="{FF2B5EF4-FFF2-40B4-BE49-F238E27FC236}">
                <a16:creationId xmlns:a16="http://schemas.microsoft.com/office/drawing/2014/main" id="{5A870F02-1338-825A-E0E7-3F8FF91839E8}"/>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4" name="Picture 2" descr="NFRF visual identifier">
            <a:extLst>
              <a:ext uri="{FF2B5EF4-FFF2-40B4-BE49-F238E27FC236}">
                <a16:creationId xmlns:a16="http://schemas.microsoft.com/office/drawing/2014/main" id="{C33E9A74-D53B-70FB-B732-C4055BF6A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B6824B-20B8-1733-10A9-89F11B39F85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9" name="Picture 8">
            <a:extLst>
              <a:ext uri="{FF2B5EF4-FFF2-40B4-BE49-F238E27FC236}">
                <a16:creationId xmlns:a16="http://schemas.microsoft.com/office/drawing/2014/main" id="{70CAAE3E-1F36-B17B-CEEA-F1D29CC30F4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2453706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E259-1229-1695-8B53-20EA11D63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0FF02-B455-053D-FEB6-BB5D82509B85}"/>
              </a:ext>
            </a:extLst>
          </p:cNvPr>
          <p:cNvSpPr>
            <a:spLocks noGrp="1"/>
          </p:cNvSpPr>
          <p:nvPr>
            <p:ph type="title"/>
          </p:nvPr>
        </p:nvSpPr>
        <p:spPr/>
        <p:txBody>
          <a:bodyPr/>
          <a:lstStyle/>
          <a:p>
            <a:pPr algn="ctr"/>
            <a:r>
              <a:rPr lang="en-US" dirty="0"/>
              <a:t>Closing Keynote</a:t>
            </a:r>
          </a:p>
        </p:txBody>
      </p:sp>
      <p:sp>
        <p:nvSpPr>
          <p:cNvPr id="6" name="Content Placeholder 2">
            <a:extLst>
              <a:ext uri="{FF2B5EF4-FFF2-40B4-BE49-F238E27FC236}">
                <a16:creationId xmlns:a16="http://schemas.microsoft.com/office/drawing/2014/main" id="{4A44D3FD-F543-4777-C90F-F7C623EE2B5F}"/>
              </a:ext>
            </a:extLst>
          </p:cNvPr>
          <p:cNvSpPr txBox="1">
            <a:spLocks/>
          </p:cNvSpPr>
          <p:nvPr/>
        </p:nvSpPr>
        <p:spPr>
          <a:xfrm>
            <a:off x="5557839" y="3183245"/>
            <a:ext cx="4914900" cy="4914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t>Mayor Mike Bradley, </a:t>
            </a:r>
            <a:r>
              <a:rPr lang="en-CA" sz="1800" dirty="0"/>
              <a:t>City of Sarnia, Ontario</a:t>
            </a:r>
          </a:p>
        </p:txBody>
      </p:sp>
      <p:pic>
        <p:nvPicPr>
          <p:cNvPr id="4" name="Picture 3">
            <a:extLst>
              <a:ext uri="{FF2B5EF4-FFF2-40B4-BE49-F238E27FC236}">
                <a16:creationId xmlns:a16="http://schemas.microsoft.com/office/drawing/2014/main" id="{181B3AD4-2B4A-F93B-1511-FD76A40DE71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261" y="1957380"/>
            <a:ext cx="2943225" cy="2943225"/>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84736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542D-7CCD-E061-C133-8CBAC3C223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ACB78-55B1-D441-DFE6-EB6A05FE7D29}"/>
              </a:ext>
            </a:extLst>
          </p:cNvPr>
          <p:cNvSpPr>
            <a:spLocks noGrp="1"/>
          </p:cNvSpPr>
          <p:nvPr>
            <p:ph type="title"/>
          </p:nvPr>
        </p:nvSpPr>
        <p:spPr/>
        <p:txBody>
          <a:bodyPr/>
          <a:lstStyle/>
          <a:p>
            <a:pPr algn="ctr"/>
            <a:r>
              <a:rPr lang="en-US" dirty="0"/>
              <a:t>Closing Reflections/Announcements</a:t>
            </a:r>
          </a:p>
        </p:txBody>
      </p:sp>
      <p:sp>
        <p:nvSpPr>
          <p:cNvPr id="3" name="Content Placeholder 2">
            <a:extLst>
              <a:ext uri="{FF2B5EF4-FFF2-40B4-BE49-F238E27FC236}">
                <a16:creationId xmlns:a16="http://schemas.microsoft.com/office/drawing/2014/main" id="{824C8AC3-2655-6D6F-ED06-56113EEDD3DD}"/>
              </a:ext>
            </a:extLst>
          </p:cNvPr>
          <p:cNvSpPr>
            <a:spLocks noGrp="1"/>
          </p:cNvSpPr>
          <p:nvPr>
            <p:ph idx="1"/>
          </p:nvPr>
        </p:nvSpPr>
        <p:spPr>
          <a:xfrm>
            <a:off x="1969994" y="2875756"/>
            <a:ext cx="9192238" cy="566201"/>
          </a:xfrm>
        </p:spPr>
        <p:txBody>
          <a:bodyPr>
            <a:normAutofit lnSpcReduction="10000"/>
          </a:bodyPr>
          <a:lstStyle/>
          <a:p>
            <a:pPr marL="0" indent="0">
              <a:buNone/>
            </a:pPr>
            <a:r>
              <a:rPr lang="en-CA" sz="1800" b="1" dirty="0"/>
              <a:t>Sinead McCarthy</a:t>
            </a:r>
            <a:r>
              <a:rPr lang="en-CA" sz="1800" dirty="0"/>
              <a:t>, Vice President, Development, Programs and HR, Youth Employment Services; IDEA Hub Co-lead for Transitions to Work and Career Development</a:t>
            </a:r>
          </a:p>
        </p:txBody>
      </p:sp>
      <p:sp>
        <p:nvSpPr>
          <p:cNvPr id="7" name="TextBox 6">
            <a:extLst>
              <a:ext uri="{FF2B5EF4-FFF2-40B4-BE49-F238E27FC236}">
                <a16:creationId xmlns:a16="http://schemas.microsoft.com/office/drawing/2014/main" id="{6CBA3B11-E53C-71B1-9947-59A1C00BFC24}"/>
              </a:ext>
            </a:extLst>
          </p:cNvPr>
          <p:cNvSpPr txBox="1"/>
          <p:nvPr/>
        </p:nvSpPr>
        <p:spPr>
          <a:xfrm>
            <a:off x="1969994" y="1714937"/>
            <a:ext cx="9192238" cy="369332"/>
          </a:xfrm>
          <a:prstGeom prst="rect">
            <a:avLst/>
          </a:prstGeom>
          <a:noFill/>
        </p:spPr>
        <p:txBody>
          <a:bodyPr wrap="square" rtlCol="0">
            <a:spAutoFit/>
          </a:bodyPr>
          <a:lstStyle/>
          <a:p>
            <a:r>
              <a:rPr lang="en-CA" b="1" dirty="0"/>
              <a:t>Alec Farquhar</a:t>
            </a:r>
            <a:r>
              <a:rPr lang="en-CA" dirty="0"/>
              <a:t>, IDEA Strategic Advisor; Former Director, Office of the Worker Adviser</a:t>
            </a:r>
          </a:p>
        </p:txBody>
      </p:sp>
      <p:pic>
        <p:nvPicPr>
          <p:cNvPr id="6" name="Picture 5">
            <a:extLst>
              <a:ext uri="{FF2B5EF4-FFF2-40B4-BE49-F238E27FC236}">
                <a16:creationId xmlns:a16="http://schemas.microsoft.com/office/drawing/2014/main" id="{4B2F3C04-741E-D674-5C09-D9A4CB1F958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659" y="1481841"/>
            <a:ext cx="874653" cy="874653"/>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9AD7A30-7593-A2E7-18A7-DFACDF8779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134" y="2737062"/>
            <a:ext cx="874653" cy="874653"/>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890596F5-F9C6-496B-F268-DDE17308F2E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659" y="3952592"/>
            <a:ext cx="874653" cy="874653"/>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41DA97A9-ED9F-F9AA-0B7D-A30FC7B8C0CE}"/>
              </a:ext>
            </a:extLst>
          </p:cNvPr>
          <p:cNvSpPr txBox="1"/>
          <p:nvPr/>
        </p:nvSpPr>
        <p:spPr>
          <a:xfrm>
            <a:off x="1969994" y="4205252"/>
            <a:ext cx="8252012" cy="369332"/>
          </a:xfrm>
          <a:prstGeom prst="rect">
            <a:avLst/>
          </a:prstGeom>
          <a:noFill/>
        </p:spPr>
        <p:txBody>
          <a:bodyPr wrap="square">
            <a:spAutoFit/>
          </a:bodyPr>
          <a:lstStyle/>
          <a:p>
            <a:r>
              <a:rPr lang="en-CA" b="1" dirty="0"/>
              <a:t>Emile Tompa, </a:t>
            </a:r>
            <a:r>
              <a:rPr lang="en-CA" dirty="0"/>
              <a:t>Executive Director, IDEA; Department of Economics, McMaster</a:t>
            </a:r>
          </a:p>
        </p:txBody>
      </p:sp>
      <p:pic>
        <p:nvPicPr>
          <p:cNvPr id="15" name="Picture 14">
            <a:extLst>
              <a:ext uri="{FF2B5EF4-FFF2-40B4-BE49-F238E27FC236}">
                <a16:creationId xmlns:a16="http://schemas.microsoft.com/office/drawing/2014/main" id="{8386F902-5EA9-F057-9823-F65C6D0A536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134" y="5207813"/>
            <a:ext cx="869575" cy="869575"/>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2F4754C4-A658-CF46-B85C-150CA6B80A9B}"/>
              </a:ext>
            </a:extLst>
          </p:cNvPr>
          <p:cNvSpPr txBox="1"/>
          <p:nvPr/>
        </p:nvSpPr>
        <p:spPr>
          <a:xfrm>
            <a:off x="1969994" y="5457934"/>
            <a:ext cx="8252012" cy="369332"/>
          </a:xfrm>
          <a:prstGeom prst="rect">
            <a:avLst/>
          </a:prstGeom>
          <a:noFill/>
        </p:spPr>
        <p:txBody>
          <a:bodyPr wrap="square">
            <a:spAutoFit/>
          </a:bodyPr>
          <a:lstStyle/>
          <a:p>
            <a:r>
              <a:rPr lang="en-CA" b="1" dirty="0"/>
              <a:t>Rebecca Gewurtz, </a:t>
            </a:r>
            <a:r>
              <a:rPr lang="en-CA" dirty="0"/>
              <a:t>Director, IDEA; School of Rehabilitation Science, McMaster</a:t>
            </a:r>
          </a:p>
        </p:txBody>
      </p:sp>
    </p:spTree>
    <p:extLst>
      <p:ext uri="{BB962C8B-B14F-4D97-AF65-F5344CB8AC3E}">
        <p14:creationId xmlns:p14="http://schemas.microsoft.com/office/powerpoint/2010/main" val="6658787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B881-FA52-8FE2-AC6E-A2F1F4DB23AD}"/>
              </a:ext>
            </a:extLst>
          </p:cNvPr>
          <p:cNvSpPr>
            <a:spLocks noGrp="1"/>
          </p:cNvSpPr>
          <p:nvPr>
            <p:ph type="title"/>
          </p:nvPr>
        </p:nvSpPr>
        <p:spPr>
          <a:xfrm>
            <a:off x="838200" y="589719"/>
            <a:ext cx="10515600" cy="1117446"/>
          </a:xfrm>
        </p:spPr>
        <p:txBody>
          <a:bodyPr/>
          <a:lstStyle/>
          <a:p>
            <a:r>
              <a:rPr lang="en-CA" dirty="0"/>
              <a:t>Funding Acknowledgement</a:t>
            </a:r>
          </a:p>
        </p:txBody>
      </p:sp>
      <p:sp>
        <p:nvSpPr>
          <p:cNvPr id="3" name="Content Placeholder 2">
            <a:extLst>
              <a:ext uri="{FF2B5EF4-FFF2-40B4-BE49-F238E27FC236}">
                <a16:creationId xmlns:a16="http://schemas.microsoft.com/office/drawing/2014/main" id="{5AFBF046-8C4B-7DA9-4C79-75B54293A9A4}"/>
              </a:ext>
            </a:extLst>
          </p:cNvPr>
          <p:cNvSpPr>
            <a:spLocks noGrp="1"/>
          </p:cNvSpPr>
          <p:nvPr>
            <p:ph idx="1"/>
          </p:nvPr>
        </p:nvSpPr>
        <p:spPr>
          <a:xfrm>
            <a:off x="838200" y="1707165"/>
            <a:ext cx="10515600" cy="3443670"/>
          </a:xfrm>
        </p:spPr>
        <p:txBody>
          <a:bodyPr>
            <a:normAutofit/>
          </a:bodyPr>
          <a:lstStyle/>
          <a:p>
            <a:pPr marL="0" indent="0">
              <a:buNone/>
            </a:pPr>
            <a:r>
              <a:rPr lang="en-CA" sz="2000" dirty="0"/>
              <a:t>Inclusive Design for Employment Access (IDEA) is supported by generous funding from the Government of Canada’s New Frontiers in Research Fund (NFRF).</a:t>
            </a:r>
          </a:p>
          <a:p>
            <a:pPr marL="0" indent="0">
              <a:buNone/>
            </a:pPr>
            <a:endParaRPr lang="en-CA" sz="2000" dirty="0"/>
          </a:p>
          <a:p>
            <a:pPr marL="0" indent="0">
              <a:buNone/>
            </a:pPr>
            <a:r>
              <a:rPr lang="en-CA" sz="2000" dirty="0"/>
              <a:t>Le Vision </a:t>
            </a:r>
            <a:r>
              <a:rPr lang="en-CA" sz="2000" dirty="0" err="1"/>
              <a:t>Radicale</a:t>
            </a:r>
            <a:r>
              <a:rPr lang="en-CA" sz="2000" dirty="0"/>
              <a:t> Pour </a:t>
            </a:r>
            <a:r>
              <a:rPr lang="en-CA" sz="2000" dirty="0" err="1"/>
              <a:t>L’Accès</a:t>
            </a:r>
            <a:r>
              <a:rPr lang="en-CA" sz="2000" dirty="0"/>
              <a:t> </a:t>
            </a:r>
            <a:r>
              <a:rPr lang="en-CA" sz="2000" dirty="0" err="1"/>
              <a:t>Inclusif</a:t>
            </a:r>
            <a:r>
              <a:rPr lang="en-CA" sz="2000" dirty="0"/>
              <a:t> à </a:t>
            </a:r>
            <a:r>
              <a:rPr lang="en-CA" sz="2000" dirty="0" err="1"/>
              <a:t>l’Emploi</a:t>
            </a:r>
            <a:r>
              <a:rPr lang="en-CA" sz="2000" dirty="0"/>
              <a:t> (VRAIE) </a:t>
            </a:r>
            <a:r>
              <a:rPr lang="en-CA" sz="2000" dirty="0" err="1"/>
              <a:t>est</a:t>
            </a:r>
            <a:r>
              <a:rPr lang="en-CA" sz="2000" dirty="0"/>
              <a:t> </a:t>
            </a:r>
            <a:r>
              <a:rPr lang="en-CA" sz="2000" dirty="0" err="1"/>
              <a:t>financé</a:t>
            </a:r>
            <a:r>
              <a:rPr lang="en-CA" sz="2000" dirty="0"/>
              <a:t> par le fonds Nouvelles </a:t>
            </a:r>
            <a:r>
              <a:rPr lang="en-CA" sz="2000" dirty="0" err="1"/>
              <a:t>frontières</a:t>
            </a:r>
            <a:r>
              <a:rPr lang="en-CA" sz="2000" dirty="0"/>
              <a:t> </a:t>
            </a:r>
            <a:r>
              <a:rPr lang="en-CA" sz="2000" dirty="0" err="1"/>
              <a:t>en</a:t>
            </a:r>
            <a:r>
              <a:rPr lang="en-CA" sz="2000" dirty="0"/>
              <a:t> recherche du </a:t>
            </a:r>
            <a:r>
              <a:rPr lang="en-CA" sz="2000" dirty="0" err="1"/>
              <a:t>gouvernement</a:t>
            </a:r>
            <a:r>
              <a:rPr lang="en-CA" sz="2000" dirty="0"/>
              <a:t> du Canada.</a:t>
            </a:r>
          </a:p>
          <a:p>
            <a:pPr marL="0" indent="0">
              <a:buNone/>
            </a:pPr>
            <a:endParaRPr lang="en-CA" sz="2000" dirty="0"/>
          </a:p>
        </p:txBody>
      </p:sp>
      <p:pic>
        <p:nvPicPr>
          <p:cNvPr id="4" name="Picture 3" descr="Government of Canada logo">
            <a:extLst>
              <a:ext uri="{FF2B5EF4-FFF2-40B4-BE49-F238E27FC236}">
                <a16:creationId xmlns:a16="http://schemas.microsoft.com/office/drawing/2014/main" id="{FC5A34C5-D78F-4D1B-D278-474A3CDC54A6}"/>
              </a:ext>
            </a:extLst>
          </p:cNvPr>
          <p:cNvPicPr>
            <a:picLocks noChangeAspect="1"/>
          </p:cNvPicPr>
          <p:nvPr/>
        </p:nvPicPr>
        <p:blipFill>
          <a:blip r:embed="rId3"/>
          <a:stretch>
            <a:fillRect/>
          </a:stretch>
        </p:blipFill>
        <p:spPr>
          <a:xfrm>
            <a:off x="1475299" y="3813376"/>
            <a:ext cx="4540489" cy="476113"/>
          </a:xfrm>
          <a:prstGeom prst="rect">
            <a:avLst/>
          </a:prstGeom>
        </p:spPr>
      </p:pic>
      <p:pic>
        <p:nvPicPr>
          <p:cNvPr id="5" name="Picture 2" descr="NFRF visual identifier">
            <a:extLst>
              <a:ext uri="{FF2B5EF4-FFF2-40B4-BE49-F238E27FC236}">
                <a16:creationId xmlns:a16="http://schemas.microsoft.com/office/drawing/2014/main" id="{5F944858-F602-2518-48C5-2EADAE55F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857" y="3378180"/>
            <a:ext cx="3372227" cy="134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469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F0EE7-3BFB-317F-B3EF-3807004E2DC9}"/>
            </a:ext>
          </a:extLst>
        </p:cNvPr>
        <p:cNvGrpSpPr/>
        <p:nvPr/>
      </p:nvGrpSpPr>
      <p:grpSpPr>
        <a:xfrm>
          <a:off x="0" y="0"/>
          <a:ext cx="0" cy="0"/>
          <a:chOff x="0" y="0"/>
          <a:chExt cx="0" cy="0"/>
        </a:xfrm>
      </p:grpSpPr>
      <p:pic>
        <p:nvPicPr>
          <p:cNvPr id="6" name="Picture 5" descr="Inclusive Design for Employment Access&#10;Vision radicale pur l'access inclusi a l'emploi&#10;&#10;">
            <a:extLst>
              <a:ext uri="{FF2B5EF4-FFF2-40B4-BE49-F238E27FC236}">
                <a16:creationId xmlns:a16="http://schemas.microsoft.com/office/drawing/2014/main" id="{F47879DD-3D36-C156-7AD2-FA0D8646CB6A}"/>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37F4E04F-0951-B6EA-8511-FCED1A23C134}"/>
              </a:ext>
              <a:ext uri="{C183D7F6-B498-43B3-948B-1728B52AA6E4}">
                <adec:decorative xmlns:adec="http://schemas.microsoft.com/office/drawing/2017/decorative" val="1"/>
              </a:ext>
            </a:extLst>
          </p:cNvPr>
          <p:cNvSpPr/>
          <p:nvPr/>
        </p:nvSpPr>
        <p:spPr>
          <a:xfrm>
            <a:off x="-6350" y="3862800"/>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Reception from 5:20 – 6:30 PM ET </a:t>
            </a:r>
            <a:endParaRPr lang="en-US" sz="4000" dirty="0"/>
          </a:p>
        </p:txBody>
      </p:sp>
      <p:sp>
        <p:nvSpPr>
          <p:cNvPr id="2" name="Footer Placeholder 3">
            <a:extLst>
              <a:ext uri="{FF2B5EF4-FFF2-40B4-BE49-F238E27FC236}">
                <a16:creationId xmlns:a16="http://schemas.microsoft.com/office/drawing/2014/main" id="{AFBC5EEF-34FC-6A0C-9FEC-1233DA755C4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3" name="Picture 2" descr="Government of Canada logo">
            <a:extLst>
              <a:ext uri="{FF2B5EF4-FFF2-40B4-BE49-F238E27FC236}">
                <a16:creationId xmlns:a16="http://schemas.microsoft.com/office/drawing/2014/main" id="{B869B0FF-BDD1-1C1B-36C9-49A6F4C6FE7B}"/>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4" name="Picture 2" descr="NFRF visual identifier">
            <a:extLst>
              <a:ext uri="{FF2B5EF4-FFF2-40B4-BE49-F238E27FC236}">
                <a16:creationId xmlns:a16="http://schemas.microsoft.com/office/drawing/2014/main" id="{8FB41290-961C-FC36-28DD-6C1F18F5A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C2721D-3CA9-A35B-0A0C-732D03E5021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a:extLst>
              <a:ext uri="{FF2B5EF4-FFF2-40B4-BE49-F238E27FC236}">
                <a16:creationId xmlns:a16="http://schemas.microsoft.com/office/drawing/2014/main" id="{9A47CDA5-7A0D-6746-BE22-019CA899349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16350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pPr algn="ctr"/>
            <a:r>
              <a:rPr lang="en-US" altLang="en-US" sz="3000" dirty="0"/>
              <a:t>Yang-Tan Institute on </a:t>
            </a:r>
            <a:br>
              <a:rPr lang="en-US" altLang="en-US" sz="3000" dirty="0"/>
            </a:br>
            <a:r>
              <a:rPr lang="en-US" altLang="en-US" sz="3000" dirty="0"/>
              <a:t>Employment and Disability</a:t>
            </a:r>
          </a:p>
        </p:txBody>
      </p:sp>
      <p:sp>
        <p:nvSpPr>
          <p:cNvPr id="2" name="Content Placeholder 1"/>
          <p:cNvSpPr>
            <a:spLocks noGrp="1"/>
          </p:cNvSpPr>
          <p:nvPr>
            <p:ph type="body" sz="half" idx="2"/>
          </p:nvPr>
        </p:nvSpPr>
        <p:spPr>
          <a:xfrm>
            <a:off x="396522" y="2856343"/>
            <a:ext cx="3855720" cy="3197615"/>
          </a:xfrm>
        </p:spPr>
        <p:txBody>
          <a:bodyPr>
            <a:normAutofit/>
          </a:bodyPr>
          <a:lstStyle/>
          <a:p>
            <a:r>
              <a:rPr lang="en-US" altLang="en-US" sz="1800" dirty="0">
                <a:cs typeface="Calibri" panose="020F0502020204030204" pitchFamily="34" charset="0"/>
              </a:rPr>
              <a:t>Conduct research and knowledge translation/diffusion activities </a:t>
            </a:r>
          </a:p>
          <a:p>
            <a:r>
              <a:rPr lang="en-US" altLang="en-US" sz="1800" dirty="0">
                <a:cs typeface="Calibri" panose="020F0502020204030204" pitchFamily="34" charset="0"/>
              </a:rPr>
              <a:t>Focus on maximizing full inclusion of people with disabilities in employment and civil society</a:t>
            </a:r>
          </a:p>
          <a:p>
            <a:r>
              <a:rPr lang="en-US" sz="1800" dirty="0">
                <a:cs typeface="Calibri" panose="020F0502020204030204" pitchFamily="34" charset="0"/>
              </a:rPr>
              <a:t>62-member m</a:t>
            </a:r>
            <a:r>
              <a:rPr lang="en-US" altLang="en-US" sz="1800" dirty="0">
                <a:cs typeface="Calibri" panose="020F0502020204030204" pitchFamily="34" charset="0"/>
              </a:rPr>
              <a:t>ulti-disciplinary team</a:t>
            </a:r>
          </a:p>
          <a:p>
            <a:r>
              <a:rPr lang="en-US" altLang="en-US" sz="1800" dirty="0">
                <a:cs typeface="Calibri" panose="020F0502020204030204" pitchFamily="34" charset="0"/>
              </a:rPr>
              <a:t>Enterprise unit</a:t>
            </a:r>
          </a:p>
          <a:p>
            <a:endParaRPr lang="en-US" sz="1800" dirty="0"/>
          </a:p>
        </p:txBody>
      </p:sp>
      <p:sp>
        <p:nvSpPr>
          <p:cNvPr id="57348" name="Slide Number Placeholder 3"/>
          <p:cNvSpPr>
            <a:spLocks noGrp="1"/>
          </p:cNvSpPr>
          <p:nvPr>
            <p:ph type="sldNum" sz="quarter" idx="4294967295"/>
          </p:nvPr>
        </p:nvSpPr>
        <p:spPr bwMode="auto">
          <a:xfrm>
            <a:off x="0" y="6245225"/>
            <a:ext cx="396522"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rgbClr val="000000"/>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Frutiger 87ExtraBlackCn"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Frutiger 87ExtraBlackCn"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Frutiger 87ExtraBlackCn"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Frutiger 87ExtraBlackCn" pitchFamily="34" charset="0"/>
                <a:ea typeface="MS PGothic" pitchFamily="34" charset="-128"/>
                <a:cs typeface="+mn-cs"/>
              </a:defRPr>
            </a:lvl5pPr>
            <a:lvl6pPr marL="2286000" algn="l" defTabSz="914400" rtl="0" eaLnBrk="1" latinLnBrk="0" hangingPunct="1">
              <a:defRPr sz="2400" kern="1200">
                <a:solidFill>
                  <a:schemeClr val="tx1"/>
                </a:solidFill>
                <a:latin typeface="Frutiger 87ExtraBlackCn" pitchFamily="34" charset="0"/>
                <a:ea typeface="MS PGothic" pitchFamily="34" charset="-128"/>
                <a:cs typeface="+mn-cs"/>
              </a:defRPr>
            </a:lvl6pPr>
            <a:lvl7pPr marL="2743200" algn="l" defTabSz="914400" rtl="0" eaLnBrk="1" latinLnBrk="0" hangingPunct="1">
              <a:defRPr sz="2400" kern="1200">
                <a:solidFill>
                  <a:schemeClr val="tx1"/>
                </a:solidFill>
                <a:latin typeface="Frutiger 87ExtraBlackCn" pitchFamily="34" charset="0"/>
                <a:ea typeface="MS PGothic" pitchFamily="34" charset="-128"/>
                <a:cs typeface="+mn-cs"/>
              </a:defRPr>
            </a:lvl7pPr>
            <a:lvl8pPr marL="3200400" algn="l" defTabSz="914400" rtl="0" eaLnBrk="1" latinLnBrk="0" hangingPunct="1">
              <a:defRPr sz="2400" kern="1200">
                <a:solidFill>
                  <a:schemeClr val="tx1"/>
                </a:solidFill>
                <a:latin typeface="Frutiger 87ExtraBlackCn" pitchFamily="34" charset="0"/>
                <a:ea typeface="MS PGothic" pitchFamily="34" charset="-128"/>
                <a:cs typeface="+mn-cs"/>
              </a:defRPr>
            </a:lvl8pPr>
            <a:lvl9pPr marL="3657600" algn="l" defTabSz="914400" rtl="0" eaLnBrk="1" latinLnBrk="0" hangingPunct="1">
              <a:defRPr sz="2400" kern="1200">
                <a:solidFill>
                  <a:schemeClr val="tx1"/>
                </a:solidFill>
                <a:latin typeface="Frutiger 87ExtraBlackCn" pitchFamily="34" charset="0"/>
                <a:ea typeface="MS PGothic" pitchFamily="34" charset="-128"/>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C9433AA-7926-448E-A951-73345C672D63}" type="slidenum">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17</a:t>
            </a:fld>
            <a:endParaRPr kumimoji="0" lang="en-US" sz="1050" b="0" i="0" u="none" strike="noStrike" kern="1200" cap="none" spc="0" normalizeH="0" baseline="0" noProof="0" dirty="0">
              <a:ln>
                <a:noFill/>
              </a:ln>
              <a:solidFill>
                <a:srgbClr val="FFFFFF"/>
              </a:solidFill>
              <a:effectLst/>
              <a:uLnTx/>
              <a:uFillTx/>
              <a:latin typeface="Times" pitchFamily="18" charset="0"/>
              <a:ea typeface="MS PGothic" panose="020B0600070205080204" pitchFamily="34" charset="-128"/>
              <a:cs typeface="+mn-cs"/>
            </a:endParaRPr>
          </a:p>
        </p:txBody>
      </p:sp>
      <p:sp>
        <p:nvSpPr>
          <p:cNvPr id="7" name="Rectangle 6">
            <a:extLst>
              <a:ext uri="{FF2B5EF4-FFF2-40B4-BE49-F238E27FC236}">
                <a16:creationId xmlns:a16="http://schemas.microsoft.com/office/drawing/2014/main" id="{FD01137B-06B3-4477-9156-225C55C7B393}"/>
              </a:ext>
            </a:extLst>
          </p:cNvPr>
          <p:cNvSpPr/>
          <p:nvPr/>
        </p:nvSpPr>
        <p:spPr>
          <a:xfrm>
            <a:off x="560415" y="6551378"/>
            <a:ext cx="3855721"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pic>
        <p:nvPicPr>
          <p:cNvPr id="9" name="Picture Placeholder 8" descr="Faculty and Staff of the Yang-Tan Institute on Employment and Disability in the Thomas P. Golden Courtyard, in the ILR School's Upper Quad.">
            <a:extLst>
              <a:ext uri="{FF2B5EF4-FFF2-40B4-BE49-F238E27FC236}">
                <a16:creationId xmlns:a16="http://schemas.microsoft.com/office/drawing/2014/main" id="{774514EF-1B38-B49B-FCFB-A6A374801D4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704" r="11704"/>
          <a:stretch>
            <a:fillRect/>
          </a:stretch>
        </p:blipFill>
        <p:spPr>
          <a:xfrm>
            <a:off x="4468091" y="0"/>
            <a:ext cx="7817427" cy="6857999"/>
          </a:xfrm>
          <a:prstGeom prst="rect">
            <a:avLst/>
          </a:prstGeom>
        </p:spPr>
      </p:pic>
    </p:spTree>
    <p:extLst>
      <p:ext uri="{BB962C8B-B14F-4D97-AF65-F5344CB8AC3E}">
        <p14:creationId xmlns:p14="http://schemas.microsoft.com/office/powerpoint/2010/main" val="1856817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3" y="339048"/>
            <a:ext cx="6874134" cy="1397286"/>
          </a:xfrm>
        </p:spPr>
        <p:txBody>
          <a:bodyPr>
            <a:normAutofit/>
          </a:bodyPr>
          <a:lstStyle/>
          <a:p>
            <a:pPr algn="ctr"/>
            <a:r>
              <a:rPr lang="en-US" dirty="0"/>
              <a:t>Who Are Our Target Audiences?</a:t>
            </a:r>
          </a:p>
        </p:txBody>
      </p:sp>
      <p:sp>
        <p:nvSpPr>
          <p:cNvPr id="3" name="Content Placeholder 2"/>
          <p:cNvSpPr>
            <a:spLocks noGrp="1"/>
          </p:cNvSpPr>
          <p:nvPr>
            <p:ph sz="half" idx="1"/>
          </p:nvPr>
        </p:nvSpPr>
        <p:spPr>
          <a:xfrm>
            <a:off x="811658" y="2236303"/>
            <a:ext cx="6611118" cy="3961753"/>
          </a:xfrm>
        </p:spPr>
        <p:txBody>
          <a:bodyPr/>
          <a:lstStyle/>
          <a:p>
            <a:pPr marR="45720">
              <a:spcBef>
                <a:spcPts val="60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People with disabilities</a:t>
            </a:r>
          </a:p>
          <a:p>
            <a:pPr marR="45720">
              <a:spcBef>
                <a:spcPts val="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Family members of people with disabilities</a:t>
            </a:r>
          </a:p>
          <a:p>
            <a:pPr marR="45720">
              <a:spcBef>
                <a:spcPts val="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Disability service and advocacy organizations </a:t>
            </a:r>
          </a:p>
          <a:p>
            <a:pPr marR="45720">
              <a:spcBef>
                <a:spcPts val="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Policy makers</a:t>
            </a:r>
          </a:p>
          <a:p>
            <a:pPr marR="45720">
              <a:spcBef>
                <a:spcPts val="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Government agencies</a:t>
            </a:r>
          </a:p>
          <a:p>
            <a:pPr marR="45720">
              <a:spcBef>
                <a:spcPts val="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Employers, unions</a:t>
            </a:r>
          </a:p>
          <a:p>
            <a:pPr marR="45720">
              <a:spcBef>
                <a:spcPts val="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Schools at all levels</a:t>
            </a:r>
          </a:p>
          <a:p>
            <a:pPr marR="45720">
              <a:spcBef>
                <a:spcPts val="0"/>
              </a:spcBef>
              <a:spcAft>
                <a:spcPts val="0"/>
              </a:spcAft>
            </a:pPr>
            <a:r>
              <a:rPr lang="en-US" sz="2600" dirty="0">
                <a:latin typeface="Calibri" panose="020F0502020204030204" pitchFamily="34" charset="0"/>
                <a:ea typeface="Times New Roman" panose="02020603050405020304" pitchFamily="18" charset="0"/>
                <a:cs typeface="Times New Roman" panose="02020603050405020304" pitchFamily="18" charset="0"/>
              </a:rPr>
              <a:t>Communities</a:t>
            </a:r>
          </a:p>
          <a:p>
            <a:endParaRPr lang="en-US" dirty="0"/>
          </a:p>
        </p:txBody>
      </p:sp>
      <p:pic>
        <p:nvPicPr>
          <p:cNvPr id="9" name="Content Placeholder 8" descr="Person using a touch screen adding a friend to a network"/>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24621" r="24621"/>
          <a:stretch/>
        </p:blipFill>
        <p:spPr/>
      </p:pic>
      <p:sp>
        <p:nvSpPr>
          <p:cNvPr id="4" name="Slide Number Placeholder 3"/>
          <p:cNvSpPr>
            <a:spLocks noGrp="1"/>
          </p:cNvSpPr>
          <p:nvPr>
            <p:ph type="sldNum" sz="quarter" idx="4294967295"/>
          </p:nvPr>
        </p:nvSpPr>
        <p:spPr>
          <a:xfrm>
            <a:off x="10198100" y="6356350"/>
            <a:ext cx="19939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A84E8-8966-445B-8C3B-6E846FF49667}" type="slidenum">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120966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4AFE-58C9-3453-D02B-6620A15A3267}"/>
              </a:ext>
            </a:extLst>
          </p:cNvPr>
          <p:cNvSpPr>
            <a:spLocks noGrp="1"/>
          </p:cNvSpPr>
          <p:nvPr>
            <p:ph type="title"/>
          </p:nvPr>
        </p:nvSpPr>
        <p:spPr>
          <a:xfrm>
            <a:off x="1371599" y="380144"/>
            <a:ext cx="9452113" cy="740541"/>
          </a:xfrm>
        </p:spPr>
        <p:txBody>
          <a:bodyPr/>
          <a:lstStyle/>
          <a:p>
            <a:pPr algn="ctr"/>
            <a:r>
              <a:rPr lang="en-US" dirty="0"/>
              <a:t>Goal of Today’s Presentation</a:t>
            </a:r>
          </a:p>
        </p:txBody>
      </p:sp>
      <p:sp>
        <p:nvSpPr>
          <p:cNvPr id="3" name="Content Placeholder 2">
            <a:extLst>
              <a:ext uri="{FF2B5EF4-FFF2-40B4-BE49-F238E27FC236}">
                <a16:creationId xmlns:a16="http://schemas.microsoft.com/office/drawing/2014/main" id="{A4B0F0B0-B735-6E08-D4F8-DF662B8C03D0}"/>
              </a:ext>
            </a:extLst>
          </p:cNvPr>
          <p:cNvSpPr>
            <a:spLocks noGrp="1"/>
          </p:cNvSpPr>
          <p:nvPr>
            <p:ph idx="1"/>
          </p:nvPr>
        </p:nvSpPr>
        <p:spPr>
          <a:xfrm>
            <a:off x="1371601" y="1360488"/>
            <a:ext cx="9452111" cy="4337786"/>
          </a:xfrm>
        </p:spPr>
        <p:txBody>
          <a:bodyPr>
            <a:normAutofit/>
          </a:bodyPr>
          <a:lstStyle/>
          <a:p>
            <a:pPr marL="342900" indent="-342900">
              <a:buFont typeface="Arial" panose="020B0604020202020204" pitchFamily="34" charset="0"/>
              <a:buChar char="•"/>
            </a:pPr>
            <a:r>
              <a:rPr lang="en-US" sz="2800" dirty="0"/>
              <a:t>Provide a broad overview of the elements of workplace policies and practices that contribute to success in improving employment outcomes for individuals with disabilities</a:t>
            </a:r>
          </a:p>
          <a:p>
            <a:pPr marL="342900" indent="-342900">
              <a:buFont typeface="Arial" panose="020B0604020202020204" pitchFamily="34" charset="0"/>
              <a:buChar char="•"/>
            </a:pPr>
            <a:r>
              <a:rPr lang="en-US" sz="2800" dirty="0"/>
              <a:t>Based on Cornell’s research and that of others</a:t>
            </a:r>
          </a:p>
          <a:p>
            <a:pPr marL="342900" indent="-342900">
              <a:buFont typeface="Arial" panose="020B0604020202020204" pitchFamily="34" charset="0"/>
              <a:buChar char="•"/>
            </a:pPr>
            <a:r>
              <a:rPr lang="en-US" sz="2800" dirty="0"/>
              <a:t>Share related resources</a:t>
            </a:r>
          </a:p>
          <a:p>
            <a:pPr marL="342900" indent="-342900">
              <a:buFont typeface="Arial" panose="020B0604020202020204" pitchFamily="34" charset="0"/>
              <a:buChar char="•"/>
            </a:pPr>
            <a:r>
              <a:rPr lang="en-US" sz="2800" dirty="0"/>
              <a:t>Recognize that this is an ever-evolving landscape</a:t>
            </a:r>
          </a:p>
          <a:p>
            <a:pPr marL="342900" indent="-342900">
              <a:buFont typeface="Arial" panose="020B0604020202020204" pitchFamily="34" charset="0"/>
              <a:buChar char="•"/>
            </a:pPr>
            <a:r>
              <a:rPr lang="en-US" sz="2800" dirty="0"/>
              <a:t>Engage with others on this very important journey</a:t>
            </a:r>
          </a:p>
          <a:p>
            <a:endParaRPr lang="en-US" dirty="0"/>
          </a:p>
        </p:txBody>
      </p:sp>
      <p:sp>
        <p:nvSpPr>
          <p:cNvPr id="4" name="Text Placeholder 3">
            <a:extLst>
              <a:ext uri="{FF2B5EF4-FFF2-40B4-BE49-F238E27FC236}">
                <a16:creationId xmlns:a16="http://schemas.microsoft.com/office/drawing/2014/main" id="{308C7322-4472-F952-E596-1E5EEEE40ED4}"/>
              </a:ext>
            </a:extLst>
          </p:cNvPr>
          <p:cNvSpPr>
            <a:spLocks noGrp="1"/>
          </p:cNvSpPr>
          <p:nvPr>
            <p:ph type="body" sz="quarter" idx="13"/>
          </p:nvPr>
        </p:nvSpPr>
        <p:spPr>
          <a:xfrm>
            <a:off x="1538867" y="6245315"/>
            <a:ext cx="9284845" cy="490022"/>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245A8E8A-C682-D70B-E449-9E441E79A40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0170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8B2B-7145-A707-A2E4-D1CEA9E14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17D350-75AB-A4CE-8F4D-04B8347FE222}"/>
              </a:ext>
            </a:extLst>
          </p:cNvPr>
          <p:cNvSpPr>
            <a:spLocks noGrp="1"/>
          </p:cNvSpPr>
          <p:nvPr>
            <p:ph type="title"/>
          </p:nvPr>
        </p:nvSpPr>
        <p:spPr/>
        <p:txBody>
          <a:bodyPr/>
          <a:lstStyle/>
          <a:p>
            <a:pPr algn="ctr"/>
            <a:r>
              <a:rPr lang="en-US" dirty="0"/>
              <a:t>Welcoming Remarks</a:t>
            </a:r>
          </a:p>
        </p:txBody>
      </p:sp>
      <p:sp>
        <p:nvSpPr>
          <p:cNvPr id="3" name="Content Placeholder 2">
            <a:extLst>
              <a:ext uri="{FF2B5EF4-FFF2-40B4-BE49-F238E27FC236}">
                <a16:creationId xmlns:a16="http://schemas.microsoft.com/office/drawing/2014/main" id="{43B6DD9F-B54A-00CC-B3F2-B8BC6AE6C718}"/>
              </a:ext>
            </a:extLst>
          </p:cNvPr>
          <p:cNvSpPr>
            <a:spLocks noGrp="1"/>
          </p:cNvSpPr>
          <p:nvPr>
            <p:ph idx="1"/>
          </p:nvPr>
        </p:nvSpPr>
        <p:spPr>
          <a:xfrm>
            <a:off x="1985919" y="2318986"/>
            <a:ext cx="9192238" cy="566201"/>
          </a:xfrm>
        </p:spPr>
        <p:txBody>
          <a:bodyPr>
            <a:normAutofit lnSpcReduction="10000"/>
          </a:bodyPr>
          <a:lstStyle/>
          <a:p>
            <a:pPr marL="0" indent="0">
              <a:buNone/>
            </a:pPr>
            <a:r>
              <a:rPr lang="en-CA" sz="1800" b="1" dirty="0"/>
              <a:t>Sinead McCarthy</a:t>
            </a:r>
            <a:r>
              <a:rPr lang="en-CA" sz="1800" dirty="0"/>
              <a:t>, Vice President, Development, Programs and HR, Youth Employment Services; IDEA Hub Co-lead for Transitions to Work and Career Development</a:t>
            </a:r>
          </a:p>
        </p:txBody>
      </p:sp>
      <p:sp>
        <p:nvSpPr>
          <p:cNvPr id="7" name="TextBox 6">
            <a:extLst>
              <a:ext uri="{FF2B5EF4-FFF2-40B4-BE49-F238E27FC236}">
                <a16:creationId xmlns:a16="http://schemas.microsoft.com/office/drawing/2014/main" id="{14423136-A605-5E61-AAA1-C7499259F703}"/>
              </a:ext>
            </a:extLst>
          </p:cNvPr>
          <p:cNvSpPr txBox="1"/>
          <p:nvPr/>
        </p:nvSpPr>
        <p:spPr>
          <a:xfrm>
            <a:off x="1985919" y="1297175"/>
            <a:ext cx="9192238" cy="369332"/>
          </a:xfrm>
          <a:prstGeom prst="rect">
            <a:avLst/>
          </a:prstGeom>
          <a:noFill/>
        </p:spPr>
        <p:txBody>
          <a:bodyPr wrap="square" rtlCol="0">
            <a:spAutoFit/>
          </a:bodyPr>
          <a:lstStyle/>
          <a:p>
            <a:r>
              <a:rPr lang="en-CA" b="1" dirty="0"/>
              <a:t>Alec Farquhar</a:t>
            </a:r>
            <a:r>
              <a:rPr lang="en-CA" dirty="0"/>
              <a:t>, IDEA Strategic Advisor; Former Director, Office of the Worker Adviser</a:t>
            </a:r>
          </a:p>
        </p:txBody>
      </p:sp>
      <p:pic>
        <p:nvPicPr>
          <p:cNvPr id="6" name="Picture 5">
            <a:extLst>
              <a:ext uri="{FF2B5EF4-FFF2-40B4-BE49-F238E27FC236}">
                <a16:creationId xmlns:a16="http://schemas.microsoft.com/office/drawing/2014/main" id="{B1B89409-F15E-1416-05E1-5666D24C939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065" y="1046100"/>
            <a:ext cx="874653" cy="874653"/>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E35B8F4-7901-B8AA-D8B9-CF596313FFE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987" y="2160353"/>
            <a:ext cx="874653" cy="874653"/>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320226D-AFC7-00F9-604F-4C3B517800E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829"/>
          <a:stretch>
            <a:fillRect/>
          </a:stretch>
        </p:blipFill>
        <p:spPr bwMode="auto">
          <a:xfrm>
            <a:off x="838200" y="3274812"/>
            <a:ext cx="869575" cy="875949"/>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20FDD9C7-8D3D-337C-86D2-E335F295148B}"/>
              </a:ext>
            </a:extLst>
          </p:cNvPr>
          <p:cNvSpPr txBox="1"/>
          <p:nvPr/>
        </p:nvSpPr>
        <p:spPr>
          <a:xfrm>
            <a:off x="1985919" y="3528120"/>
            <a:ext cx="7491719" cy="369332"/>
          </a:xfrm>
          <a:prstGeom prst="rect">
            <a:avLst/>
          </a:prstGeom>
          <a:noFill/>
        </p:spPr>
        <p:txBody>
          <a:bodyPr wrap="square">
            <a:spAutoFit/>
          </a:bodyPr>
          <a:lstStyle/>
          <a:p>
            <a:r>
              <a:rPr lang="en-CA" b="1" dirty="0"/>
              <a:t>Krista Carr, </a:t>
            </a:r>
            <a:r>
              <a:rPr lang="en-CA" dirty="0"/>
              <a:t>Chair, IDEA Advisory Committee; CEO, Inclusion Canada</a:t>
            </a:r>
          </a:p>
        </p:txBody>
      </p:sp>
      <p:pic>
        <p:nvPicPr>
          <p:cNvPr id="11" name="Picture 10">
            <a:extLst>
              <a:ext uri="{FF2B5EF4-FFF2-40B4-BE49-F238E27FC236}">
                <a16:creationId xmlns:a16="http://schemas.microsoft.com/office/drawing/2014/main" id="{A602A500-1D0E-6F1F-8AB2-2098F9975F7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660" y="4389919"/>
            <a:ext cx="874653" cy="874653"/>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5533791E-84DF-5743-B5E2-FA2DC7F71FA7}"/>
              </a:ext>
            </a:extLst>
          </p:cNvPr>
          <p:cNvSpPr txBox="1"/>
          <p:nvPr/>
        </p:nvSpPr>
        <p:spPr>
          <a:xfrm>
            <a:off x="1969994" y="4642579"/>
            <a:ext cx="8252012" cy="369332"/>
          </a:xfrm>
          <a:prstGeom prst="rect">
            <a:avLst/>
          </a:prstGeom>
          <a:noFill/>
        </p:spPr>
        <p:txBody>
          <a:bodyPr wrap="square">
            <a:spAutoFit/>
          </a:bodyPr>
          <a:lstStyle/>
          <a:p>
            <a:r>
              <a:rPr lang="en-CA" b="1" dirty="0"/>
              <a:t>Emile Tompa, </a:t>
            </a:r>
            <a:r>
              <a:rPr lang="en-CA" dirty="0"/>
              <a:t>Executive Director, IDEA; Department of Economics, McMaster</a:t>
            </a:r>
          </a:p>
        </p:txBody>
      </p:sp>
      <p:pic>
        <p:nvPicPr>
          <p:cNvPr id="15" name="Picture 14">
            <a:extLst>
              <a:ext uri="{FF2B5EF4-FFF2-40B4-BE49-F238E27FC236}">
                <a16:creationId xmlns:a16="http://schemas.microsoft.com/office/drawing/2014/main" id="{1CD7345D-3301-0A6C-5756-CA24914614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738" y="5498872"/>
            <a:ext cx="869575" cy="869575"/>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B26864AD-94BF-DF60-C413-FCE180E62311}"/>
              </a:ext>
            </a:extLst>
          </p:cNvPr>
          <p:cNvSpPr txBox="1"/>
          <p:nvPr/>
        </p:nvSpPr>
        <p:spPr>
          <a:xfrm>
            <a:off x="1969994" y="5676593"/>
            <a:ext cx="8252012" cy="369332"/>
          </a:xfrm>
          <a:prstGeom prst="rect">
            <a:avLst/>
          </a:prstGeom>
          <a:noFill/>
        </p:spPr>
        <p:txBody>
          <a:bodyPr wrap="square">
            <a:spAutoFit/>
          </a:bodyPr>
          <a:lstStyle/>
          <a:p>
            <a:r>
              <a:rPr lang="en-CA" b="1" dirty="0"/>
              <a:t>Rebecca Gewurtz, </a:t>
            </a:r>
            <a:r>
              <a:rPr lang="en-CA" dirty="0"/>
              <a:t>Director, IDEA; School of Rehabilitation Science, McMaster</a:t>
            </a:r>
          </a:p>
        </p:txBody>
      </p:sp>
    </p:spTree>
    <p:extLst>
      <p:ext uri="{BB962C8B-B14F-4D97-AF65-F5344CB8AC3E}">
        <p14:creationId xmlns:p14="http://schemas.microsoft.com/office/powerpoint/2010/main" val="36927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F1083C-1F64-CEA2-D175-C7B9C813FB3D}"/>
              </a:ext>
            </a:extLst>
          </p:cNvPr>
          <p:cNvSpPr>
            <a:spLocks noGrp="1"/>
          </p:cNvSpPr>
          <p:nvPr>
            <p:ph type="title"/>
          </p:nvPr>
        </p:nvSpPr>
        <p:spPr>
          <a:xfrm>
            <a:off x="1371600" y="149589"/>
            <a:ext cx="9205943" cy="713440"/>
          </a:xfrm>
        </p:spPr>
        <p:txBody>
          <a:bodyPr>
            <a:normAutofit fontScale="90000"/>
          </a:bodyPr>
          <a:lstStyle/>
          <a:p>
            <a:pPr algn="ctr"/>
            <a:r>
              <a:rPr lang="en-US" dirty="0"/>
              <a:t>Elements of Effective Change</a:t>
            </a:r>
          </a:p>
        </p:txBody>
      </p:sp>
      <p:graphicFrame>
        <p:nvGraphicFramePr>
          <p:cNvPr id="5" name="Content Placeholder 4" descr="Radial Venn Diagram representing the Elements of Effective Change for People with Disabilities. The Person is at the center with the word integration, independence, and inclusion). There are five intersecting elements&#10;1. Public policy supporting inclusion&#10;2. Educational preparation, including work experience and higher education&#10;3. Public sector employment supports&#10;4. Corporate/employer engagement&#10;5. Community and family supports&#10;">
            <a:extLst>
              <a:ext uri="{FF2B5EF4-FFF2-40B4-BE49-F238E27FC236}">
                <a16:creationId xmlns:a16="http://schemas.microsoft.com/office/drawing/2014/main" id="{A2E041F0-CCC9-88B5-8350-FAE3636D2D45}"/>
              </a:ext>
            </a:extLst>
          </p:cNvPr>
          <p:cNvGraphicFramePr>
            <a:graphicFrameLocks noGrp="1"/>
          </p:cNvGraphicFramePr>
          <p:nvPr>
            <p:ph idx="1"/>
          </p:nvPr>
        </p:nvGraphicFramePr>
        <p:xfrm>
          <a:off x="636800" y="863029"/>
          <a:ext cx="11361912" cy="5747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5E23F980-BA37-B039-D77A-20A25B0DED6D}"/>
              </a:ext>
            </a:extLst>
          </p:cNvPr>
          <p:cNvSpPr>
            <a:spLocks noGrp="1"/>
          </p:cNvSpPr>
          <p:nvPr>
            <p:ph type="sldNum" sz="quarter" idx="12"/>
          </p:nvPr>
        </p:nvSpPr>
        <p:spPr>
          <a:xfrm>
            <a:off x="636800" y="6245315"/>
            <a:ext cx="558155"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2" name="Arrow: Right 1">
            <a:extLst>
              <a:ext uri="{FF2B5EF4-FFF2-40B4-BE49-F238E27FC236}">
                <a16:creationId xmlns:a16="http://schemas.microsoft.com/office/drawing/2014/main" id="{B0019115-1361-9001-C18C-C98ED5201153}"/>
              </a:ext>
              <a:ext uri="{C183D7F6-B498-43B3-948B-1728B52AA6E4}">
                <adec:decorative xmlns:adec="http://schemas.microsoft.com/office/drawing/2017/decorative" val="1"/>
              </a:ext>
            </a:extLst>
          </p:cNvPr>
          <p:cNvSpPr/>
          <p:nvPr/>
        </p:nvSpPr>
        <p:spPr>
          <a:xfrm>
            <a:off x="1633591" y="5229546"/>
            <a:ext cx="1993187" cy="9264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81FC6F0-C998-1A84-163D-67E299E23395}"/>
              </a:ext>
            </a:extLst>
          </p:cNvPr>
          <p:cNvSpPr txBox="1"/>
          <p:nvPr/>
        </p:nvSpPr>
        <p:spPr>
          <a:xfrm>
            <a:off x="8776010" y="5786635"/>
            <a:ext cx="32227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Adapted from Bruyère, S. &amp; Barrington, L. (2012).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Employment and work.</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s-US" sz="1200" b="0" i="0" u="none" strike="noStrike" kern="1200" cap="none" spc="0" normalizeH="0" baseline="0" noProof="0" dirty="0">
                <a:ln>
                  <a:noFill/>
                </a:ln>
                <a:solidFill>
                  <a:srgbClr val="000000"/>
                </a:solidFill>
                <a:effectLst/>
                <a:uLnTx/>
                <a:uFillTx/>
                <a:latin typeface="Arial" panose="020B0604020202020204"/>
                <a:ea typeface="+mn-ea"/>
                <a:cs typeface="+mn-cs"/>
              </a:rPr>
              <a:t>Los Angeles, CA: Sage Reference.</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0F0F9F0-9B3C-8986-998E-632D693F3A31}"/>
              </a:ext>
            </a:extLst>
          </p:cNvPr>
          <p:cNvSpPr txBox="1"/>
          <p:nvPr/>
        </p:nvSpPr>
        <p:spPr>
          <a:xfrm>
            <a:off x="1371600" y="6538151"/>
            <a:ext cx="675764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224775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9D6145-A12E-4566-4464-8FE11881871B}"/>
              </a:ext>
            </a:extLst>
          </p:cNvPr>
          <p:cNvSpPr>
            <a:spLocks noGrp="1"/>
          </p:cNvSpPr>
          <p:nvPr>
            <p:ph type="title"/>
          </p:nvPr>
        </p:nvSpPr>
        <p:spPr>
          <a:xfrm>
            <a:off x="1371599" y="247560"/>
            <a:ext cx="9403774" cy="743041"/>
          </a:xfrm>
        </p:spPr>
        <p:txBody>
          <a:bodyPr>
            <a:normAutofit fontScale="90000"/>
          </a:bodyPr>
          <a:lstStyle/>
          <a:p>
            <a:pPr algn="ctr"/>
            <a:r>
              <a:rPr lang="en-US" dirty="0"/>
              <a:t>Corporate/Employer Engagement</a:t>
            </a:r>
          </a:p>
        </p:txBody>
      </p:sp>
      <p:sp>
        <p:nvSpPr>
          <p:cNvPr id="3" name="Text Placeholder 2">
            <a:extLst>
              <a:ext uri="{FF2B5EF4-FFF2-40B4-BE49-F238E27FC236}">
                <a16:creationId xmlns:a16="http://schemas.microsoft.com/office/drawing/2014/main" id="{D3E48944-7749-C024-D34A-41550BF36878}"/>
              </a:ext>
            </a:extLst>
          </p:cNvPr>
          <p:cNvSpPr>
            <a:spLocks noGrp="1"/>
          </p:cNvSpPr>
          <p:nvPr>
            <p:ph idx="1"/>
          </p:nvPr>
        </p:nvSpPr>
        <p:spPr>
          <a:xfrm>
            <a:off x="1910993" y="1222625"/>
            <a:ext cx="8508013" cy="4869949"/>
          </a:xfrm>
        </p:spPr>
        <p:txBody>
          <a:bodyPr>
            <a:noAutofit/>
          </a:bodyPr>
          <a:lstStyle/>
          <a:p>
            <a:pPr marL="0" indent="0">
              <a:buNone/>
            </a:pPr>
            <a:r>
              <a:rPr lang="en-US" sz="3200" b="1" dirty="0"/>
              <a:t>Elements of Effective Change</a:t>
            </a:r>
          </a:p>
          <a:p>
            <a:pPr marL="688975" indent="-349250"/>
            <a:r>
              <a:rPr lang="en-US" sz="3000" dirty="0"/>
              <a:t>Readying the workplace</a:t>
            </a:r>
          </a:p>
          <a:p>
            <a:pPr marL="688975" indent="-349250"/>
            <a:r>
              <a:rPr lang="en-US" sz="3000" dirty="0"/>
              <a:t>Building the talent pipeline and onboarding</a:t>
            </a:r>
          </a:p>
          <a:p>
            <a:pPr marL="688975" indent="-349250"/>
            <a:r>
              <a:rPr lang="en-US" sz="3000" dirty="0"/>
              <a:t>Accessibility and accommodation</a:t>
            </a:r>
          </a:p>
          <a:p>
            <a:pPr marL="688975" indent="-349250"/>
            <a:r>
              <a:rPr lang="en-US" sz="3000" dirty="0"/>
              <a:t>Workplace climate and the supervisor role</a:t>
            </a:r>
          </a:p>
          <a:p>
            <a:pPr marL="688975" indent="-349250"/>
            <a:r>
              <a:rPr lang="en-US" sz="3000" dirty="0"/>
              <a:t>Retaining and advancing talent</a:t>
            </a:r>
          </a:p>
          <a:p>
            <a:pPr marL="688975" indent="-349250"/>
            <a:r>
              <a:rPr lang="en-US" sz="3000" dirty="0"/>
              <a:t>Engaging internal and external supports</a:t>
            </a:r>
          </a:p>
          <a:p>
            <a:pPr marL="688975" indent="-349250"/>
            <a:r>
              <a:rPr lang="en-US" sz="3000" dirty="0"/>
              <a:t>Scaling and sustainability</a:t>
            </a:r>
          </a:p>
        </p:txBody>
      </p:sp>
      <p:sp>
        <p:nvSpPr>
          <p:cNvPr id="2" name="Slide Number Placeholder 1">
            <a:extLst>
              <a:ext uri="{FF2B5EF4-FFF2-40B4-BE49-F238E27FC236}">
                <a16:creationId xmlns:a16="http://schemas.microsoft.com/office/drawing/2014/main" id="{978F6713-72F6-32B9-9902-0E8635A2FDC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C56E83E-B234-1995-420A-C52903B38C49}"/>
              </a:ext>
            </a:extLst>
          </p:cNvPr>
          <p:cNvSpPr txBox="1"/>
          <p:nvPr/>
        </p:nvSpPr>
        <p:spPr>
          <a:xfrm>
            <a:off x="1910993" y="6245315"/>
            <a:ext cx="837001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3827589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E174-E8BA-9562-2D73-EFE9060850E8}"/>
              </a:ext>
            </a:extLst>
          </p:cNvPr>
          <p:cNvSpPr>
            <a:spLocks noGrp="1"/>
          </p:cNvSpPr>
          <p:nvPr>
            <p:ph type="title"/>
          </p:nvPr>
        </p:nvSpPr>
        <p:spPr>
          <a:xfrm>
            <a:off x="1371599" y="572910"/>
            <a:ext cx="9452113" cy="878065"/>
          </a:xfrm>
        </p:spPr>
        <p:txBody>
          <a:bodyPr>
            <a:normAutofit fontScale="90000"/>
          </a:bodyPr>
          <a:lstStyle/>
          <a:p>
            <a:pPr algn="ctr"/>
            <a:r>
              <a:rPr lang="en-US" b="1" dirty="0"/>
              <a:t>Elements of Effective Change (1)</a:t>
            </a:r>
            <a:br>
              <a:rPr lang="en-US" b="1" dirty="0"/>
            </a:br>
            <a:endParaRPr lang="en-US" dirty="0"/>
          </a:p>
        </p:txBody>
      </p:sp>
      <p:sp>
        <p:nvSpPr>
          <p:cNvPr id="3" name="Content Placeholder 2">
            <a:extLst>
              <a:ext uri="{FF2B5EF4-FFF2-40B4-BE49-F238E27FC236}">
                <a16:creationId xmlns:a16="http://schemas.microsoft.com/office/drawing/2014/main" id="{D029C4A3-B1FC-C015-8535-249385B813F7}"/>
              </a:ext>
            </a:extLst>
          </p:cNvPr>
          <p:cNvSpPr>
            <a:spLocks noGrp="1"/>
          </p:cNvSpPr>
          <p:nvPr>
            <p:ph idx="1"/>
          </p:nvPr>
        </p:nvSpPr>
        <p:spPr>
          <a:xfrm>
            <a:off x="1368287" y="1143000"/>
            <a:ext cx="9452112" cy="4264025"/>
          </a:xfrm>
        </p:spPr>
        <p:txBody>
          <a:bodyPr>
            <a:normAutofit/>
          </a:bodyPr>
          <a:lstStyle/>
          <a:p>
            <a:pPr marL="688975" indent="-349250">
              <a:buFont typeface="Arial" panose="020B0604020202020204" pitchFamily="34" charset="0"/>
              <a:buChar char="•"/>
            </a:pPr>
            <a:r>
              <a:rPr lang="en-US" sz="2800" b="1" dirty="0">
                <a:solidFill>
                  <a:srgbClr val="FF0000"/>
                </a:solidFill>
              </a:rPr>
              <a:t>Readying the workplace</a:t>
            </a:r>
          </a:p>
          <a:p>
            <a:pPr marL="688975" indent="-349250">
              <a:buFont typeface="Arial" panose="020B0604020202020204" pitchFamily="34" charset="0"/>
              <a:buChar char="•"/>
            </a:pPr>
            <a:r>
              <a:rPr lang="en-US" sz="2800" dirty="0"/>
              <a:t>Building the talent pipeline and onboarding</a:t>
            </a:r>
          </a:p>
          <a:p>
            <a:pPr marL="688975" indent="-349250">
              <a:buFont typeface="Arial" panose="020B0604020202020204" pitchFamily="34" charset="0"/>
              <a:buChar char="•"/>
            </a:pPr>
            <a:r>
              <a:rPr lang="en-US" sz="2800" dirty="0"/>
              <a:t>Accessibility and accommodation</a:t>
            </a:r>
          </a:p>
          <a:p>
            <a:pPr marL="688975" indent="-349250">
              <a:buFont typeface="Arial" panose="020B0604020202020204" pitchFamily="34" charset="0"/>
              <a:buChar char="•"/>
            </a:pPr>
            <a:r>
              <a:rPr lang="en-US" sz="2800" dirty="0"/>
              <a:t>Workplace climate and supervisor role</a:t>
            </a:r>
          </a:p>
          <a:p>
            <a:pPr marL="688975" indent="-349250">
              <a:buFont typeface="Arial" panose="020B0604020202020204" pitchFamily="34" charset="0"/>
              <a:buChar char="•"/>
            </a:pPr>
            <a:r>
              <a:rPr lang="en-US" sz="2800" dirty="0"/>
              <a:t>Retaining and advancing talent</a:t>
            </a:r>
          </a:p>
          <a:p>
            <a:pPr marL="688975" indent="-349250">
              <a:buFont typeface="Arial" panose="020B0604020202020204" pitchFamily="34" charset="0"/>
              <a:buChar char="•"/>
            </a:pPr>
            <a:r>
              <a:rPr lang="en-US" sz="2800" dirty="0"/>
              <a:t>Engaging internal and external supports</a:t>
            </a:r>
          </a:p>
          <a:p>
            <a:pPr marL="688975" indent="-349250">
              <a:buFont typeface="Arial" panose="020B0604020202020204" pitchFamily="34" charset="0"/>
              <a:buChar char="•"/>
            </a:pPr>
            <a:r>
              <a:rPr lang="en-US" sz="2800" dirty="0"/>
              <a:t>Scaling and sustainability</a:t>
            </a:r>
          </a:p>
          <a:p>
            <a:endParaRPr lang="en-US" dirty="0"/>
          </a:p>
        </p:txBody>
      </p:sp>
      <p:sp>
        <p:nvSpPr>
          <p:cNvPr id="4" name="Text Placeholder 3">
            <a:extLst>
              <a:ext uri="{FF2B5EF4-FFF2-40B4-BE49-F238E27FC236}">
                <a16:creationId xmlns:a16="http://schemas.microsoft.com/office/drawing/2014/main" id="{D9AC00BF-5C5B-BCB5-0983-FD2F1ED8D1AA}"/>
              </a:ext>
            </a:extLst>
          </p:cNvPr>
          <p:cNvSpPr>
            <a:spLocks noGrp="1"/>
          </p:cNvSpPr>
          <p:nvPr>
            <p:ph type="body" sz="quarter" idx="13"/>
          </p:nvPr>
        </p:nvSpPr>
        <p:spPr>
          <a:xfrm>
            <a:off x="1652155" y="6285090"/>
            <a:ext cx="9171558" cy="572909"/>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EEAE7F24-A8B3-9582-2992-22690C974682}"/>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214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0D107-5B13-6645-1DD3-290846A669C6}"/>
              </a:ext>
            </a:extLst>
          </p:cNvPr>
          <p:cNvSpPr>
            <a:spLocks noGrp="1"/>
          </p:cNvSpPr>
          <p:nvPr>
            <p:ph type="title"/>
          </p:nvPr>
        </p:nvSpPr>
        <p:spPr>
          <a:xfrm>
            <a:off x="1371599" y="441790"/>
            <a:ext cx="9452113" cy="678094"/>
          </a:xfrm>
        </p:spPr>
        <p:txBody>
          <a:bodyPr>
            <a:normAutofit/>
          </a:bodyPr>
          <a:lstStyle/>
          <a:p>
            <a:pPr algn="ctr"/>
            <a:r>
              <a:rPr lang="en-US" sz="4000" dirty="0"/>
              <a:t>Readying the Workplace</a:t>
            </a:r>
          </a:p>
        </p:txBody>
      </p:sp>
      <p:sp>
        <p:nvSpPr>
          <p:cNvPr id="3" name="Content Placeholder 2">
            <a:extLst>
              <a:ext uri="{FF2B5EF4-FFF2-40B4-BE49-F238E27FC236}">
                <a16:creationId xmlns:a16="http://schemas.microsoft.com/office/drawing/2014/main" id="{3315394B-9744-23E9-143A-AC8EEA5769ED}"/>
              </a:ext>
            </a:extLst>
          </p:cNvPr>
          <p:cNvSpPr>
            <a:spLocks noGrp="1"/>
          </p:cNvSpPr>
          <p:nvPr>
            <p:ph idx="1"/>
          </p:nvPr>
        </p:nvSpPr>
        <p:spPr>
          <a:xfrm>
            <a:off x="1371601" y="1345915"/>
            <a:ext cx="9452111" cy="3935002"/>
          </a:xfrm>
        </p:spPr>
        <p:txBody>
          <a:bodyPr>
            <a:noAutofit/>
          </a:bodyPr>
          <a:lstStyle/>
          <a:p>
            <a:pPr marL="342900" indent="-342900">
              <a:buFont typeface="Arial" panose="020B0604020202020204" pitchFamily="34" charset="0"/>
              <a:buChar char="•"/>
            </a:pPr>
            <a:r>
              <a:rPr lang="en-US" sz="2600" dirty="0"/>
              <a:t>Enlist top management support </a:t>
            </a:r>
          </a:p>
          <a:p>
            <a:pPr marL="342900" indent="-342900">
              <a:buFont typeface="Arial" panose="020B0604020202020204" pitchFamily="34" charset="0"/>
              <a:buChar char="•"/>
            </a:pPr>
            <a:r>
              <a:rPr lang="en-US" sz="2600" dirty="0"/>
              <a:t>Infuse into the strategic business goals of the organization</a:t>
            </a:r>
          </a:p>
          <a:p>
            <a:pPr marL="342900" indent="-342900">
              <a:buFont typeface="Arial" panose="020B0604020202020204" pitchFamily="34" charset="0"/>
              <a:buChar char="•"/>
            </a:pPr>
            <a:r>
              <a:rPr lang="en-US" sz="2600" dirty="0"/>
              <a:t>Articulate specific goals for desired outcomes </a:t>
            </a:r>
          </a:p>
          <a:p>
            <a:pPr marL="342900" indent="-342900">
              <a:buFont typeface="Arial" panose="020B0604020202020204" pitchFamily="34" charset="0"/>
              <a:buChar char="•"/>
            </a:pPr>
            <a:r>
              <a:rPr lang="en-US" sz="2600" dirty="0"/>
              <a:t>Identify specific targeted areas where talent is needed </a:t>
            </a:r>
          </a:p>
          <a:p>
            <a:pPr marL="342900" indent="-342900">
              <a:buFont typeface="Arial" panose="020B0604020202020204" pitchFamily="34" charset="0"/>
              <a:buChar char="•"/>
            </a:pPr>
            <a:r>
              <a:rPr lang="en-US" sz="2600" dirty="0"/>
              <a:t>Identify geographic and departmental locations where there are available jobs</a:t>
            </a:r>
          </a:p>
          <a:p>
            <a:pPr marL="342900" indent="-342900">
              <a:buFont typeface="Arial" panose="020B0604020202020204" pitchFamily="34" charset="0"/>
              <a:buChar char="•"/>
            </a:pPr>
            <a:r>
              <a:rPr lang="en-US" sz="2600" dirty="0"/>
              <a:t>Engage internal champions and willing supervisor participants</a:t>
            </a:r>
          </a:p>
        </p:txBody>
      </p:sp>
      <p:sp>
        <p:nvSpPr>
          <p:cNvPr id="4" name="Text Placeholder 3">
            <a:extLst>
              <a:ext uri="{FF2B5EF4-FFF2-40B4-BE49-F238E27FC236}">
                <a16:creationId xmlns:a16="http://schemas.microsoft.com/office/drawing/2014/main" id="{34173D5C-974A-CFA9-A03C-67EFE1866DA5}"/>
              </a:ext>
            </a:extLst>
          </p:cNvPr>
          <p:cNvSpPr>
            <a:spLocks noGrp="1"/>
          </p:cNvSpPr>
          <p:nvPr>
            <p:ph type="body" sz="quarter" idx="13"/>
          </p:nvPr>
        </p:nvSpPr>
        <p:spPr>
          <a:xfrm>
            <a:off x="1288473" y="5506948"/>
            <a:ext cx="9535240" cy="909261"/>
          </a:xfrm>
        </p:spPr>
        <p:txBody>
          <a:bodyPr/>
          <a:lstStyle/>
          <a:p>
            <a:r>
              <a:rPr lang="en-US" sz="1600" dirty="0"/>
              <a:t>Erickson, W. A., von Schrader, S., Bruyère, S. M., VanLooy, S. A., &amp; Matteson, D. S. (2014). Disability-inclusive employer practices and hiring of individuals with disabilities. </a:t>
            </a:r>
            <a:r>
              <a:rPr lang="en-US" sz="1600" i="1" dirty="0"/>
              <a:t>Rehabilitation Research, Policy, and Education</a:t>
            </a:r>
            <a:r>
              <a:rPr lang="en-US" sz="1600" dirty="0"/>
              <a:t>, </a:t>
            </a:r>
            <a:r>
              <a:rPr lang="en-US" sz="1600" i="1" dirty="0"/>
              <a:t>28</a:t>
            </a:r>
            <a:r>
              <a:rPr lang="en-US" sz="1600" dirty="0"/>
              <a:t>(4), 309–327. doi: </a:t>
            </a:r>
            <a:r>
              <a:rPr lang="en-US" sz="1600" u="sng" dirty="0">
                <a:hlinkClick r:id="rId2"/>
              </a:rPr>
              <a:t>http://dx.doi.org/10.1891/2168-6653.28.4.309</a:t>
            </a:r>
            <a:r>
              <a:rPr lang="en-US" sz="1600" dirty="0"/>
              <a:t> </a:t>
            </a:r>
          </a:p>
          <a:p>
            <a:endParaRPr lang="en-US" dirty="0"/>
          </a:p>
        </p:txBody>
      </p:sp>
      <p:sp>
        <p:nvSpPr>
          <p:cNvPr id="5" name="Slide Number Placeholder 4">
            <a:extLst>
              <a:ext uri="{FF2B5EF4-FFF2-40B4-BE49-F238E27FC236}">
                <a16:creationId xmlns:a16="http://schemas.microsoft.com/office/drawing/2014/main" id="{61121C04-52D3-1CF6-4904-54DA7446469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F5E843D-F80D-B89B-A8D9-1F6E23D61FEF}"/>
              </a:ext>
            </a:extLst>
          </p:cNvPr>
          <p:cNvSpPr txBox="1"/>
          <p:nvPr/>
        </p:nvSpPr>
        <p:spPr>
          <a:xfrm>
            <a:off x="1558636" y="6416209"/>
            <a:ext cx="785552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99477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1193-E7A4-5BD8-97DE-7830F2A6D39D}"/>
              </a:ext>
            </a:extLst>
          </p:cNvPr>
          <p:cNvSpPr>
            <a:spLocks noGrp="1"/>
          </p:cNvSpPr>
          <p:nvPr>
            <p:ph type="title"/>
          </p:nvPr>
        </p:nvSpPr>
        <p:spPr>
          <a:xfrm>
            <a:off x="1371599" y="247560"/>
            <a:ext cx="9452113" cy="1269513"/>
          </a:xfrm>
        </p:spPr>
        <p:txBody>
          <a:bodyPr>
            <a:normAutofit fontScale="90000"/>
          </a:bodyPr>
          <a:lstStyle/>
          <a:p>
            <a:pPr algn="ctr"/>
            <a:r>
              <a:rPr lang="en-US" b="1" dirty="0"/>
              <a:t>Elements of Effective Change (2)</a:t>
            </a:r>
            <a:br>
              <a:rPr lang="en-US" b="1" dirty="0"/>
            </a:br>
            <a:endParaRPr lang="en-US" dirty="0"/>
          </a:p>
        </p:txBody>
      </p:sp>
      <p:sp>
        <p:nvSpPr>
          <p:cNvPr id="3" name="Content Placeholder 2">
            <a:extLst>
              <a:ext uri="{FF2B5EF4-FFF2-40B4-BE49-F238E27FC236}">
                <a16:creationId xmlns:a16="http://schemas.microsoft.com/office/drawing/2014/main" id="{AAB0D78A-7444-D36F-C723-08AA338F5255}"/>
              </a:ext>
            </a:extLst>
          </p:cNvPr>
          <p:cNvSpPr>
            <a:spLocks noGrp="1"/>
          </p:cNvSpPr>
          <p:nvPr>
            <p:ph idx="1"/>
          </p:nvPr>
        </p:nvSpPr>
        <p:spPr>
          <a:xfrm>
            <a:off x="1369944" y="1382750"/>
            <a:ext cx="9452112" cy="4215162"/>
          </a:xfrm>
        </p:spPr>
        <p:txBody>
          <a:bodyPr>
            <a:normAutofit/>
          </a:bodyPr>
          <a:lstStyle/>
          <a:p>
            <a:pPr marL="688975" indent="-349250">
              <a:buFont typeface="Arial" panose="020B0604020202020204" pitchFamily="34" charset="0"/>
              <a:buChar char="•"/>
            </a:pPr>
            <a:r>
              <a:rPr lang="en-US" sz="2800" dirty="0">
                <a:solidFill>
                  <a:schemeClr val="tx1"/>
                </a:solidFill>
              </a:rPr>
              <a:t>Readying the workplace</a:t>
            </a:r>
          </a:p>
          <a:p>
            <a:pPr marL="688975" indent="-349250">
              <a:buFont typeface="Arial" panose="020B0604020202020204" pitchFamily="34" charset="0"/>
              <a:buChar char="•"/>
            </a:pPr>
            <a:r>
              <a:rPr lang="en-US" sz="2800" b="1" dirty="0">
                <a:solidFill>
                  <a:srgbClr val="FF0000"/>
                </a:solidFill>
              </a:rPr>
              <a:t>Building the talent pipeline and onboarding</a:t>
            </a:r>
          </a:p>
          <a:p>
            <a:pPr marL="688975" indent="-349250">
              <a:buFont typeface="Arial" panose="020B0604020202020204" pitchFamily="34" charset="0"/>
              <a:buChar char="•"/>
            </a:pPr>
            <a:r>
              <a:rPr lang="en-US" sz="2800" dirty="0"/>
              <a:t>Accessibility and accommodation</a:t>
            </a:r>
          </a:p>
          <a:p>
            <a:pPr marL="688975" indent="-349250">
              <a:buFont typeface="Arial" panose="020B0604020202020204" pitchFamily="34" charset="0"/>
              <a:buChar char="•"/>
            </a:pPr>
            <a:r>
              <a:rPr lang="en-US" sz="2800" dirty="0"/>
              <a:t>Workplace climate and supervisor role</a:t>
            </a:r>
          </a:p>
          <a:p>
            <a:pPr marL="688975" indent="-349250">
              <a:buFont typeface="Arial" panose="020B0604020202020204" pitchFamily="34" charset="0"/>
              <a:buChar char="•"/>
            </a:pPr>
            <a:r>
              <a:rPr lang="en-US" sz="2800" dirty="0"/>
              <a:t>Retaining and advancing talent</a:t>
            </a:r>
          </a:p>
          <a:p>
            <a:pPr marL="688975" indent="-349250">
              <a:buFont typeface="Arial" panose="020B0604020202020204" pitchFamily="34" charset="0"/>
              <a:buChar char="•"/>
            </a:pPr>
            <a:r>
              <a:rPr lang="en-US" sz="2800" dirty="0"/>
              <a:t>Engaging internal and external supports</a:t>
            </a:r>
          </a:p>
          <a:p>
            <a:pPr marL="688975" indent="-349250">
              <a:buFont typeface="Arial" panose="020B0604020202020204" pitchFamily="34" charset="0"/>
              <a:buChar char="•"/>
            </a:pPr>
            <a:r>
              <a:rPr lang="en-US" sz="2800" dirty="0"/>
              <a:t>Scaling and sustainability</a:t>
            </a:r>
          </a:p>
          <a:p>
            <a:endParaRPr lang="en-US" dirty="0"/>
          </a:p>
        </p:txBody>
      </p:sp>
      <p:sp>
        <p:nvSpPr>
          <p:cNvPr id="4" name="Text Placeholder 3">
            <a:extLst>
              <a:ext uri="{FF2B5EF4-FFF2-40B4-BE49-F238E27FC236}">
                <a16:creationId xmlns:a16="http://schemas.microsoft.com/office/drawing/2014/main" id="{4D4188AC-CF3D-9565-9814-75F56B47772B}"/>
              </a:ext>
            </a:extLst>
          </p:cNvPr>
          <p:cNvSpPr>
            <a:spLocks noGrp="1"/>
          </p:cNvSpPr>
          <p:nvPr>
            <p:ph type="body" sz="quarter" idx="13"/>
          </p:nvPr>
        </p:nvSpPr>
        <p:spPr>
          <a:xfrm>
            <a:off x="1662545" y="6245315"/>
            <a:ext cx="9161168" cy="467212"/>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66566D84-4EC8-BA65-987F-BBEB98AB3E6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4580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11DF-4B98-DB96-E184-662965CB8A38}"/>
              </a:ext>
            </a:extLst>
          </p:cNvPr>
          <p:cNvSpPr>
            <a:spLocks noGrp="1"/>
          </p:cNvSpPr>
          <p:nvPr>
            <p:ph type="title"/>
          </p:nvPr>
        </p:nvSpPr>
        <p:spPr>
          <a:xfrm>
            <a:off x="1371599" y="247561"/>
            <a:ext cx="9452113" cy="1293564"/>
          </a:xfrm>
        </p:spPr>
        <p:txBody>
          <a:bodyPr>
            <a:normAutofit fontScale="90000"/>
          </a:bodyPr>
          <a:lstStyle/>
          <a:p>
            <a:pPr algn="ctr"/>
            <a:br>
              <a:rPr lang="en-US" b="1" dirty="0"/>
            </a:br>
            <a:br>
              <a:rPr lang="en-US" b="1" dirty="0"/>
            </a:br>
            <a:br>
              <a:rPr lang="en-US" b="1" dirty="0"/>
            </a:br>
            <a:r>
              <a:rPr lang="en-US" b="1" dirty="0"/>
              <a:t>Building the Talent Pipeline</a:t>
            </a:r>
            <a:br>
              <a:rPr lang="en-US" dirty="0"/>
            </a:br>
            <a:endParaRPr lang="en-US" dirty="0"/>
          </a:p>
        </p:txBody>
      </p:sp>
      <p:sp>
        <p:nvSpPr>
          <p:cNvPr id="3" name="Content Placeholder 2">
            <a:extLst>
              <a:ext uri="{FF2B5EF4-FFF2-40B4-BE49-F238E27FC236}">
                <a16:creationId xmlns:a16="http://schemas.microsoft.com/office/drawing/2014/main" id="{5A6BC979-9B8A-4CF0-0F41-8333AAF62495}"/>
              </a:ext>
            </a:extLst>
          </p:cNvPr>
          <p:cNvSpPr>
            <a:spLocks noGrp="1"/>
          </p:cNvSpPr>
          <p:nvPr>
            <p:ph idx="1"/>
          </p:nvPr>
        </p:nvSpPr>
        <p:spPr>
          <a:xfrm>
            <a:off x="970156" y="1003611"/>
            <a:ext cx="10203366" cy="4572000"/>
          </a:xfrm>
        </p:spPr>
        <p:txBody>
          <a:bodyPr>
            <a:normAutofit lnSpcReduction="10000"/>
          </a:bodyPr>
          <a:lstStyle/>
          <a:p>
            <a:pPr marL="914400" lvl="1" indent="-457200"/>
            <a:r>
              <a:rPr lang="en-US" sz="2800" dirty="0"/>
              <a:t>Assure top management support</a:t>
            </a:r>
          </a:p>
          <a:p>
            <a:pPr marL="914400" lvl="1" indent="-457200"/>
            <a:r>
              <a:rPr lang="en-US" sz="2800" dirty="0"/>
              <a:t>Tap existing hiring networks (universities, colleges, etc.) </a:t>
            </a:r>
          </a:p>
          <a:p>
            <a:pPr marL="914400" lvl="1" indent="-457200"/>
            <a:r>
              <a:rPr lang="en-US" sz="2800" dirty="0"/>
              <a:t>Tap internal resources (ERGs, CSR networks, etc.)</a:t>
            </a:r>
          </a:p>
          <a:p>
            <a:pPr marL="914400" lvl="1" indent="-457200"/>
            <a:r>
              <a:rPr lang="en-US" sz="2800" dirty="0"/>
              <a:t>Work with local community disability employment organizations sourcing desired talent</a:t>
            </a:r>
          </a:p>
          <a:p>
            <a:pPr marL="914400" lvl="1" indent="-457200"/>
            <a:r>
              <a:rPr lang="en-US" sz="2800" dirty="0"/>
              <a:t>Create a disability-inviting and accessible website</a:t>
            </a:r>
          </a:p>
          <a:p>
            <a:pPr marL="914400" lvl="1" indent="-457200"/>
            <a:r>
              <a:rPr lang="en-US" sz="2800" dirty="0"/>
              <a:t>Develop internships to include people with disabilities</a:t>
            </a:r>
          </a:p>
          <a:p>
            <a:pPr marL="914400" lvl="1" indent="-457200"/>
            <a:r>
              <a:rPr lang="en-US" sz="2800" dirty="0"/>
              <a:t>Inform and educate recruiters and hiring managers</a:t>
            </a:r>
          </a:p>
          <a:p>
            <a:pPr marL="914400" lvl="1" indent="-457200"/>
            <a:r>
              <a:rPr lang="en-US" sz="2800" dirty="0"/>
              <a:t>Review and retool the interview process, if needed</a:t>
            </a:r>
          </a:p>
          <a:p>
            <a:pPr marL="914400" lvl="1" indent="-457200"/>
            <a:r>
              <a:rPr lang="en-US" sz="2800" dirty="0"/>
              <a:t>Design a disability supportive onboarding process</a:t>
            </a:r>
          </a:p>
          <a:p>
            <a:endParaRPr lang="en-US" dirty="0"/>
          </a:p>
        </p:txBody>
      </p:sp>
      <p:sp>
        <p:nvSpPr>
          <p:cNvPr id="4" name="Text Placeholder 3">
            <a:extLst>
              <a:ext uri="{FF2B5EF4-FFF2-40B4-BE49-F238E27FC236}">
                <a16:creationId xmlns:a16="http://schemas.microsoft.com/office/drawing/2014/main" id="{13B282C8-97CE-969F-6B2C-FCDE09EE6D74}"/>
              </a:ext>
            </a:extLst>
          </p:cNvPr>
          <p:cNvSpPr>
            <a:spLocks noGrp="1"/>
          </p:cNvSpPr>
          <p:nvPr>
            <p:ph type="body" sz="quarter" idx="13"/>
          </p:nvPr>
        </p:nvSpPr>
        <p:spPr>
          <a:xfrm>
            <a:off x="1828800" y="5788506"/>
            <a:ext cx="8994913" cy="622685"/>
          </a:xfrm>
        </p:spPr>
        <p:txBody>
          <a:bodyPr/>
          <a:lstStyle/>
          <a:p>
            <a:r>
              <a:rPr lang="en-US" sz="1400" dirty="0"/>
              <a:t>Erickson, W. A., von Schrader, S., Bruyère, S. M., VanLooy, S. A., &amp; Matteson, D. S. (2014). Disability-inclusive employer practices and hiring of individuals with disabilities. </a:t>
            </a:r>
            <a:r>
              <a:rPr lang="en-US" sz="1400" i="1" dirty="0"/>
              <a:t>Rehabilitation Research, Policy, and Education</a:t>
            </a:r>
            <a:r>
              <a:rPr lang="en-US" sz="1400" dirty="0"/>
              <a:t>, </a:t>
            </a:r>
            <a:r>
              <a:rPr lang="en-US" sz="1400" i="1" dirty="0"/>
              <a:t>28</a:t>
            </a:r>
            <a:r>
              <a:rPr lang="en-US" sz="1400" dirty="0"/>
              <a:t>(4), 309–327. doi: </a:t>
            </a:r>
            <a:r>
              <a:rPr lang="en-US" sz="1400" u="sng" dirty="0">
                <a:hlinkClick r:id="rId2"/>
              </a:rPr>
              <a:t>http://dx.doi.org/10.1891/2168-6653.28.4.309</a:t>
            </a:r>
            <a:r>
              <a:rPr lang="en-US" sz="1400" dirty="0"/>
              <a:t> </a:t>
            </a:r>
          </a:p>
          <a:p>
            <a:endParaRPr lang="en-US" dirty="0"/>
          </a:p>
        </p:txBody>
      </p:sp>
      <p:sp>
        <p:nvSpPr>
          <p:cNvPr id="5" name="Slide Number Placeholder 4">
            <a:extLst>
              <a:ext uri="{FF2B5EF4-FFF2-40B4-BE49-F238E27FC236}">
                <a16:creationId xmlns:a16="http://schemas.microsoft.com/office/drawing/2014/main" id="{BF061D09-3F06-126B-FC71-59EBEB56DD10}"/>
              </a:ext>
            </a:extLst>
          </p:cNvPr>
          <p:cNvSpPr>
            <a:spLocks noGrp="1"/>
          </p:cNvSpPr>
          <p:nvPr>
            <p:ph type="sldNum" sz="quarter" idx="12"/>
          </p:nvPr>
        </p:nvSpPr>
        <p:spPr>
          <a:xfrm>
            <a:off x="636800" y="6245315"/>
            <a:ext cx="73479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9724FAC1-9A12-2AF4-0FD2-3215AAF6E952}"/>
              </a:ext>
            </a:extLst>
          </p:cNvPr>
          <p:cNvSpPr txBox="1"/>
          <p:nvPr/>
        </p:nvSpPr>
        <p:spPr>
          <a:xfrm>
            <a:off x="2130136" y="6402623"/>
            <a:ext cx="721129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2763279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BE1A-08C3-EADA-00B3-4A4980F11C4B}"/>
              </a:ext>
            </a:extLst>
          </p:cNvPr>
          <p:cNvSpPr>
            <a:spLocks noGrp="1"/>
          </p:cNvSpPr>
          <p:nvPr>
            <p:ph type="title"/>
          </p:nvPr>
        </p:nvSpPr>
        <p:spPr>
          <a:xfrm>
            <a:off x="1371599" y="344184"/>
            <a:ext cx="9452113" cy="806520"/>
          </a:xfrm>
        </p:spPr>
        <p:txBody>
          <a:bodyPr>
            <a:normAutofit/>
          </a:bodyPr>
          <a:lstStyle/>
          <a:p>
            <a:pPr algn="ctr"/>
            <a:r>
              <a:rPr lang="en-US" sz="4000" dirty="0"/>
              <a:t>Effective Hiring Activities</a:t>
            </a:r>
          </a:p>
        </p:txBody>
      </p:sp>
      <p:sp>
        <p:nvSpPr>
          <p:cNvPr id="3" name="Content Placeholder 2">
            <a:extLst>
              <a:ext uri="{FF2B5EF4-FFF2-40B4-BE49-F238E27FC236}">
                <a16:creationId xmlns:a16="http://schemas.microsoft.com/office/drawing/2014/main" id="{B9DF8E1A-912A-55C4-5FDF-BA772E0D608E}"/>
              </a:ext>
            </a:extLst>
          </p:cNvPr>
          <p:cNvSpPr>
            <a:spLocks noGrp="1"/>
          </p:cNvSpPr>
          <p:nvPr>
            <p:ph idx="1"/>
          </p:nvPr>
        </p:nvSpPr>
        <p:spPr>
          <a:xfrm>
            <a:off x="1571945" y="1582219"/>
            <a:ext cx="9750175" cy="3739793"/>
          </a:xfrm>
        </p:spPr>
        <p:txBody>
          <a:bodyPr/>
          <a:lstStyle/>
          <a:p>
            <a:pPr lvl="0"/>
            <a:r>
              <a:rPr lang="en-US" sz="2800" dirty="0">
                <a:solidFill>
                  <a:schemeClr val="tx1"/>
                </a:solidFill>
              </a:rPr>
              <a:t>Targeted internships:					5.7 times </a:t>
            </a:r>
          </a:p>
          <a:p>
            <a:pPr lvl="0"/>
            <a:r>
              <a:rPr lang="en-US" sz="2800" dirty="0"/>
              <a:t>Strong senior management commitment:	4.8 times</a:t>
            </a:r>
          </a:p>
          <a:p>
            <a:pPr lvl="0"/>
            <a:r>
              <a:rPr lang="en-US" sz="2800" dirty="0"/>
              <a:t>Explicit organizational hiring goals:			4.1 times</a:t>
            </a:r>
          </a:p>
          <a:p>
            <a:pPr lvl="0"/>
            <a:r>
              <a:rPr lang="en-US" sz="2800" dirty="0"/>
              <a:t>Active recruitment, screening, interviewing:	3.2 times</a:t>
            </a:r>
          </a:p>
          <a:p>
            <a:pPr lvl="0"/>
            <a:r>
              <a:rPr lang="en-US" sz="2800" dirty="0"/>
              <a:t>Including in diversity and inclusion plan: 		3.2 times</a:t>
            </a:r>
          </a:p>
          <a:p>
            <a:pPr lvl="0"/>
            <a:r>
              <a:rPr lang="en-US" sz="2800" dirty="0"/>
              <a:t>Relationships with community orgs: 		2.7 times</a:t>
            </a:r>
          </a:p>
          <a:p>
            <a:endParaRPr lang="en-US" dirty="0"/>
          </a:p>
        </p:txBody>
      </p:sp>
      <p:sp>
        <p:nvSpPr>
          <p:cNvPr id="4" name="Text Placeholder 3">
            <a:extLst>
              <a:ext uri="{FF2B5EF4-FFF2-40B4-BE49-F238E27FC236}">
                <a16:creationId xmlns:a16="http://schemas.microsoft.com/office/drawing/2014/main" id="{751C59F4-DC6E-008A-9AC9-E6F2FCCEC615}"/>
              </a:ext>
            </a:extLst>
          </p:cNvPr>
          <p:cNvSpPr>
            <a:spLocks noGrp="1"/>
          </p:cNvSpPr>
          <p:nvPr>
            <p:ph type="body" sz="quarter" idx="13"/>
          </p:nvPr>
        </p:nvSpPr>
        <p:spPr>
          <a:xfrm>
            <a:off x="1470116" y="5133109"/>
            <a:ext cx="9251767" cy="972661"/>
          </a:xfrm>
        </p:spPr>
        <p:txBody>
          <a:bodyPr/>
          <a:lstStyle/>
          <a:p>
            <a:r>
              <a:rPr lang="en-US" sz="1400" kern="0" dirty="0">
                <a:solidFill>
                  <a:srgbClr val="000000"/>
                </a:solidFill>
              </a:rPr>
              <a:t>Erickson, W. A., von Schrader, S., Bruyère, S. M., VanLooy, S. A., &amp; Matteson, D. S. (2014). Disability-inclusive employer practices and hiring of individuals with disabilities. </a:t>
            </a:r>
            <a:r>
              <a:rPr lang="en-US" sz="1400" i="1" kern="0" dirty="0">
                <a:solidFill>
                  <a:srgbClr val="000000"/>
                </a:solidFill>
              </a:rPr>
              <a:t>Rehabilitation Research, Policy, and Education</a:t>
            </a:r>
            <a:r>
              <a:rPr lang="en-US" sz="1400" kern="0" dirty="0">
                <a:solidFill>
                  <a:srgbClr val="000000"/>
                </a:solidFill>
              </a:rPr>
              <a:t>, </a:t>
            </a:r>
            <a:r>
              <a:rPr lang="en-US" sz="1400" i="1" kern="0" dirty="0">
                <a:solidFill>
                  <a:srgbClr val="000000"/>
                </a:solidFill>
              </a:rPr>
              <a:t>28</a:t>
            </a:r>
            <a:r>
              <a:rPr lang="en-US" sz="1400" kern="0" dirty="0">
                <a:solidFill>
                  <a:srgbClr val="000000"/>
                </a:solidFill>
              </a:rPr>
              <a:t>(4), 309–328. doi:10.1891/2168-6653.28.4.309</a:t>
            </a:r>
          </a:p>
          <a:p>
            <a:endParaRPr lang="en-US" dirty="0"/>
          </a:p>
        </p:txBody>
      </p:sp>
      <p:sp>
        <p:nvSpPr>
          <p:cNvPr id="5" name="Slide Number Placeholder 4">
            <a:extLst>
              <a:ext uri="{FF2B5EF4-FFF2-40B4-BE49-F238E27FC236}">
                <a16:creationId xmlns:a16="http://schemas.microsoft.com/office/drawing/2014/main" id="{7DD0FAB8-3750-A74C-14C7-C99AD4F531D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17CF488E-FE06-DADF-3D06-93448DFB1843}"/>
              </a:ext>
            </a:extLst>
          </p:cNvPr>
          <p:cNvSpPr txBox="1"/>
          <p:nvPr/>
        </p:nvSpPr>
        <p:spPr>
          <a:xfrm>
            <a:off x="1571945" y="6105770"/>
            <a:ext cx="781104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1547466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F298-15D7-2933-2EC7-138D867BABCB}"/>
              </a:ext>
            </a:extLst>
          </p:cNvPr>
          <p:cNvSpPr>
            <a:spLocks noGrp="1"/>
          </p:cNvSpPr>
          <p:nvPr>
            <p:ph type="title"/>
          </p:nvPr>
        </p:nvSpPr>
        <p:spPr>
          <a:xfrm>
            <a:off x="1371599" y="247560"/>
            <a:ext cx="9452113" cy="1108629"/>
          </a:xfrm>
        </p:spPr>
        <p:txBody>
          <a:bodyPr>
            <a:normAutofit fontScale="90000"/>
          </a:bodyPr>
          <a:lstStyle/>
          <a:p>
            <a:pPr algn="ctr"/>
            <a:r>
              <a:rPr lang="en-US" sz="4000" dirty="0"/>
              <a:t>Best Practices for Company Websites and Career Pages</a:t>
            </a:r>
          </a:p>
        </p:txBody>
      </p:sp>
      <p:sp>
        <p:nvSpPr>
          <p:cNvPr id="3" name="Content Placeholder 2">
            <a:extLst>
              <a:ext uri="{FF2B5EF4-FFF2-40B4-BE49-F238E27FC236}">
                <a16:creationId xmlns:a16="http://schemas.microsoft.com/office/drawing/2014/main" id="{91F9476A-5F34-9A72-7E0B-0C2E637ED680}"/>
              </a:ext>
            </a:extLst>
          </p:cNvPr>
          <p:cNvSpPr>
            <a:spLocks noGrp="1"/>
          </p:cNvSpPr>
          <p:nvPr>
            <p:ph idx="1"/>
          </p:nvPr>
        </p:nvSpPr>
        <p:spPr>
          <a:xfrm>
            <a:off x="1602768" y="1510300"/>
            <a:ext cx="9220943" cy="4304871"/>
          </a:xfrm>
        </p:spPr>
        <p:txBody>
          <a:bodyPr>
            <a:normAutofit fontScale="92500" lnSpcReduction="10000"/>
          </a:bodyPr>
          <a:lstStyle/>
          <a:p>
            <a:pPr marL="342900" indent="-342900">
              <a:buFont typeface="Arial" panose="020B0604020202020204" pitchFamily="34" charset="0"/>
              <a:buChar char="•"/>
            </a:pPr>
            <a:r>
              <a:rPr lang="en-US" sz="2600" b="1" dirty="0"/>
              <a:t>Evidence of top management commitment </a:t>
            </a:r>
          </a:p>
          <a:p>
            <a:pPr marL="800100" lvl="1" indent="-342900">
              <a:buFont typeface="Courier New" panose="02070309020205020404" pitchFamily="49" charset="0"/>
              <a:buChar char="o"/>
            </a:pPr>
            <a:r>
              <a:rPr lang="en-US" sz="2300" dirty="0"/>
              <a:t>Statement of CEO</a:t>
            </a:r>
          </a:p>
          <a:p>
            <a:pPr marL="800100" lvl="1" indent="-342900">
              <a:buFont typeface="Courier New" panose="02070309020205020404" pitchFamily="49" charset="0"/>
              <a:buChar char="o"/>
            </a:pPr>
            <a:r>
              <a:rPr lang="en-US" sz="2300" dirty="0"/>
              <a:t>Disability inclusion a part of business strategy</a:t>
            </a:r>
          </a:p>
          <a:p>
            <a:pPr marL="800100" lvl="1" indent="-342900">
              <a:buFont typeface="Courier New" panose="02070309020205020404" pitchFamily="49" charset="0"/>
              <a:buChar char="o"/>
            </a:pPr>
            <a:r>
              <a:rPr lang="en-US" sz="2300" dirty="0"/>
              <a:t>Publicizing the “business case” for disability hiring</a:t>
            </a:r>
          </a:p>
          <a:p>
            <a:pPr marL="800100" lvl="1" indent="-342900">
              <a:buFont typeface="Courier New" panose="02070309020205020404" pitchFamily="49" charset="0"/>
              <a:buChar char="o"/>
            </a:pPr>
            <a:r>
              <a:rPr lang="en-US" sz="2300" dirty="0"/>
              <a:t>Having a targeted disability hiring goal and demonstrably measuring progress toward that goal</a:t>
            </a:r>
          </a:p>
          <a:p>
            <a:pPr marL="342900" indent="-342900">
              <a:buFont typeface="Arial" panose="020B0604020202020204" pitchFamily="34" charset="0"/>
              <a:buChar char="•"/>
            </a:pPr>
            <a:r>
              <a:rPr lang="en-US" b="1" dirty="0"/>
              <a:t>Disability hiring practices evident on career pages</a:t>
            </a:r>
          </a:p>
          <a:p>
            <a:pPr marL="800100" lvl="1" indent="-342900">
              <a:buFont typeface="Courier New" panose="02070309020205020404" pitchFamily="49" charset="0"/>
              <a:buChar char="o"/>
            </a:pPr>
            <a:r>
              <a:rPr lang="en-US" sz="2300" dirty="0"/>
              <a:t>Messaging that encourages rather than dissuades applicants with disabilities to apply</a:t>
            </a:r>
          </a:p>
          <a:p>
            <a:pPr marL="800100" lvl="1" indent="-342900">
              <a:buFont typeface="Courier New" panose="02070309020205020404" pitchFamily="49" charset="0"/>
              <a:buChar char="o"/>
            </a:pPr>
            <a:r>
              <a:rPr lang="en-US" sz="2300" dirty="0"/>
              <a:t>Robust D&amp;I statements that include disability</a:t>
            </a:r>
          </a:p>
          <a:p>
            <a:pPr marL="800100" lvl="1" indent="-342900">
              <a:buFont typeface="Courier New" panose="02070309020205020404" pitchFamily="49" charset="0"/>
              <a:buChar char="o"/>
            </a:pPr>
            <a:r>
              <a:rPr lang="en-US" sz="2300" dirty="0"/>
              <a:t>Employee testimonials and job previews</a:t>
            </a:r>
          </a:p>
          <a:p>
            <a:pPr marL="800100" lvl="1" indent="-342900">
              <a:buFont typeface="Courier New" panose="02070309020205020404" pitchFamily="49" charset="0"/>
              <a:buChar char="o"/>
            </a:pPr>
            <a:r>
              <a:rPr lang="en-US" sz="2300" dirty="0"/>
              <a:t>Using trained recruiters rather than just AI filters</a:t>
            </a:r>
          </a:p>
          <a:p>
            <a:endParaRPr lang="en-US" dirty="0"/>
          </a:p>
        </p:txBody>
      </p:sp>
      <p:sp>
        <p:nvSpPr>
          <p:cNvPr id="4" name="Text Placeholder 3">
            <a:extLst>
              <a:ext uri="{FF2B5EF4-FFF2-40B4-BE49-F238E27FC236}">
                <a16:creationId xmlns:a16="http://schemas.microsoft.com/office/drawing/2014/main" id="{F1E4D31E-BFEB-CD49-3B1E-79E5AE96638B}"/>
              </a:ext>
            </a:extLst>
          </p:cNvPr>
          <p:cNvSpPr>
            <a:spLocks noGrp="1"/>
          </p:cNvSpPr>
          <p:nvPr>
            <p:ph type="body" sz="quarter" idx="13"/>
          </p:nvPr>
        </p:nvSpPr>
        <p:spPr>
          <a:xfrm>
            <a:off x="1787235" y="5815171"/>
            <a:ext cx="9549247" cy="533674"/>
          </a:xfrm>
        </p:spPr>
        <p:txBody>
          <a:bodyPr/>
          <a:lstStyle/>
          <a:p>
            <a:r>
              <a:rPr lang="en-US" sz="1600" dirty="0">
                <a:latin typeface="Calibri" panose="020F0502020204030204" pitchFamily="34" charset="0"/>
                <a:ea typeface="Calibri" panose="020F0502020204030204" pitchFamily="34" charset="0"/>
              </a:rPr>
              <a:t>Saleh, M. (2020) </a:t>
            </a:r>
            <a:r>
              <a:rPr lang="en-US" sz="1600" i="1" dirty="0">
                <a:latin typeface="Calibri" panose="020F0502020204030204" pitchFamily="34" charset="0"/>
                <a:ea typeface="Calibri" panose="020F0502020204030204" pitchFamily="34" charset="0"/>
              </a:rPr>
              <a:t>Online Recruitment of and Outreach to People with Disabilities: Literature Review</a:t>
            </a:r>
            <a:r>
              <a:rPr lang="en-US" sz="1600" dirty="0">
                <a:latin typeface="Calibri" panose="020F0502020204030204" pitchFamily="34" charset="0"/>
                <a:ea typeface="Calibri" panose="020F0502020204030204" pitchFamily="34" charset="0"/>
              </a:rPr>
              <a:t>.   Washington, DC: U.S. Department of Labor, Office of Disability Employment Policy, Employer Assistance Resource Network. </a:t>
            </a:r>
          </a:p>
          <a:p>
            <a:endParaRPr lang="en-US" dirty="0"/>
          </a:p>
        </p:txBody>
      </p:sp>
      <p:sp>
        <p:nvSpPr>
          <p:cNvPr id="5" name="Slide Number Placeholder 4">
            <a:extLst>
              <a:ext uri="{FF2B5EF4-FFF2-40B4-BE49-F238E27FC236}">
                <a16:creationId xmlns:a16="http://schemas.microsoft.com/office/drawing/2014/main" id="{348000CE-4C85-817E-5D26-372AFB30789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E31E1E9-8368-FE43-EAF7-7F530AB46D8D}"/>
              </a:ext>
            </a:extLst>
          </p:cNvPr>
          <p:cNvSpPr txBox="1"/>
          <p:nvPr/>
        </p:nvSpPr>
        <p:spPr>
          <a:xfrm>
            <a:off x="2098964" y="6348845"/>
            <a:ext cx="734637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504516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2F1-6053-265A-0198-2D6DD55DED42}"/>
              </a:ext>
            </a:extLst>
          </p:cNvPr>
          <p:cNvSpPr>
            <a:spLocks noGrp="1"/>
          </p:cNvSpPr>
          <p:nvPr>
            <p:ph type="title"/>
          </p:nvPr>
        </p:nvSpPr>
        <p:spPr>
          <a:xfrm>
            <a:off x="1371599" y="124692"/>
            <a:ext cx="9402417" cy="1236518"/>
          </a:xfrm>
        </p:spPr>
        <p:txBody>
          <a:bodyPr>
            <a:normAutofit/>
          </a:bodyPr>
          <a:lstStyle/>
          <a:p>
            <a:pPr algn="ctr"/>
            <a:r>
              <a:rPr lang="en-US" sz="4000" dirty="0"/>
              <a:t>Rethinking the Interview Process</a:t>
            </a:r>
          </a:p>
        </p:txBody>
      </p:sp>
      <p:sp>
        <p:nvSpPr>
          <p:cNvPr id="3" name="Content Placeholder 2">
            <a:extLst>
              <a:ext uri="{FF2B5EF4-FFF2-40B4-BE49-F238E27FC236}">
                <a16:creationId xmlns:a16="http://schemas.microsoft.com/office/drawing/2014/main" id="{0DF640CD-BDB8-6697-B122-E80A5AAEDB38}"/>
              </a:ext>
            </a:extLst>
          </p:cNvPr>
          <p:cNvSpPr>
            <a:spLocks noGrp="1"/>
          </p:cNvSpPr>
          <p:nvPr>
            <p:ph idx="1"/>
          </p:nvPr>
        </p:nvSpPr>
        <p:spPr>
          <a:xfrm>
            <a:off x="1371599" y="1496292"/>
            <a:ext cx="9402417" cy="4062844"/>
          </a:xfrm>
        </p:spPr>
        <p:txBody>
          <a:bodyPr>
            <a:normAutofit fontScale="92500" lnSpcReduction="20000"/>
          </a:bodyPr>
          <a:lstStyle/>
          <a:p>
            <a:pPr>
              <a:buNone/>
            </a:pPr>
            <a:r>
              <a:rPr lang="en-US" b="1" dirty="0"/>
              <a:t>Employer strategies for more inclusive practice: </a:t>
            </a:r>
          </a:p>
          <a:p>
            <a:pPr marL="688975" lvl="1" indent="-225425"/>
            <a:r>
              <a:rPr lang="en-US" sz="2100" i="0" dirty="0"/>
              <a:t>Strategic organizational focus and disability awareness training for HR and hiring professionals prior to interviews </a:t>
            </a:r>
          </a:p>
          <a:p>
            <a:pPr marL="688975" lvl="1" indent="-225425"/>
            <a:r>
              <a:rPr lang="en-US" sz="2100" i="0" dirty="0"/>
              <a:t>Modifying or replacing existing interview protocols</a:t>
            </a:r>
          </a:p>
          <a:p>
            <a:pPr marL="463550" lvl="1" indent="-463550">
              <a:buNone/>
            </a:pPr>
            <a:r>
              <a:rPr lang="en-US" sz="2400" b="1" i="0" dirty="0"/>
              <a:t>Examples of possible interview protocol changes might include: </a:t>
            </a:r>
          </a:p>
          <a:p>
            <a:pPr marL="688975" lvl="1" indent="-225425"/>
            <a:r>
              <a:rPr lang="en-US" i="0" dirty="0"/>
              <a:t> Providing interview questions to community partner or interviewee in advance</a:t>
            </a:r>
          </a:p>
          <a:p>
            <a:pPr marL="688975" lvl="1" indent="-225425"/>
            <a:r>
              <a:rPr lang="en-US" i="0" dirty="0"/>
              <a:t> Eliminate “open-ended” and “vague” (hypothetical) interview questions</a:t>
            </a:r>
          </a:p>
          <a:p>
            <a:pPr marL="688975" lvl="1" indent="-231775"/>
            <a:r>
              <a:rPr lang="en-US" i="0" dirty="0"/>
              <a:t> Introduce applicants to the work environment prior to starting the interview as   an “ice breaker” </a:t>
            </a:r>
          </a:p>
          <a:p>
            <a:pPr marL="688975" lvl="1" indent="-231775"/>
            <a:r>
              <a:rPr lang="en-US" i="0" dirty="0"/>
              <a:t> Consider replacing interview panels with shorter, 1:1 or 2:1 interview settings</a:t>
            </a:r>
          </a:p>
          <a:p>
            <a:pPr marL="688975" lvl="1" indent="-231775"/>
            <a:r>
              <a:rPr lang="en-US" i="0" dirty="0"/>
              <a:t> Avoid “rapid-fire” questioning strategies</a:t>
            </a:r>
          </a:p>
          <a:p>
            <a:pPr marL="688975" lvl="1" indent="-231775"/>
            <a:r>
              <a:rPr lang="en-US" i="0" dirty="0"/>
              <a:t>Allow opportunities to show technical skills by solving a specific, work-relevant problem (“skills-based” interview process)</a:t>
            </a:r>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9C7BB42-9F6B-3E04-7A54-1A093C9F3D02}"/>
              </a:ext>
            </a:extLst>
          </p:cNvPr>
          <p:cNvSpPr>
            <a:spLocks noGrp="1"/>
          </p:cNvSpPr>
          <p:nvPr>
            <p:ph type="sldNum" sz="quarter" idx="12"/>
          </p:nvPr>
        </p:nvSpPr>
        <p:spPr>
          <a:xfrm>
            <a:off x="636800" y="6245315"/>
            <a:ext cx="526982"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507A96A3-31D8-1286-3931-CE865C5DDA27}"/>
              </a:ext>
            </a:extLst>
          </p:cNvPr>
          <p:cNvSpPr txBox="1"/>
          <p:nvPr/>
        </p:nvSpPr>
        <p:spPr>
          <a:xfrm>
            <a:off x="1932708" y="5361708"/>
            <a:ext cx="906087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Chang, H-Y, Saleh, M., Bruyere, S., &amp; Vogus, T. (2023). Making the employment interview work for a neurodiverse workforce: Perspectives of individuals on the Autism Spectrum, employers, and service providers.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Journal of Vocational Rehabilitation</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59, 107-122.  DOI:10.3233/JVR-230031</a:t>
            </a:r>
          </a:p>
        </p:txBody>
      </p:sp>
      <p:sp>
        <p:nvSpPr>
          <p:cNvPr id="5" name="TextBox 4">
            <a:extLst>
              <a:ext uri="{FF2B5EF4-FFF2-40B4-BE49-F238E27FC236}">
                <a16:creationId xmlns:a16="http://schemas.microsoft.com/office/drawing/2014/main" id="{79ED94DA-DACA-E062-1E48-9A1C0D0D1B6D}"/>
              </a:ext>
            </a:extLst>
          </p:cNvPr>
          <p:cNvSpPr txBox="1"/>
          <p:nvPr/>
        </p:nvSpPr>
        <p:spPr>
          <a:xfrm>
            <a:off x="1932709" y="6443273"/>
            <a:ext cx="70658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200013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B68A-9E3B-7098-867B-2675C32A68AA}"/>
              </a:ext>
            </a:extLst>
          </p:cNvPr>
          <p:cNvSpPr>
            <a:spLocks noGrp="1"/>
          </p:cNvSpPr>
          <p:nvPr>
            <p:ph type="title"/>
          </p:nvPr>
        </p:nvSpPr>
        <p:spPr>
          <a:xfrm>
            <a:off x="1371599" y="405246"/>
            <a:ext cx="9452113" cy="691284"/>
          </a:xfrm>
        </p:spPr>
        <p:txBody>
          <a:bodyPr>
            <a:normAutofit fontScale="90000"/>
          </a:bodyPr>
          <a:lstStyle/>
          <a:p>
            <a:pPr algn="ctr"/>
            <a:r>
              <a:rPr lang="en-US" b="1" dirty="0"/>
              <a:t>Elements of Effective Change (3)</a:t>
            </a:r>
            <a:endParaRPr lang="en-US" dirty="0"/>
          </a:p>
        </p:txBody>
      </p:sp>
      <p:sp>
        <p:nvSpPr>
          <p:cNvPr id="3" name="Content Placeholder 2">
            <a:extLst>
              <a:ext uri="{FF2B5EF4-FFF2-40B4-BE49-F238E27FC236}">
                <a16:creationId xmlns:a16="http://schemas.microsoft.com/office/drawing/2014/main" id="{4015D893-A9F2-256C-C6EF-7F05431AD79B}"/>
              </a:ext>
            </a:extLst>
          </p:cNvPr>
          <p:cNvSpPr>
            <a:spLocks noGrp="1"/>
          </p:cNvSpPr>
          <p:nvPr>
            <p:ph idx="1"/>
          </p:nvPr>
        </p:nvSpPr>
        <p:spPr>
          <a:xfrm>
            <a:off x="1246909" y="1423555"/>
            <a:ext cx="9576803" cy="4426526"/>
          </a:xfrm>
        </p:spPr>
        <p:txBody>
          <a:bodyPr>
            <a:normAutofit/>
          </a:bodyPr>
          <a:lstStyle/>
          <a:p>
            <a:pPr marL="688975" indent="-349250">
              <a:buFont typeface="Arial" panose="020B0604020202020204" pitchFamily="34" charset="0"/>
              <a:buChar char="•"/>
            </a:pPr>
            <a:r>
              <a:rPr lang="en-US" sz="2800" dirty="0">
                <a:solidFill>
                  <a:schemeClr val="tx1"/>
                </a:solidFill>
              </a:rPr>
              <a:t>Readying the workplace</a:t>
            </a:r>
          </a:p>
          <a:p>
            <a:pPr marL="688975" indent="-349250">
              <a:buFont typeface="Arial" panose="020B0604020202020204" pitchFamily="34" charset="0"/>
              <a:buChar char="•"/>
            </a:pPr>
            <a:r>
              <a:rPr lang="en-US" sz="2800" dirty="0"/>
              <a:t>Building the talent pipeline and onboarding</a:t>
            </a:r>
          </a:p>
          <a:p>
            <a:pPr marL="688975" indent="-349250">
              <a:buFont typeface="Arial" panose="020B0604020202020204" pitchFamily="34" charset="0"/>
              <a:buChar char="•"/>
            </a:pPr>
            <a:r>
              <a:rPr lang="en-US" sz="2800" b="1" dirty="0">
                <a:solidFill>
                  <a:srgbClr val="FF0000"/>
                </a:solidFill>
              </a:rPr>
              <a:t>Accessibility and accommodation</a:t>
            </a:r>
          </a:p>
          <a:p>
            <a:pPr marL="688975" indent="-349250">
              <a:buFont typeface="Arial" panose="020B0604020202020204" pitchFamily="34" charset="0"/>
              <a:buChar char="•"/>
            </a:pPr>
            <a:r>
              <a:rPr lang="en-US" sz="2800" dirty="0"/>
              <a:t>Workplace climate and supervisor role</a:t>
            </a:r>
          </a:p>
          <a:p>
            <a:pPr marL="688975" indent="-349250">
              <a:buFont typeface="Arial" panose="020B0604020202020204" pitchFamily="34" charset="0"/>
              <a:buChar char="•"/>
            </a:pPr>
            <a:r>
              <a:rPr lang="en-US" sz="2800" dirty="0"/>
              <a:t>Retaining and advancing talent</a:t>
            </a:r>
          </a:p>
          <a:p>
            <a:pPr marL="688975" indent="-349250">
              <a:buFont typeface="Arial" panose="020B0604020202020204" pitchFamily="34" charset="0"/>
              <a:buChar char="•"/>
            </a:pPr>
            <a:r>
              <a:rPr lang="en-US" sz="2800" dirty="0"/>
              <a:t>Engaging internal and external supports</a:t>
            </a:r>
          </a:p>
          <a:p>
            <a:pPr marL="688975" indent="-349250">
              <a:buFont typeface="Arial" panose="020B0604020202020204" pitchFamily="34" charset="0"/>
              <a:buChar char="•"/>
            </a:pPr>
            <a:r>
              <a:rPr lang="en-US" sz="2800" dirty="0"/>
              <a:t>Scaling and sustainability</a:t>
            </a:r>
          </a:p>
          <a:p>
            <a:endParaRPr lang="en-US" dirty="0"/>
          </a:p>
        </p:txBody>
      </p:sp>
      <p:sp>
        <p:nvSpPr>
          <p:cNvPr id="4" name="Text Placeholder 3">
            <a:extLst>
              <a:ext uri="{FF2B5EF4-FFF2-40B4-BE49-F238E27FC236}">
                <a16:creationId xmlns:a16="http://schemas.microsoft.com/office/drawing/2014/main" id="{E276C79D-E3AF-7BCF-8A38-D3F1034DB631}"/>
              </a:ext>
            </a:extLst>
          </p:cNvPr>
          <p:cNvSpPr>
            <a:spLocks noGrp="1"/>
          </p:cNvSpPr>
          <p:nvPr>
            <p:ph type="body" sz="quarter" idx="13"/>
          </p:nvPr>
        </p:nvSpPr>
        <p:spPr>
          <a:xfrm>
            <a:off x="1371601" y="5850081"/>
            <a:ext cx="9452112" cy="691284"/>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B5C24086-57B5-7117-16B1-D0824451DC2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878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D90605-1B33-79FC-CF4C-AFAC223995A4}"/>
            </a:ext>
          </a:extLst>
        </p:cNvPr>
        <p:cNvGrpSpPr/>
        <p:nvPr/>
      </p:nvGrpSpPr>
      <p:grpSpPr>
        <a:xfrm>
          <a:off x="0" y="0"/>
          <a:ext cx="0" cy="0"/>
          <a:chOff x="0" y="0"/>
          <a:chExt cx="0" cy="0"/>
        </a:xfrm>
      </p:grpSpPr>
      <p:pic>
        <p:nvPicPr>
          <p:cNvPr id="6" name="Picture 5" descr="Inclusive Design for Employment Access&#10;Vision radicale pur l'access inclusi a l'emploi&#10;&#10;">
            <a:extLst>
              <a:ext uri="{FF2B5EF4-FFF2-40B4-BE49-F238E27FC236}">
                <a16:creationId xmlns:a16="http://schemas.microsoft.com/office/drawing/2014/main" id="{9E2A73D7-B720-6ACB-A478-74EDF6B1C668}"/>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B99A2FBE-D4A5-22EF-5F5B-E386C9551DF7}"/>
              </a:ext>
              <a:ext uri="{C183D7F6-B498-43B3-948B-1728B52AA6E4}">
                <adec:decorative xmlns:adec="http://schemas.microsoft.com/office/drawing/2017/decorative" val="1"/>
              </a:ext>
            </a:extLst>
          </p:cNvPr>
          <p:cNvSpPr/>
          <p:nvPr/>
        </p:nvSpPr>
        <p:spPr>
          <a:xfrm>
            <a:off x="8605" y="3896794"/>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Opening Comments about IDEA &amp; Symposium</a:t>
            </a:r>
            <a:endPar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descr="Government of Canada logo">
            <a:extLst>
              <a:ext uri="{FF2B5EF4-FFF2-40B4-BE49-F238E27FC236}">
                <a16:creationId xmlns:a16="http://schemas.microsoft.com/office/drawing/2014/main" id="{6739B074-F172-5AF8-05F5-2F2A5DEA4C8F}"/>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3" name="Picture 2" descr="NFRF visual identifier">
            <a:extLst>
              <a:ext uri="{FF2B5EF4-FFF2-40B4-BE49-F238E27FC236}">
                <a16:creationId xmlns:a16="http://schemas.microsoft.com/office/drawing/2014/main" id="{084184E5-6607-0D7E-DADA-1F1BC64D7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WH">
            <a:extLst>
              <a:ext uri="{FF2B5EF4-FFF2-40B4-BE49-F238E27FC236}">
                <a16:creationId xmlns:a16="http://schemas.microsoft.com/office/drawing/2014/main" id="{62C55D97-FAE3-8EEE-7BFF-99658191C3A8}"/>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descr="McMaster University">
            <a:extLst>
              <a:ext uri="{FF2B5EF4-FFF2-40B4-BE49-F238E27FC236}">
                <a16:creationId xmlns:a16="http://schemas.microsoft.com/office/drawing/2014/main" id="{D41A3C4B-D241-DB54-38F8-827C24950455}"/>
              </a:ext>
            </a:extLst>
          </p:cNvPr>
          <p:cNvPicPr>
            <a:picLocks noChangeAspect="1"/>
          </p:cNvPicPr>
          <p:nvPr/>
        </p:nvPicPr>
        <p:blipFill>
          <a:blip r:embed="rId7"/>
          <a:stretch>
            <a:fillRect/>
          </a:stretch>
        </p:blipFill>
        <p:spPr>
          <a:xfrm>
            <a:off x="7799579" y="5581644"/>
            <a:ext cx="1705427" cy="948217"/>
          </a:xfrm>
          <a:prstGeom prst="rect">
            <a:avLst/>
          </a:prstGeom>
        </p:spPr>
      </p:pic>
      <p:sp>
        <p:nvSpPr>
          <p:cNvPr id="9" name="Footer Placeholder 3">
            <a:extLst>
              <a:ext uri="{FF2B5EF4-FFF2-40B4-BE49-F238E27FC236}">
                <a16:creationId xmlns:a16="http://schemas.microsoft.com/office/drawing/2014/main" id="{CD3B6356-F3E9-B0A8-309D-87D880BAF07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sp>
        <p:nvSpPr>
          <p:cNvPr id="10" name="TextBox 9">
            <a:extLst>
              <a:ext uri="{FF2B5EF4-FFF2-40B4-BE49-F238E27FC236}">
                <a16:creationId xmlns:a16="http://schemas.microsoft.com/office/drawing/2014/main" id="{253EFA14-CA44-4541-6A44-D0C7838B1B03}"/>
              </a:ext>
            </a:extLst>
          </p:cNvPr>
          <p:cNvSpPr txBox="1"/>
          <p:nvPr/>
        </p:nvSpPr>
        <p:spPr>
          <a:xfrm>
            <a:off x="11911263" y="457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35236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E705-DDC2-E338-221E-98FF80C91A09}"/>
              </a:ext>
            </a:extLst>
          </p:cNvPr>
          <p:cNvSpPr>
            <a:spLocks noGrp="1"/>
          </p:cNvSpPr>
          <p:nvPr>
            <p:ph type="title"/>
          </p:nvPr>
        </p:nvSpPr>
        <p:spPr>
          <a:xfrm>
            <a:off x="1202076" y="164388"/>
            <a:ext cx="9842643" cy="659776"/>
          </a:xfrm>
        </p:spPr>
        <p:txBody>
          <a:bodyPr>
            <a:normAutofit/>
          </a:bodyPr>
          <a:lstStyle/>
          <a:p>
            <a:pPr algn="ctr"/>
            <a:r>
              <a:rPr lang="en-US" sz="4000" dirty="0"/>
              <a:t>Accessibility and Accommodation </a:t>
            </a:r>
          </a:p>
        </p:txBody>
      </p:sp>
      <p:sp>
        <p:nvSpPr>
          <p:cNvPr id="3" name="Content Placeholder 2">
            <a:extLst>
              <a:ext uri="{FF2B5EF4-FFF2-40B4-BE49-F238E27FC236}">
                <a16:creationId xmlns:a16="http://schemas.microsoft.com/office/drawing/2014/main" id="{71FC9397-E8F3-15B3-2A99-88121C3EA303}"/>
              </a:ext>
            </a:extLst>
          </p:cNvPr>
          <p:cNvSpPr>
            <a:spLocks noGrp="1"/>
          </p:cNvSpPr>
          <p:nvPr>
            <p:ph idx="1"/>
          </p:nvPr>
        </p:nvSpPr>
        <p:spPr>
          <a:xfrm>
            <a:off x="1202077" y="936125"/>
            <a:ext cx="9688530" cy="4737312"/>
          </a:xfrm>
        </p:spPr>
        <p:txBody>
          <a:bodyPr>
            <a:normAutofit lnSpcReduction="10000"/>
          </a:bodyPr>
          <a:lstStyle/>
          <a:p>
            <a:r>
              <a:rPr lang="en-US" dirty="0"/>
              <a:t>Accessibility should start with universal and inclusive design</a:t>
            </a:r>
          </a:p>
          <a:p>
            <a:pPr lvl="1">
              <a:buFont typeface="Courier New" panose="02070309020205020404" pitchFamily="49" charset="0"/>
              <a:buChar char="o"/>
            </a:pPr>
            <a:r>
              <a:rPr lang="en-US" i="0" dirty="0"/>
              <a:t>Build for use for the greatest number of people </a:t>
            </a:r>
          </a:p>
          <a:p>
            <a:pPr lvl="1">
              <a:buFont typeface="Courier New" panose="02070309020205020404" pitchFamily="49" charset="0"/>
              <a:buChar char="o"/>
            </a:pPr>
            <a:r>
              <a:rPr lang="en-US" i="0" dirty="0"/>
              <a:t>May eliminate or lessen the need for accommodation requests</a:t>
            </a:r>
          </a:p>
          <a:p>
            <a:pPr lvl="1">
              <a:buFont typeface="Courier New" panose="02070309020205020404" pitchFamily="49" charset="0"/>
              <a:buChar char="o"/>
            </a:pPr>
            <a:r>
              <a:rPr lang="en-US" i="0" dirty="0"/>
              <a:t>Includes physical, sensory, information and technology accessibility</a:t>
            </a:r>
          </a:p>
          <a:p>
            <a:pPr lvl="1">
              <a:buFont typeface="Courier New" panose="02070309020205020404" pitchFamily="49" charset="0"/>
              <a:buChar char="o"/>
            </a:pPr>
            <a:r>
              <a:rPr lang="en-US" i="0" dirty="0"/>
              <a:t>“Inclusive design” – designing in collaboration with intended stakeholders</a:t>
            </a:r>
          </a:p>
          <a:p>
            <a:pPr lvl="1">
              <a:buFont typeface="Courier New" panose="02070309020205020404" pitchFamily="49" charset="0"/>
              <a:buChar char="o"/>
            </a:pPr>
            <a:r>
              <a:rPr lang="en-US" i="0" dirty="0"/>
              <a:t>Include emergency planning strategy </a:t>
            </a:r>
          </a:p>
          <a:p>
            <a:r>
              <a:rPr lang="en-US" dirty="0"/>
              <a:t>Accommodation process </a:t>
            </a:r>
          </a:p>
          <a:p>
            <a:pPr lvl="1">
              <a:buFont typeface="Courier New" panose="02070309020205020404" pitchFamily="49" charset="0"/>
              <a:buChar char="o"/>
            </a:pPr>
            <a:r>
              <a:rPr lang="en-US" i="0" dirty="0"/>
              <a:t>Have a designated office or person to address accommodation questions</a:t>
            </a:r>
          </a:p>
          <a:p>
            <a:pPr lvl="1">
              <a:buFont typeface="Courier New" panose="02070309020205020404" pitchFamily="49" charset="0"/>
              <a:buChar char="o"/>
            </a:pPr>
            <a:r>
              <a:rPr lang="en-US" i="0" dirty="0"/>
              <a:t>Provide training for supervisors about process and accommodations</a:t>
            </a:r>
          </a:p>
          <a:p>
            <a:pPr lvl="1">
              <a:buFont typeface="Courier New" panose="02070309020205020404" pitchFamily="49" charset="0"/>
              <a:buChar char="o"/>
            </a:pPr>
            <a:r>
              <a:rPr lang="en-US" i="0" dirty="0"/>
              <a:t>Coach supervisors about the importance of having an “interactive dialogue” </a:t>
            </a:r>
          </a:p>
          <a:p>
            <a:pPr lvl="1">
              <a:buFont typeface="Courier New" panose="02070309020205020404" pitchFamily="49" charset="0"/>
              <a:buChar char="o"/>
            </a:pPr>
            <a:r>
              <a:rPr lang="en-US" i="0" dirty="0"/>
              <a:t>Have a centralized accommodation fund</a:t>
            </a:r>
          </a:p>
          <a:p>
            <a:pPr lvl="1">
              <a:buFont typeface="Courier New" panose="02070309020205020404" pitchFamily="49" charset="0"/>
              <a:buChar char="o"/>
            </a:pPr>
            <a:r>
              <a:rPr lang="en-US" i="0" dirty="0"/>
              <a:t>Regularly check with the individual about the effectiveness</a:t>
            </a:r>
          </a:p>
          <a:p>
            <a:pPr lvl="1">
              <a:buFont typeface="Courier New" panose="02070309020205020404" pitchFamily="49" charset="0"/>
              <a:buChar char="o"/>
            </a:pPr>
            <a:r>
              <a:rPr lang="en-US" i="0" dirty="0"/>
              <a:t>Include policies and practices around flexible leaves and hybrid work</a:t>
            </a:r>
          </a:p>
        </p:txBody>
      </p:sp>
      <p:sp>
        <p:nvSpPr>
          <p:cNvPr id="4" name="Slide Number Placeholder 3">
            <a:extLst>
              <a:ext uri="{FF2B5EF4-FFF2-40B4-BE49-F238E27FC236}">
                <a16:creationId xmlns:a16="http://schemas.microsoft.com/office/drawing/2014/main" id="{66326A23-7815-2E3C-1D62-3B9A04517012}"/>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6DC0F1E-F770-A628-D5AD-2C3A1FEEC1B4}"/>
              </a:ext>
            </a:extLst>
          </p:cNvPr>
          <p:cNvSpPr txBox="1"/>
          <p:nvPr/>
        </p:nvSpPr>
        <p:spPr>
          <a:xfrm>
            <a:off x="1851101" y="5673436"/>
            <a:ext cx="9138821"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Erickson, W. A., von Schrader, S., Bruyère, S. M., &amp; VanLooy, S. A. (2013). The employment environment: Employer perspectives, policies, and practices regarding the employment of persons with disabilities.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Rehabilitation Counseling Bulletin, 57(4</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195–208. doi:10.1177/0034355213509841</a:t>
            </a:r>
          </a:p>
        </p:txBody>
      </p:sp>
      <p:sp>
        <p:nvSpPr>
          <p:cNvPr id="6" name="TextBox 5">
            <a:extLst>
              <a:ext uri="{FF2B5EF4-FFF2-40B4-BE49-F238E27FC236}">
                <a16:creationId xmlns:a16="http://schemas.microsoft.com/office/drawing/2014/main" id="{7DFDBBBD-2AF6-B550-08DA-49B84564B6A5}"/>
              </a:ext>
            </a:extLst>
          </p:cNvPr>
          <p:cNvSpPr txBox="1"/>
          <p:nvPr/>
        </p:nvSpPr>
        <p:spPr>
          <a:xfrm>
            <a:off x="2085278" y="6357275"/>
            <a:ext cx="792851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1764439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300C-1A13-30BB-25F8-31CA5F2380DC}"/>
              </a:ext>
            </a:extLst>
          </p:cNvPr>
          <p:cNvSpPr>
            <a:spLocks noGrp="1"/>
          </p:cNvSpPr>
          <p:nvPr>
            <p:ph type="title"/>
          </p:nvPr>
        </p:nvSpPr>
        <p:spPr>
          <a:xfrm>
            <a:off x="1371599" y="457200"/>
            <a:ext cx="9452113" cy="820882"/>
          </a:xfrm>
        </p:spPr>
        <p:txBody>
          <a:bodyPr>
            <a:normAutofit fontScale="90000"/>
          </a:bodyPr>
          <a:lstStyle/>
          <a:p>
            <a:r>
              <a:rPr lang="en-US" b="1" dirty="0"/>
              <a:t>Elements of Effective Change (4)</a:t>
            </a:r>
            <a:endParaRPr lang="en-US" dirty="0"/>
          </a:p>
        </p:txBody>
      </p:sp>
      <p:sp>
        <p:nvSpPr>
          <p:cNvPr id="3" name="Content Placeholder 2">
            <a:extLst>
              <a:ext uri="{FF2B5EF4-FFF2-40B4-BE49-F238E27FC236}">
                <a16:creationId xmlns:a16="http://schemas.microsoft.com/office/drawing/2014/main" id="{83003564-0EAA-ACCA-A5FD-EB07EC1D096C}"/>
              </a:ext>
            </a:extLst>
          </p:cNvPr>
          <p:cNvSpPr>
            <a:spLocks noGrp="1"/>
          </p:cNvSpPr>
          <p:nvPr>
            <p:ph idx="1"/>
          </p:nvPr>
        </p:nvSpPr>
        <p:spPr>
          <a:xfrm>
            <a:off x="1371601" y="1517883"/>
            <a:ext cx="9452112" cy="3889141"/>
          </a:xfrm>
        </p:spPr>
        <p:txBody>
          <a:bodyPr/>
          <a:lstStyle/>
          <a:p>
            <a:pPr marL="688975" indent="-349250">
              <a:buFont typeface="Arial" panose="020B0604020202020204" pitchFamily="34" charset="0"/>
              <a:buChar char="•"/>
            </a:pPr>
            <a:r>
              <a:rPr lang="en-US" sz="2800" dirty="0">
                <a:solidFill>
                  <a:schemeClr val="tx1"/>
                </a:solidFill>
              </a:rPr>
              <a:t>Readying the workplace</a:t>
            </a:r>
          </a:p>
          <a:p>
            <a:pPr marL="688975" indent="-349250">
              <a:buFont typeface="Arial" panose="020B0604020202020204" pitchFamily="34" charset="0"/>
              <a:buChar char="•"/>
            </a:pPr>
            <a:r>
              <a:rPr lang="en-US" sz="2800" dirty="0"/>
              <a:t>Building the talent pipeline and onboarding</a:t>
            </a:r>
          </a:p>
          <a:p>
            <a:pPr marL="688975" indent="-349250">
              <a:buFont typeface="Arial" panose="020B0604020202020204" pitchFamily="34" charset="0"/>
              <a:buChar char="•"/>
            </a:pPr>
            <a:r>
              <a:rPr lang="en-US" sz="2800" dirty="0">
                <a:solidFill>
                  <a:schemeClr val="tx1"/>
                </a:solidFill>
              </a:rPr>
              <a:t>Accessibility and accommodation</a:t>
            </a:r>
          </a:p>
          <a:p>
            <a:pPr marL="688975" indent="-349250">
              <a:buFont typeface="Arial" panose="020B0604020202020204" pitchFamily="34" charset="0"/>
              <a:buChar char="•"/>
            </a:pPr>
            <a:r>
              <a:rPr lang="en-US" sz="2800" b="1" dirty="0">
                <a:solidFill>
                  <a:srgbClr val="FF0000"/>
                </a:solidFill>
              </a:rPr>
              <a:t>Workplace climate and supervisor role</a:t>
            </a:r>
          </a:p>
          <a:p>
            <a:pPr marL="688975" indent="-349250">
              <a:buFont typeface="Arial" panose="020B0604020202020204" pitchFamily="34" charset="0"/>
              <a:buChar char="•"/>
            </a:pPr>
            <a:r>
              <a:rPr lang="en-US" sz="2800" dirty="0"/>
              <a:t>Retaining and advancing talent</a:t>
            </a:r>
          </a:p>
          <a:p>
            <a:pPr marL="688975" indent="-349250">
              <a:buFont typeface="Arial" panose="020B0604020202020204" pitchFamily="34" charset="0"/>
              <a:buChar char="•"/>
            </a:pPr>
            <a:r>
              <a:rPr lang="en-US" sz="2800" dirty="0"/>
              <a:t>Refining internal and external supports</a:t>
            </a:r>
          </a:p>
          <a:p>
            <a:pPr marL="688975" indent="-349250">
              <a:buFont typeface="Arial" panose="020B0604020202020204" pitchFamily="34" charset="0"/>
              <a:buChar char="•"/>
            </a:pPr>
            <a:r>
              <a:rPr lang="en-US" sz="2800" dirty="0"/>
              <a:t>Scaling and sustainability</a:t>
            </a:r>
          </a:p>
          <a:p>
            <a:endParaRPr lang="en-US" dirty="0"/>
          </a:p>
        </p:txBody>
      </p:sp>
      <p:sp>
        <p:nvSpPr>
          <p:cNvPr id="4" name="Text Placeholder 3">
            <a:extLst>
              <a:ext uri="{FF2B5EF4-FFF2-40B4-BE49-F238E27FC236}">
                <a16:creationId xmlns:a16="http://schemas.microsoft.com/office/drawing/2014/main" id="{CE324D3F-566B-E8AB-6F0A-2B3AA4FBFB26}"/>
              </a:ext>
            </a:extLst>
          </p:cNvPr>
          <p:cNvSpPr>
            <a:spLocks noGrp="1"/>
          </p:cNvSpPr>
          <p:nvPr>
            <p:ph type="body" sz="quarter" idx="13"/>
          </p:nvPr>
        </p:nvSpPr>
        <p:spPr>
          <a:xfrm>
            <a:off x="1471961" y="6166624"/>
            <a:ext cx="9351752" cy="443815"/>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D6E71FE1-C0AA-2C2C-EB77-C85F61B2007C}"/>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6425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179F-C0F3-6FF2-356D-72F7E1C3C572}"/>
              </a:ext>
            </a:extLst>
          </p:cNvPr>
          <p:cNvSpPr>
            <a:spLocks noGrp="1"/>
          </p:cNvSpPr>
          <p:nvPr>
            <p:ph type="title"/>
          </p:nvPr>
        </p:nvSpPr>
        <p:spPr>
          <a:xfrm>
            <a:off x="636800" y="174662"/>
            <a:ext cx="10826654" cy="1065621"/>
          </a:xfrm>
        </p:spPr>
        <p:txBody>
          <a:bodyPr>
            <a:normAutofit fontScale="90000"/>
          </a:bodyPr>
          <a:lstStyle/>
          <a:p>
            <a:pPr algn="ctr"/>
            <a:r>
              <a:rPr lang="en-US" sz="4000" b="1" spc="5" dirty="0">
                <a:cs typeface="Arial"/>
              </a:rPr>
              <a:t>Organizational Factors Contributing to a Climate of Workplace Disability Support</a:t>
            </a:r>
            <a:endParaRPr lang="en-US" sz="4000" dirty="0"/>
          </a:p>
        </p:txBody>
      </p:sp>
      <p:sp>
        <p:nvSpPr>
          <p:cNvPr id="3" name="Content Placeholder 2">
            <a:extLst>
              <a:ext uri="{FF2B5EF4-FFF2-40B4-BE49-F238E27FC236}">
                <a16:creationId xmlns:a16="http://schemas.microsoft.com/office/drawing/2014/main" id="{B477DB75-58AF-E709-A426-4137E78F5593}"/>
              </a:ext>
            </a:extLst>
          </p:cNvPr>
          <p:cNvSpPr>
            <a:spLocks noGrp="1"/>
          </p:cNvSpPr>
          <p:nvPr>
            <p:ph idx="1"/>
          </p:nvPr>
        </p:nvSpPr>
        <p:spPr>
          <a:xfrm>
            <a:off x="1111827" y="1240283"/>
            <a:ext cx="9711885" cy="4599408"/>
          </a:xfrm>
        </p:spPr>
        <p:txBody>
          <a:bodyPr>
            <a:normAutofit fontScale="92500" lnSpcReduction="10000"/>
          </a:bodyPr>
          <a:lstStyle/>
          <a:p>
            <a:pPr marL="355600" indent="-342900">
              <a:buFont typeface="Arial" panose="020B0604020202020204" pitchFamily="34" charset="0"/>
              <a:buChar char="•"/>
              <a:tabLst>
                <a:tab pos="355600" algn="l"/>
              </a:tabLst>
            </a:pPr>
            <a:r>
              <a:rPr lang="en-US" b="1" spc="5" dirty="0">
                <a:cs typeface="Arial"/>
              </a:rPr>
              <a:t>Strategic mindset (most relevant for promoting a sense of belonging)</a:t>
            </a:r>
          </a:p>
          <a:p>
            <a:pPr marL="703072" lvl="1" indent="-342900">
              <a:buFont typeface="Courier New" panose="02070309020205020404" pitchFamily="49" charset="0"/>
              <a:buChar char="o"/>
              <a:tabLst>
                <a:tab pos="355600" algn="l"/>
              </a:tabLst>
            </a:pPr>
            <a:r>
              <a:rPr lang="en-US" sz="1900" spc="-5" dirty="0">
                <a:cs typeface="Arial"/>
              </a:rPr>
              <a:t>R</a:t>
            </a:r>
            <a:r>
              <a:rPr lang="en-US" sz="1900" spc="-10" dirty="0">
                <a:cs typeface="Arial"/>
              </a:rPr>
              <a:t>e</a:t>
            </a:r>
            <a:r>
              <a:rPr lang="en-US" sz="1900" dirty="0">
                <a:cs typeface="Arial"/>
              </a:rPr>
              <a:t>c</a:t>
            </a:r>
            <a:r>
              <a:rPr lang="en-US" sz="1900" spc="-10" dirty="0">
                <a:cs typeface="Arial"/>
              </a:rPr>
              <a:t>ogn</a:t>
            </a:r>
            <a:r>
              <a:rPr lang="en-US" sz="1900" spc="-5" dirty="0">
                <a:cs typeface="Arial"/>
              </a:rPr>
              <a:t>i</a:t>
            </a:r>
            <a:r>
              <a:rPr lang="en-US" sz="1900" dirty="0">
                <a:cs typeface="Arial"/>
              </a:rPr>
              <a:t>ze</a:t>
            </a:r>
            <a:r>
              <a:rPr lang="en-US" sz="1900" spc="25" dirty="0">
                <a:cs typeface="Arial"/>
              </a:rPr>
              <a:t> </a:t>
            </a:r>
            <a:r>
              <a:rPr lang="en-US" sz="1900" spc="-10" dirty="0">
                <a:cs typeface="Arial"/>
              </a:rPr>
              <a:t>peop</a:t>
            </a:r>
            <a:r>
              <a:rPr lang="en-US" sz="1900" spc="-5" dirty="0">
                <a:cs typeface="Arial"/>
              </a:rPr>
              <a:t>l</a:t>
            </a:r>
            <a:r>
              <a:rPr lang="en-US" sz="1900" dirty="0">
                <a:cs typeface="Arial"/>
              </a:rPr>
              <a:t>e</a:t>
            </a:r>
            <a:r>
              <a:rPr lang="en-US" sz="1900" spc="20" dirty="0">
                <a:cs typeface="Arial"/>
              </a:rPr>
              <a:t> </a:t>
            </a:r>
            <a:r>
              <a:rPr lang="en-US" sz="1900" spc="-40" dirty="0">
                <a:cs typeface="Arial"/>
              </a:rPr>
              <a:t>w</a:t>
            </a:r>
            <a:r>
              <a:rPr lang="en-US" sz="1900" spc="-5" dirty="0">
                <a:cs typeface="Arial"/>
              </a:rPr>
              <a:t>i</a:t>
            </a:r>
            <a:r>
              <a:rPr lang="en-US" sz="1900" dirty="0">
                <a:cs typeface="Arial"/>
              </a:rPr>
              <a:t>th</a:t>
            </a:r>
            <a:r>
              <a:rPr lang="en-US" sz="1900" spc="30" dirty="0">
                <a:cs typeface="Arial"/>
              </a:rPr>
              <a:t> </a:t>
            </a:r>
            <a:r>
              <a:rPr lang="en-US" sz="1900" spc="-10" dirty="0">
                <a:cs typeface="Arial"/>
              </a:rPr>
              <a:t>d</a:t>
            </a:r>
            <a:r>
              <a:rPr lang="en-US" sz="1900" spc="-5" dirty="0">
                <a:cs typeface="Arial"/>
              </a:rPr>
              <a:t>i</a:t>
            </a:r>
            <a:r>
              <a:rPr lang="en-US" sz="1900" dirty="0">
                <a:cs typeface="Arial"/>
              </a:rPr>
              <a:t>s</a:t>
            </a:r>
            <a:r>
              <a:rPr lang="en-US" sz="1900" spc="-10" dirty="0">
                <a:cs typeface="Arial"/>
              </a:rPr>
              <a:t>ab</a:t>
            </a:r>
            <a:r>
              <a:rPr lang="en-US" sz="1900" spc="-5" dirty="0">
                <a:cs typeface="Arial"/>
              </a:rPr>
              <a:t>ili</a:t>
            </a:r>
            <a:r>
              <a:rPr lang="en-US" sz="1900" dirty="0">
                <a:cs typeface="Arial"/>
              </a:rPr>
              <a:t>t</a:t>
            </a:r>
            <a:r>
              <a:rPr lang="en-US" sz="1900" spc="-5" dirty="0">
                <a:cs typeface="Arial"/>
              </a:rPr>
              <a:t>i</a:t>
            </a:r>
            <a:r>
              <a:rPr lang="en-US" sz="1900" spc="-10" dirty="0">
                <a:cs typeface="Arial"/>
              </a:rPr>
              <a:t>e</a:t>
            </a:r>
            <a:r>
              <a:rPr lang="en-US" sz="1900" dirty="0">
                <a:cs typeface="Arial"/>
              </a:rPr>
              <a:t>s</a:t>
            </a:r>
            <a:r>
              <a:rPr lang="en-US" sz="1900" spc="25" dirty="0">
                <a:cs typeface="Arial"/>
              </a:rPr>
              <a:t> </a:t>
            </a:r>
            <a:r>
              <a:rPr lang="en-US" sz="1900" spc="-10" dirty="0">
                <a:cs typeface="Arial"/>
              </a:rPr>
              <a:t>a</a:t>
            </a:r>
            <a:r>
              <a:rPr lang="en-US" sz="1900" dirty="0">
                <a:cs typeface="Arial"/>
              </a:rPr>
              <a:t>s r</a:t>
            </a:r>
            <a:r>
              <a:rPr lang="en-US" sz="1900" spc="-10" dirty="0">
                <a:cs typeface="Arial"/>
              </a:rPr>
              <a:t>e</a:t>
            </a:r>
            <a:r>
              <a:rPr lang="en-US" sz="1900" dirty="0">
                <a:cs typeface="Arial"/>
              </a:rPr>
              <a:t>s</a:t>
            </a:r>
            <a:r>
              <a:rPr lang="en-US" sz="1900" spc="-10" dirty="0">
                <a:cs typeface="Arial"/>
              </a:rPr>
              <a:t>ou</a:t>
            </a:r>
            <a:r>
              <a:rPr lang="en-US" sz="1900" dirty="0">
                <a:cs typeface="Arial"/>
              </a:rPr>
              <a:t>rc</a:t>
            </a:r>
            <a:r>
              <a:rPr lang="en-US" sz="1900" spc="-10" dirty="0">
                <a:cs typeface="Arial"/>
              </a:rPr>
              <a:t>e</a:t>
            </a:r>
            <a:r>
              <a:rPr lang="en-US" sz="1900" dirty="0">
                <a:cs typeface="Arial"/>
              </a:rPr>
              <a:t>f</a:t>
            </a:r>
            <a:r>
              <a:rPr lang="en-US" sz="1900" spc="-10" dirty="0">
                <a:cs typeface="Arial"/>
              </a:rPr>
              <a:t>u</a:t>
            </a:r>
            <a:r>
              <a:rPr lang="en-US" sz="1900" spc="-5" dirty="0">
                <a:cs typeface="Arial"/>
              </a:rPr>
              <a:t>l</a:t>
            </a:r>
            <a:r>
              <a:rPr lang="en-US" sz="1900" dirty="0">
                <a:cs typeface="Arial"/>
              </a:rPr>
              <a:t>,</a:t>
            </a:r>
            <a:r>
              <a:rPr lang="en-US" sz="1900" spc="15" dirty="0">
                <a:cs typeface="Arial"/>
              </a:rPr>
              <a:t> </a:t>
            </a:r>
            <a:r>
              <a:rPr lang="en-US" sz="1900" dirty="0">
                <a:cs typeface="Arial"/>
              </a:rPr>
              <a:t>cr</a:t>
            </a:r>
            <a:r>
              <a:rPr lang="en-US" sz="1900" spc="-10" dirty="0">
                <a:cs typeface="Arial"/>
              </a:rPr>
              <a:t>ea</a:t>
            </a:r>
            <a:r>
              <a:rPr lang="en-US" sz="1900" dirty="0">
                <a:cs typeface="Arial"/>
              </a:rPr>
              <a:t>t</a:t>
            </a:r>
            <a:r>
              <a:rPr lang="en-US" sz="1900" spc="-5" dirty="0">
                <a:cs typeface="Arial"/>
              </a:rPr>
              <a:t>i</a:t>
            </a:r>
            <a:r>
              <a:rPr lang="en-US" sz="1900" dirty="0">
                <a:cs typeface="Arial"/>
              </a:rPr>
              <a:t>ve</a:t>
            </a:r>
            <a:r>
              <a:rPr lang="en-US" sz="1900" spc="10" dirty="0">
                <a:cs typeface="Arial"/>
              </a:rPr>
              <a:t> </a:t>
            </a:r>
            <a:r>
              <a:rPr lang="en-US" sz="1900" dirty="0">
                <a:cs typeface="Arial"/>
              </a:rPr>
              <a:t>t</a:t>
            </a:r>
            <a:r>
              <a:rPr lang="en-US" sz="1900" spc="-10" dirty="0">
                <a:cs typeface="Arial"/>
              </a:rPr>
              <a:t>h</a:t>
            </a:r>
            <a:r>
              <a:rPr lang="en-US" sz="1900" spc="-5" dirty="0">
                <a:cs typeface="Arial"/>
              </a:rPr>
              <a:t>i</a:t>
            </a:r>
            <a:r>
              <a:rPr lang="en-US" sz="1900" spc="-10" dirty="0">
                <a:cs typeface="Arial"/>
              </a:rPr>
              <a:t>n</a:t>
            </a:r>
            <a:r>
              <a:rPr lang="en-US" sz="1900" dirty="0">
                <a:cs typeface="Arial"/>
              </a:rPr>
              <a:t>k</a:t>
            </a:r>
            <a:r>
              <a:rPr lang="en-US" sz="1900" spc="-10" dirty="0">
                <a:cs typeface="Arial"/>
              </a:rPr>
              <a:t>e</a:t>
            </a:r>
            <a:r>
              <a:rPr lang="en-US" sz="1900" dirty="0">
                <a:cs typeface="Arial"/>
              </a:rPr>
              <a:t>rs</a:t>
            </a:r>
            <a:r>
              <a:rPr lang="en-US" sz="1900" spc="15" dirty="0">
                <a:cs typeface="Arial"/>
              </a:rPr>
              <a:t> </a:t>
            </a:r>
            <a:r>
              <a:rPr lang="en-US" sz="1900" dirty="0">
                <a:cs typeface="Arial"/>
              </a:rPr>
              <a:t>(</a:t>
            </a:r>
            <a:r>
              <a:rPr lang="en-US" sz="1900" spc="-5" dirty="0">
                <a:cs typeface="Arial"/>
              </a:rPr>
              <a:t>i</a:t>
            </a:r>
            <a:r>
              <a:rPr lang="en-US" sz="1900" dirty="0">
                <a:cs typeface="Arial"/>
              </a:rPr>
              <a:t>n</a:t>
            </a:r>
            <a:r>
              <a:rPr lang="en-US" sz="1900" spc="-5" dirty="0">
                <a:cs typeface="Arial"/>
              </a:rPr>
              <a:t> </a:t>
            </a:r>
            <a:r>
              <a:rPr lang="en-US" sz="1900" spc="-10" dirty="0">
                <a:cs typeface="Arial"/>
              </a:rPr>
              <a:t>pa</a:t>
            </a:r>
            <a:r>
              <a:rPr lang="en-US" sz="1900" dirty="0">
                <a:cs typeface="Arial"/>
              </a:rPr>
              <a:t>rt </a:t>
            </a:r>
            <a:r>
              <a:rPr lang="en-US" sz="1900" spc="-10" dirty="0">
                <a:cs typeface="Arial"/>
              </a:rPr>
              <a:t>be</a:t>
            </a:r>
            <a:r>
              <a:rPr lang="en-US" sz="1900" dirty="0">
                <a:cs typeface="Arial"/>
              </a:rPr>
              <a:t>c</a:t>
            </a:r>
            <a:r>
              <a:rPr lang="en-US" sz="1900" spc="-10" dirty="0">
                <a:cs typeface="Arial"/>
              </a:rPr>
              <a:t>au</a:t>
            </a:r>
            <a:r>
              <a:rPr lang="en-US" sz="1900" dirty="0">
                <a:cs typeface="Arial"/>
              </a:rPr>
              <a:t>se</a:t>
            </a:r>
            <a:r>
              <a:rPr lang="en-US" sz="1900" spc="10" dirty="0">
                <a:cs typeface="Arial"/>
              </a:rPr>
              <a:t> </a:t>
            </a:r>
            <a:r>
              <a:rPr lang="en-US" sz="1900" spc="-10" dirty="0">
                <a:cs typeface="Arial"/>
              </a:rPr>
              <a:t>o</a:t>
            </a:r>
            <a:r>
              <a:rPr lang="en-US" sz="1900" dirty="0">
                <a:cs typeface="Arial"/>
              </a:rPr>
              <a:t>f</a:t>
            </a:r>
            <a:r>
              <a:rPr lang="en-US" sz="1900" spc="5" dirty="0">
                <a:cs typeface="Arial"/>
              </a:rPr>
              <a:t> </a:t>
            </a:r>
            <a:r>
              <a:rPr lang="en-US" sz="1900" dirty="0">
                <a:cs typeface="Arial"/>
              </a:rPr>
              <a:t>c</a:t>
            </a:r>
            <a:r>
              <a:rPr lang="en-US" sz="1900" spc="-10" dirty="0">
                <a:cs typeface="Arial"/>
              </a:rPr>
              <a:t>ha</a:t>
            </a:r>
            <a:r>
              <a:rPr lang="en-US" sz="1900" spc="-5" dirty="0">
                <a:cs typeface="Arial"/>
              </a:rPr>
              <a:t>ll</a:t>
            </a:r>
            <a:r>
              <a:rPr lang="en-US" sz="1900" spc="-10" dirty="0">
                <a:cs typeface="Arial"/>
              </a:rPr>
              <a:t>enge</a:t>
            </a:r>
            <a:r>
              <a:rPr lang="en-US" sz="1900" dirty="0">
                <a:cs typeface="Arial"/>
              </a:rPr>
              <a:t>s</a:t>
            </a:r>
            <a:r>
              <a:rPr lang="en-US" sz="1900" spc="25" dirty="0">
                <a:cs typeface="Arial"/>
              </a:rPr>
              <a:t> </a:t>
            </a:r>
            <a:r>
              <a:rPr lang="en-US" sz="1900" dirty="0">
                <a:cs typeface="Arial"/>
              </a:rPr>
              <a:t>t</a:t>
            </a:r>
            <a:r>
              <a:rPr lang="en-US" sz="1900" spc="-10" dirty="0">
                <a:cs typeface="Arial"/>
              </a:rPr>
              <a:t>he</a:t>
            </a:r>
            <a:r>
              <a:rPr lang="en-US" sz="1900" spc="-25" dirty="0">
                <a:cs typeface="Arial"/>
              </a:rPr>
              <a:t>y</a:t>
            </a:r>
            <a:r>
              <a:rPr lang="en-US" sz="1900" spc="-5" dirty="0">
                <a:cs typeface="Arial"/>
              </a:rPr>
              <a:t>’</a:t>
            </a:r>
            <a:r>
              <a:rPr lang="en-US" sz="1900" dirty="0">
                <a:cs typeface="Arial"/>
              </a:rPr>
              <a:t>ve</a:t>
            </a:r>
            <a:r>
              <a:rPr lang="en-US" sz="1900" spc="30" dirty="0">
                <a:cs typeface="Arial"/>
              </a:rPr>
              <a:t> </a:t>
            </a:r>
            <a:r>
              <a:rPr lang="en-US" sz="1900" spc="-10" dirty="0">
                <a:cs typeface="Arial"/>
              </a:rPr>
              <a:t>o</a:t>
            </a:r>
            <a:r>
              <a:rPr lang="en-US" sz="1900" dirty="0">
                <a:cs typeface="Arial"/>
              </a:rPr>
              <a:t>v</a:t>
            </a:r>
            <a:r>
              <a:rPr lang="en-US" sz="1900" spc="-10" dirty="0">
                <a:cs typeface="Arial"/>
              </a:rPr>
              <a:t>e</a:t>
            </a:r>
            <a:r>
              <a:rPr lang="en-US" sz="1900" dirty="0">
                <a:cs typeface="Arial"/>
              </a:rPr>
              <a:t>rc</a:t>
            </a:r>
            <a:r>
              <a:rPr lang="en-US" sz="1900" spc="-10" dirty="0">
                <a:cs typeface="Arial"/>
              </a:rPr>
              <a:t>o</a:t>
            </a:r>
            <a:r>
              <a:rPr lang="en-US" sz="1900" dirty="0">
                <a:cs typeface="Arial"/>
              </a:rPr>
              <a:t>me</a:t>
            </a:r>
            <a:r>
              <a:rPr lang="en-US" sz="1900" spc="10" dirty="0">
                <a:cs typeface="Arial"/>
              </a:rPr>
              <a:t> </a:t>
            </a:r>
            <a:r>
              <a:rPr lang="en-US" sz="1900" dirty="0">
                <a:cs typeface="Arial"/>
              </a:rPr>
              <a:t>f</a:t>
            </a:r>
            <a:r>
              <a:rPr lang="en-US" sz="1900" spc="-10" dirty="0">
                <a:cs typeface="Arial"/>
              </a:rPr>
              <a:t>ro</a:t>
            </a:r>
            <a:r>
              <a:rPr lang="en-US" sz="1900" dirty="0">
                <a:cs typeface="Arial"/>
              </a:rPr>
              <a:t>m </a:t>
            </a:r>
            <a:r>
              <a:rPr lang="en-US" sz="1900" spc="-5" dirty="0">
                <a:cs typeface="Arial"/>
              </a:rPr>
              <a:t>li</a:t>
            </a:r>
            <a:r>
              <a:rPr lang="en-US" sz="1900" dirty="0">
                <a:cs typeface="Arial"/>
              </a:rPr>
              <a:t>v</a:t>
            </a:r>
            <a:r>
              <a:rPr lang="en-US" sz="1900" spc="-5" dirty="0">
                <a:cs typeface="Arial"/>
              </a:rPr>
              <a:t>i</a:t>
            </a:r>
            <a:r>
              <a:rPr lang="en-US" sz="1900" spc="-10" dirty="0">
                <a:cs typeface="Arial"/>
              </a:rPr>
              <a:t>n</a:t>
            </a:r>
            <a:r>
              <a:rPr lang="en-US" sz="1900" dirty="0">
                <a:cs typeface="Arial"/>
              </a:rPr>
              <a:t>g</a:t>
            </a:r>
            <a:r>
              <a:rPr lang="en-US" sz="1900" spc="10" dirty="0">
                <a:cs typeface="Arial"/>
              </a:rPr>
              <a:t> </a:t>
            </a:r>
            <a:r>
              <a:rPr lang="en-US" sz="1900" spc="-40" dirty="0">
                <a:cs typeface="Arial"/>
              </a:rPr>
              <a:t>w</a:t>
            </a:r>
            <a:r>
              <a:rPr lang="en-US" sz="1900" spc="-5" dirty="0">
                <a:cs typeface="Arial"/>
              </a:rPr>
              <a:t>i</a:t>
            </a:r>
            <a:r>
              <a:rPr lang="en-US" sz="1900" dirty="0">
                <a:cs typeface="Arial"/>
              </a:rPr>
              <a:t>th</a:t>
            </a:r>
            <a:r>
              <a:rPr lang="en-US" sz="1900" spc="30" dirty="0">
                <a:cs typeface="Arial"/>
              </a:rPr>
              <a:t> </a:t>
            </a:r>
            <a:r>
              <a:rPr lang="en-US" sz="1900" dirty="0">
                <a:cs typeface="Arial"/>
              </a:rPr>
              <a:t>a</a:t>
            </a:r>
            <a:r>
              <a:rPr lang="en-US" sz="1900" spc="-5" dirty="0">
                <a:cs typeface="Arial"/>
              </a:rPr>
              <a:t> </a:t>
            </a:r>
            <a:r>
              <a:rPr lang="en-US" sz="1900" spc="-10" dirty="0">
                <a:cs typeface="Arial"/>
              </a:rPr>
              <a:t>d</a:t>
            </a:r>
            <a:r>
              <a:rPr lang="en-US" sz="1900" spc="-5" dirty="0">
                <a:cs typeface="Arial"/>
              </a:rPr>
              <a:t>i</a:t>
            </a:r>
            <a:r>
              <a:rPr lang="en-US" sz="1900" dirty="0">
                <a:cs typeface="Arial"/>
              </a:rPr>
              <a:t>s</a:t>
            </a:r>
            <a:r>
              <a:rPr lang="en-US" sz="1900" spc="-10" dirty="0">
                <a:cs typeface="Arial"/>
              </a:rPr>
              <a:t>ab</a:t>
            </a:r>
            <a:r>
              <a:rPr lang="en-US" sz="1900" spc="-5" dirty="0">
                <a:cs typeface="Arial"/>
              </a:rPr>
              <a:t>ili</a:t>
            </a:r>
            <a:r>
              <a:rPr lang="en-US" sz="1900" dirty="0">
                <a:cs typeface="Arial"/>
              </a:rPr>
              <a:t>t</a:t>
            </a:r>
            <a:r>
              <a:rPr lang="en-US" sz="1900" spc="-25" dirty="0">
                <a:cs typeface="Arial"/>
              </a:rPr>
              <a:t>y)</a:t>
            </a:r>
            <a:endParaRPr lang="en-US" sz="1900" b="1" spc="5" dirty="0">
              <a:cs typeface="Arial"/>
            </a:endParaRPr>
          </a:p>
          <a:p>
            <a:pPr marL="355600" indent="-342900">
              <a:buFont typeface="Arial" panose="020B0604020202020204" pitchFamily="34" charset="0"/>
              <a:buChar char="•"/>
              <a:tabLst>
                <a:tab pos="355600" algn="l"/>
              </a:tabLst>
            </a:pPr>
            <a:r>
              <a:rPr lang="en-US" b="1" spc="5" dirty="0">
                <a:cs typeface="Arial"/>
              </a:rPr>
              <a:t>D</a:t>
            </a:r>
            <a:r>
              <a:rPr lang="en-US" b="1" dirty="0">
                <a:cs typeface="Arial"/>
              </a:rPr>
              <a:t>e</a:t>
            </a:r>
            <a:r>
              <a:rPr lang="en-US" b="1" spc="-5" dirty="0">
                <a:cs typeface="Arial"/>
              </a:rPr>
              <a:t>m</a:t>
            </a:r>
            <a:r>
              <a:rPr lang="en-US" b="1" dirty="0">
                <a:cs typeface="Arial"/>
              </a:rPr>
              <a:t>on</a:t>
            </a:r>
            <a:r>
              <a:rPr lang="en-US" b="1" spc="5" dirty="0">
                <a:cs typeface="Arial"/>
              </a:rPr>
              <a:t>s</a:t>
            </a:r>
            <a:r>
              <a:rPr lang="en-US" b="1" spc="-10" dirty="0">
                <a:cs typeface="Arial"/>
              </a:rPr>
              <a:t>t</a:t>
            </a:r>
            <a:r>
              <a:rPr lang="en-US" b="1" dirty="0">
                <a:cs typeface="Arial"/>
              </a:rPr>
              <a:t>ra</a:t>
            </a:r>
            <a:r>
              <a:rPr lang="en-US" b="1" spc="-20" dirty="0">
                <a:cs typeface="Arial"/>
              </a:rPr>
              <a:t>t</a:t>
            </a:r>
            <a:r>
              <a:rPr lang="en-US" b="1" spc="-5" dirty="0">
                <a:cs typeface="Arial"/>
              </a:rPr>
              <a:t>e</a:t>
            </a:r>
            <a:r>
              <a:rPr lang="en-US" b="1" spc="-40" dirty="0">
                <a:cs typeface="Arial"/>
              </a:rPr>
              <a:t> </a:t>
            </a:r>
            <a:r>
              <a:rPr lang="en-US" b="1" spc="5" dirty="0">
                <a:cs typeface="Arial"/>
              </a:rPr>
              <a:t>s</a:t>
            </a:r>
            <a:r>
              <a:rPr lang="en-US" b="1" dirty="0">
                <a:cs typeface="Arial"/>
              </a:rPr>
              <a:t>a</a:t>
            </a:r>
            <a:r>
              <a:rPr lang="en-US" b="1" spc="-5" dirty="0">
                <a:cs typeface="Arial"/>
              </a:rPr>
              <a:t>li</a:t>
            </a:r>
            <a:r>
              <a:rPr lang="en-US" b="1" dirty="0">
                <a:cs typeface="Arial"/>
              </a:rPr>
              <a:t>ent</a:t>
            </a:r>
            <a:r>
              <a:rPr lang="en-US" b="1" spc="-25" dirty="0">
                <a:cs typeface="Arial"/>
              </a:rPr>
              <a:t> </a:t>
            </a:r>
            <a:r>
              <a:rPr lang="en-US" b="1" spc="5" dirty="0">
                <a:cs typeface="Arial"/>
              </a:rPr>
              <a:t>c</a:t>
            </a:r>
            <a:r>
              <a:rPr lang="en-US" b="1" dirty="0">
                <a:cs typeface="Arial"/>
              </a:rPr>
              <a:t>o</a:t>
            </a:r>
            <a:r>
              <a:rPr lang="en-US" b="1" spc="-5" dirty="0">
                <a:cs typeface="Arial"/>
              </a:rPr>
              <a:t>mmi</a:t>
            </a:r>
            <a:r>
              <a:rPr lang="en-US" b="1" spc="-10" dirty="0">
                <a:cs typeface="Arial"/>
              </a:rPr>
              <a:t>t</a:t>
            </a:r>
            <a:r>
              <a:rPr lang="en-US" b="1" spc="-5" dirty="0">
                <a:cs typeface="Arial"/>
              </a:rPr>
              <a:t>m</a:t>
            </a:r>
            <a:r>
              <a:rPr lang="en-US" b="1" dirty="0">
                <a:cs typeface="Arial"/>
              </a:rPr>
              <a:t>ent</a:t>
            </a:r>
          </a:p>
          <a:p>
            <a:pPr marL="812800" lvl="1" indent="-342900">
              <a:spcBef>
                <a:spcPts val="439"/>
              </a:spcBef>
              <a:buFont typeface="Courier New" panose="02070309020205020404" pitchFamily="49" charset="0"/>
              <a:buChar char="o"/>
              <a:tabLst>
                <a:tab pos="756920" algn="l"/>
              </a:tabLst>
            </a:pPr>
            <a:r>
              <a:rPr lang="en-US" sz="1900" spc="-5" dirty="0">
                <a:cs typeface="Arial"/>
              </a:rPr>
              <a:t>Vi</a:t>
            </a:r>
            <a:r>
              <a:rPr lang="en-US" sz="1900" dirty="0">
                <a:cs typeface="Arial"/>
              </a:rPr>
              <a:t>s</a:t>
            </a:r>
            <a:r>
              <a:rPr lang="en-US" sz="1900" spc="-5" dirty="0">
                <a:cs typeface="Arial"/>
              </a:rPr>
              <a:t>i</a:t>
            </a:r>
            <a:r>
              <a:rPr lang="en-US" sz="1900" spc="-10" dirty="0">
                <a:cs typeface="Arial"/>
              </a:rPr>
              <a:t>b</a:t>
            </a:r>
            <a:r>
              <a:rPr lang="en-US" sz="1900" spc="-5" dirty="0">
                <a:cs typeface="Arial"/>
              </a:rPr>
              <a:t>l</a:t>
            </a:r>
            <a:r>
              <a:rPr lang="en-US" sz="1900" dirty="0">
                <a:cs typeface="Arial"/>
              </a:rPr>
              <a:t>e</a:t>
            </a:r>
            <a:r>
              <a:rPr lang="en-US" sz="1900" spc="10" dirty="0">
                <a:cs typeface="Arial"/>
              </a:rPr>
              <a:t> </a:t>
            </a:r>
            <a:r>
              <a:rPr lang="en-US" sz="1900" dirty="0">
                <a:cs typeface="Arial"/>
              </a:rPr>
              <a:t>s</a:t>
            </a:r>
            <a:r>
              <a:rPr lang="en-US" sz="1900" spc="-10" dirty="0">
                <a:cs typeface="Arial"/>
              </a:rPr>
              <a:t>en</a:t>
            </a:r>
            <a:r>
              <a:rPr lang="en-US" sz="1900" spc="-5" dirty="0">
                <a:cs typeface="Arial"/>
              </a:rPr>
              <a:t>i</a:t>
            </a:r>
            <a:r>
              <a:rPr lang="en-US" sz="1900" spc="-10" dirty="0">
                <a:cs typeface="Arial"/>
              </a:rPr>
              <a:t>o</a:t>
            </a:r>
            <a:r>
              <a:rPr lang="en-US" sz="1900" dirty="0">
                <a:cs typeface="Arial"/>
              </a:rPr>
              <a:t>r</a:t>
            </a:r>
            <a:r>
              <a:rPr lang="en-US" sz="1900" spc="15" dirty="0">
                <a:cs typeface="Arial"/>
              </a:rPr>
              <a:t> </a:t>
            </a:r>
            <a:r>
              <a:rPr lang="en-US" sz="1900" dirty="0">
                <a:cs typeface="Arial"/>
              </a:rPr>
              <a:t>m</a:t>
            </a:r>
            <a:r>
              <a:rPr lang="en-US" sz="1900" spc="-10" dirty="0">
                <a:cs typeface="Arial"/>
              </a:rPr>
              <a:t>anage</a:t>
            </a:r>
            <a:r>
              <a:rPr lang="en-US" sz="1900" dirty="0">
                <a:cs typeface="Arial"/>
              </a:rPr>
              <a:t>m</a:t>
            </a:r>
            <a:r>
              <a:rPr lang="en-US" sz="1900" spc="-10" dirty="0">
                <a:cs typeface="Arial"/>
              </a:rPr>
              <a:t>en</a:t>
            </a:r>
            <a:r>
              <a:rPr lang="en-US" sz="1900" dirty="0">
                <a:cs typeface="Arial"/>
              </a:rPr>
              <a:t>t</a:t>
            </a:r>
            <a:r>
              <a:rPr lang="en-US" sz="1900" spc="30" dirty="0">
                <a:cs typeface="Arial"/>
              </a:rPr>
              <a:t> </a:t>
            </a:r>
            <a:r>
              <a:rPr lang="en-US" sz="1900" dirty="0">
                <a:cs typeface="Arial"/>
              </a:rPr>
              <a:t>c</a:t>
            </a:r>
            <a:r>
              <a:rPr lang="en-US" sz="1900" spc="-10" dirty="0">
                <a:cs typeface="Arial"/>
              </a:rPr>
              <a:t>o</a:t>
            </a:r>
            <a:r>
              <a:rPr lang="en-US" sz="1900" dirty="0">
                <a:cs typeface="Arial"/>
              </a:rPr>
              <a:t>mm</a:t>
            </a:r>
            <a:r>
              <a:rPr lang="en-US" sz="1900" spc="-5" dirty="0">
                <a:cs typeface="Arial"/>
              </a:rPr>
              <a:t>i</a:t>
            </a:r>
            <a:r>
              <a:rPr lang="en-US" sz="1900" dirty="0">
                <a:cs typeface="Arial"/>
              </a:rPr>
              <a:t>tm</a:t>
            </a:r>
            <a:r>
              <a:rPr lang="en-US" sz="1900" spc="-10" dirty="0">
                <a:cs typeface="Arial"/>
              </a:rPr>
              <a:t>ent</a:t>
            </a:r>
            <a:endParaRPr lang="en-US" sz="1900" dirty="0">
              <a:cs typeface="Arial"/>
            </a:endParaRPr>
          </a:p>
          <a:p>
            <a:pPr marL="812800" lvl="1" indent="-342900">
              <a:spcBef>
                <a:spcPts val="430"/>
              </a:spcBef>
              <a:buFont typeface="Courier New" panose="02070309020205020404" pitchFamily="49" charset="0"/>
              <a:buChar char="o"/>
              <a:tabLst>
                <a:tab pos="756920" algn="l"/>
              </a:tabLst>
            </a:pPr>
            <a:r>
              <a:rPr lang="en-US" sz="1900" spc="-5" dirty="0">
                <a:cs typeface="Arial"/>
              </a:rPr>
              <a:t>D</a:t>
            </a:r>
            <a:r>
              <a:rPr lang="en-US" sz="1900" spc="-10" dirty="0">
                <a:cs typeface="Arial"/>
              </a:rPr>
              <a:t>ed</a:t>
            </a:r>
            <a:r>
              <a:rPr lang="en-US" sz="1900" spc="-5" dirty="0">
                <a:cs typeface="Arial"/>
              </a:rPr>
              <a:t>i</a:t>
            </a:r>
            <a:r>
              <a:rPr lang="en-US" sz="1900" dirty="0">
                <a:cs typeface="Arial"/>
              </a:rPr>
              <a:t>c</a:t>
            </a:r>
            <a:r>
              <a:rPr lang="en-US" sz="1900" spc="-10" dirty="0">
                <a:cs typeface="Arial"/>
              </a:rPr>
              <a:t>a</a:t>
            </a:r>
            <a:r>
              <a:rPr lang="en-US" sz="1900" dirty="0">
                <a:cs typeface="Arial"/>
              </a:rPr>
              <a:t>t</a:t>
            </a:r>
            <a:r>
              <a:rPr lang="en-US" sz="1900" spc="-10" dirty="0">
                <a:cs typeface="Arial"/>
              </a:rPr>
              <a:t>e</a:t>
            </a:r>
            <a:r>
              <a:rPr lang="en-US" sz="1900" dirty="0">
                <a:cs typeface="Arial"/>
              </a:rPr>
              <a:t>d</a:t>
            </a:r>
            <a:r>
              <a:rPr lang="en-US" sz="1900" spc="20" dirty="0">
                <a:cs typeface="Arial"/>
              </a:rPr>
              <a:t> </a:t>
            </a:r>
            <a:r>
              <a:rPr lang="en-US" sz="1900" dirty="0">
                <a:cs typeface="Arial"/>
              </a:rPr>
              <a:t>st</a:t>
            </a:r>
            <a:r>
              <a:rPr lang="en-US" sz="1900" spc="-10" dirty="0">
                <a:cs typeface="Arial"/>
              </a:rPr>
              <a:t>a</a:t>
            </a:r>
            <a:r>
              <a:rPr lang="en-US" sz="1900" dirty="0">
                <a:cs typeface="Arial"/>
              </a:rPr>
              <a:t>ff</a:t>
            </a:r>
            <a:r>
              <a:rPr lang="en-US" sz="1900" spc="-5" dirty="0">
                <a:cs typeface="Arial"/>
              </a:rPr>
              <a:t> </a:t>
            </a:r>
            <a:r>
              <a:rPr lang="en-US" sz="1900" dirty="0">
                <a:cs typeface="Arial"/>
              </a:rPr>
              <a:t>f</a:t>
            </a:r>
            <a:r>
              <a:rPr lang="en-US" sz="1900" spc="-10" dirty="0">
                <a:cs typeface="Arial"/>
              </a:rPr>
              <a:t>o</a:t>
            </a:r>
            <a:r>
              <a:rPr lang="en-US" sz="1900" dirty="0">
                <a:cs typeface="Arial"/>
              </a:rPr>
              <a:t>r</a:t>
            </a:r>
            <a:r>
              <a:rPr lang="en-US" sz="1900" spc="-10" dirty="0">
                <a:cs typeface="Arial"/>
              </a:rPr>
              <a:t> d</a:t>
            </a:r>
            <a:r>
              <a:rPr lang="en-US" sz="1900" spc="-5" dirty="0">
                <a:cs typeface="Arial"/>
              </a:rPr>
              <a:t>i</a:t>
            </a:r>
            <a:r>
              <a:rPr lang="en-US" sz="1900" dirty="0">
                <a:cs typeface="Arial"/>
              </a:rPr>
              <a:t>s</a:t>
            </a:r>
            <a:r>
              <a:rPr lang="en-US" sz="1900" spc="-10" dirty="0">
                <a:cs typeface="Arial"/>
              </a:rPr>
              <a:t>ab</a:t>
            </a:r>
            <a:r>
              <a:rPr lang="en-US" sz="1900" spc="-5" dirty="0">
                <a:cs typeface="Arial"/>
              </a:rPr>
              <a:t>ili</a:t>
            </a:r>
            <a:r>
              <a:rPr lang="en-US" sz="1900" dirty="0">
                <a:cs typeface="Arial"/>
              </a:rPr>
              <a:t>t</a:t>
            </a:r>
            <a:r>
              <a:rPr lang="en-US" sz="1900" spc="-5" dirty="0">
                <a:cs typeface="Arial"/>
              </a:rPr>
              <a:t>y</a:t>
            </a:r>
            <a:r>
              <a:rPr lang="en-US" sz="1900" spc="35" dirty="0">
                <a:cs typeface="Arial"/>
              </a:rPr>
              <a:t> </a:t>
            </a:r>
            <a:r>
              <a:rPr lang="en-US" sz="1900" spc="-5" dirty="0">
                <a:cs typeface="Arial"/>
              </a:rPr>
              <a:t>i</a:t>
            </a:r>
            <a:r>
              <a:rPr lang="en-US" sz="1900" dirty="0">
                <a:cs typeface="Arial"/>
              </a:rPr>
              <a:t>ss</a:t>
            </a:r>
            <a:r>
              <a:rPr lang="en-US" sz="1900" spc="-10" dirty="0">
                <a:cs typeface="Arial"/>
              </a:rPr>
              <a:t>ues</a:t>
            </a:r>
            <a:endParaRPr lang="en-US" sz="1900" dirty="0">
              <a:cs typeface="Arial"/>
            </a:endParaRPr>
          </a:p>
          <a:p>
            <a:pPr marL="812800" marR="177165" lvl="1" indent="-342900">
              <a:spcBef>
                <a:spcPts val="430"/>
              </a:spcBef>
              <a:buFont typeface="Courier New" panose="02070309020205020404" pitchFamily="49" charset="0"/>
              <a:buChar char="o"/>
              <a:tabLst>
                <a:tab pos="756920" algn="l"/>
              </a:tabLst>
            </a:pPr>
            <a:r>
              <a:rPr lang="en-US" sz="1900" spc="-5" dirty="0">
                <a:cs typeface="Arial"/>
              </a:rPr>
              <a:t>C</a:t>
            </a:r>
            <a:r>
              <a:rPr lang="en-US" sz="1900" spc="-10" dirty="0">
                <a:cs typeface="Arial"/>
              </a:rPr>
              <a:t>o</a:t>
            </a:r>
            <a:r>
              <a:rPr lang="en-US" sz="1900" dirty="0">
                <a:cs typeface="Arial"/>
              </a:rPr>
              <a:t>r</a:t>
            </a:r>
            <a:r>
              <a:rPr lang="en-US" sz="1900" spc="-10" dirty="0">
                <a:cs typeface="Arial"/>
              </a:rPr>
              <a:t>po</a:t>
            </a:r>
            <a:r>
              <a:rPr lang="en-US" sz="1900" dirty="0">
                <a:cs typeface="Arial"/>
              </a:rPr>
              <a:t>r</a:t>
            </a:r>
            <a:r>
              <a:rPr lang="en-US" sz="1900" spc="-10" dirty="0">
                <a:cs typeface="Arial"/>
              </a:rPr>
              <a:t>a</a:t>
            </a:r>
            <a:r>
              <a:rPr lang="en-US" sz="1900" dirty="0">
                <a:cs typeface="Arial"/>
              </a:rPr>
              <a:t>te</a:t>
            </a:r>
            <a:r>
              <a:rPr lang="en-US" sz="1900" spc="10" dirty="0">
                <a:cs typeface="Arial"/>
              </a:rPr>
              <a:t> </a:t>
            </a:r>
            <a:r>
              <a:rPr lang="en-US" sz="1900" dirty="0">
                <a:cs typeface="Arial"/>
              </a:rPr>
              <a:t>s</a:t>
            </a:r>
            <a:r>
              <a:rPr lang="en-US" sz="1900" spc="-10" dirty="0">
                <a:cs typeface="Arial"/>
              </a:rPr>
              <a:t>uppo</a:t>
            </a:r>
            <a:r>
              <a:rPr lang="en-US" sz="1900" dirty="0">
                <a:cs typeface="Arial"/>
              </a:rPr>
              <a:t>rt</a:t>
            </a:r>
            <a:r>
              <a:rPr lang="en-US" sz="1900" spc="15" dirty="0">
                <a:cs typeface="Arial"/>
              </a:rPr>
              <a:t> </a:t>
            </a:r>
            <a:r>
              <a:rPr lang="en-US" sz="1900" spc="-10" dirty="0">
                <a:cs typeface="Arial"/>
              </a:rPr>
              <a:t>o</a:t>
            </a:r>
            <a:r>
              <a:rPr lang="en-US" sz="1900" dirty="0">
                <a:cs typeface="Arial"/>
              </a:rPr>
              <a:t>f</a:t>
            </a:r>
            <a:r>
              <a:rPr lang="en-US" sz="1900" spc="5" dirty="0">
                <a:cs typeface="Arial"/>
              </a:rPr>
              <a:t> </a:t>
            </a:r>
            <a:r>
              <a:rPr lang="en-US" sz="1900" spc="-10" dirty="0">
                <a:cs typeface="Arial"/>
              </a:rPr>
              <a:t>p</a:t>
            </a:r>
            <a:r>
              <a:rPr lang="en-US" sz="1900" dirty="0">
                <a:cs typeface="Arial"/>
              </a:rPr>
              <a:t>r</a:t>
            </a:r>
            <a:r>
              <a:rPr lang="en-US" sz="1900" spc="-10" dirty="0">
                <a:cs typeface="Arial"/>
              </a:rPr>
              <a:t>og</a:t>
            </a:r>
            <a:r>
              <a:rPr lang="en-US" sz="1900" dirty="0">
                <a:cs typeface="Arial"/>
              </a:rPr>
              <a:t>r</a:t>
            </a:r>
            <a:r>
              <a:rPr lang="en-US" sz="1900" spc="-10" dirty="0">
                <a:cs typeface="Arial"/>
              </a:rPr>
              <a:t>a</a:t>
            </a:r>
            <a:r>
              <a:rPr lang="en-US" sz="1900" dirty="0">
                <a:cs typeface="Arial"/>
              </a:rPr>
              <a:t>ms</a:t>
            </a:r>
            <a:r>
              <a:rPr lang="en-US" sz="1900" spc="15" dirty="0">
                <a:cs typeface="Arial"/>
              </a:rPr>
              <a:t> </a:t>
            </a:r>
            <a:r>
              <a:rPr lang="en-US" sz="1900" dirty="0">
                <a:cs typeface="Arial"/>
              </a:rPr>
              <a:t>f</a:t>
            </a:r>
            <a:r>
              <a:rPr lang="en-US" sz="1900" spc="-10" dirty="0">
                <a:cs typeface="Arial"/>
              </a:rPr>
              <a:t>o</a:t>
            </a:r>
            <a:r>
              <a:rPr lang="en-US" sz="1900" dirty="0">
                <a:cs typeface="Arial"/>
              </a:rPr>
              <a:t>r</a:t>
            </a:r>
            <a:r>
              <a:rPr lang="en-US" sz="1900" spc="-10" dirty="0">
                <a:cs typeface="Arial"/>
              </a:rPr>
              <a:t> </a:t>
            </a:r>
            <a:r>
              <a:rPr lang="en-US" sz="1900" spc="-5" dirty="0">
                <a:cs typeface="Arial"/>
              </a:rPr>
              <a:t>i</a:t>
            </a:r>
            <a:r>
              <a:rPr lang="en-US" sz="1900" spc="-10" dirty="0">
                <a:cs typeface="Arial"/>
              </a:rPr>
              <a:t>nd</a:t>
            </a:r>
            <a:r>
              <a:rPr lang="en-US" sz="1900" spc="-5" dirty="0">
                <a:cs typeface="Arial"/>
              </a:rPr>
              <a:t>i</a:t>
            </a:r>
            <a:r>
              <a:rPr lang="en-US" sz="1900" dirty="0">
                <a:cs typeface="Arial"/>
              </a:rPr>
              <a:t>v</a:t>
            </a:r>
            <a:r>
              <a:rPr lang="en-US" sz="1900" spc="-5" dirty="0">
                <a:cs typeface="Arial"/>
              </a:rPr>
              <a:t>i</a:t>
            </a:r>
            <a:r>
              <a:rPr lang="en-US" sz="1900" spc="-10" dirty="0">
                <a:cs typeface="Arial"/>
              </a:rPr>
              <a:t>dua</a:t>
            </a:r>
            <a:r>
              <a:rPr lang="en-US" sz="1900" spc="-5" dirty="0">
                <a:cs typeface="Arial"/>
              </a:rPr>
              <a:t>l</a:t>
            </a:r>
            <a:r>
              <a:rPr lang="en-US" sz="1900" dirty="0">
                <a:cs typeface="Arial"/>
              </a:rPr>
              <a:t>s</a:t>
            </a:r>
            <a:r>
              <a:rPr lang="en-US" sz="1900" spc="35" dirty="0">
                <a:cs typeface="Arial"/>
              </a:rPr>
              <a:t> </a:t>
            </a:r>
            <a:r>
              <a:rPr lang="en-US" sz="1900" spc="-40" dirty="0">
                <a:cs typeface="Arial"/>
              </a:rPr>
              <a:t>w</a:t>
            </a:r>
            <a:r>
              <a:rPr lang="en-US" sz="1900" spc="-5" dirty="0">
                <a:cs typeface="Arial"/>
              </a:rPr>
              <a:t>i</a:t>
            </a:r>
            <a:r>
              <a:rPr lang="en-US" sz="1900" dirty="0">
                <a:cs typeface="Arial"/>
              </a:rPr>
              <a:t>th</a:t>
            </a:r>
            <a:r>
              <a:rPr lang="en-US" sz="1900" spc="30" dirty="0">
                <a:cs typeface="Arial"/>
              </a:rPr>
              <a:t> </a:t>
            </a:r>
            <a:r>
              <a:rPr lang="en-US" sz="1900" spc="-10" dirty="0">
                <a:cs typeface="Arial"/>
              </a:rPr>
              <a:t>d</a:t>
            </a:r>
            <a:r>
              <a:rPr lang="en-US" sz="1900" spc="-5" dirty="0">
                <a:cs typeface="Arial"/>
              </a:rPr>
              <a:t>i</a:t>
            </a:r>
            <a:r>
              <a:rPr lang="en-US" sz="1900" dirty="0">
                <a:cs typeface="Arial"/>
              </a:rPr>
              <a:t>s</a:t>
            </a:r>
            <a:r>
              <a:rPr lang="en-US" sz="1900" spc="-10" dirty="0">
                <a:cs typeface="Arial"/>
              </a:rPr>
              <a:t>ab</a:t>
            </a:r>
            <a:r>
              <a:rPr lang="en-US" sz="1900" spc="-5" dirty="0">
                <a:cs typeface="Arial"/>
              </a:rPr>
              <a:t>ili</a:t>
            </a:r>
            <a:r>
              <a:rPr lang="en-US" sz="1900" dirty="0">
                <a:cs typeface="Arial"/>
              </a:rPr>
              <a:t>t</a:t>
            </a:r>
            <a:r>
              <a:rPr lang="en-US" sz="1900" spc="-5" dirty="0">
                <a:cs typeface="Arial"/>
              </a:rPr>
              <a:t>i</a:t>
            </a:r>
            <a:r>
              <a:rPr lang="en-US" sz="1900" spc="-10" dirty="0">
                <a:cs typeface="Arial"/>
              </a:rPr>
              <a:t>e</a:t>
            </a:r>
            <a:r>
              <a:rPr lang="en-US" sz="1900" dirty="0">
                <a:cs typeface="Arial"/>
              </a:rPr>
              <a:t>s,</a:t>
            </a:r>
            <a:r>
              <a:rPr lang="en-US" sz="1900" spc="30" dirty="0">
                <a:cs typeface="Arial"/>
              </a:rPr>
              <a:t> </a:t>
            </a:r>
            <a:r>
              <a:rPr lang="en-US" sz="1900" spc="-40" dirty="0">
                <a:cs typeface="Arial"/>
              </a:rPr>
              <a:t>w</a:t>
            </a:r>
            <a:r>
              <a:rPr lang="en-US" sz="1900" spc="-5" dirty="0">
                <a:cs typeface="Arial"/>
              </a:rPr>
              <a:t>i</a:t>
            </a:r>
            <a:r>
              <a:rPr lang="en-US" sz="1900" dirty="0">
                <a:cs typeface="Arial"/>
              </a:rPr>
              <a:t>t</a:t>
            </a:r>
            <a:r>
              <a:rPr lang="en-US" sz="1900" spc="-10" dirty="0">
                <a:cs typeface="Arial"/>
              </a:rPr>
              <a:t>h</a:t>
            </a:r>
            <a:r>
              <a:rPr lang="en-US" sz="1900" spc="-5" dirty="0">
                <a:cs typeface="Arial"/>
              </a:rPr>
              <a:t>i</a:t>
            </a:r>
            <a:r>
              <a:rPr lang="en-US" sz="1900" dirty="0">
                <a:cs typeface="Arial"/>
              </a:rPr>
              <a:t>n</a:t>
            </a:r>
            <a:r>
              <a:rPr lang="en-US" sz="1900" spc="45" dirty="0">
                <a:cs typeface="Arial"/>
              </a:rPr>
              <a:t> </a:t>
            </a:r>
            <a:r>
              <a:rPr lang="en-US" sz="1900" dirty="0">
                <a:cs typeface="Arial"/>
              </a:rPr>
              <a:t>&amp; </a:t>
            </a:r>
            <a:r>
              <a:rPr lang="en-US" sz="1900" spc="-10" dirty="0">
                <a:cs typeface="Arial"/>
              </a:rPr>
              <a:t>ou</a:t>
            </a:r>
            <a:r>
              <a:rPr lang="en-US" sz="1900" dirty="0">
                <a:cs typeface="Arial"/>
              </a:rPr>
              <a:t>ts</a:t>
            </a:r>
            <a:r>
              <a:rPr lang="en-US" sz="1900" spc="-5" dirty="0">
                <a:cs typeface="Arial"/>
              </a:rPr>
              <a:t>i</a:t>
            </a:r>
            <a:r>
              <a:rPr lang="en-US" sz="1900" spc="-10" dirty="0">
                <a:cs typeface="Arial"/>
              </a:rPr>
              <a:t>d</a:t>
            </a:r>
            <a:r>
              <a:rPr lang="en-US" sz="1900" dirty="0">
                <a:cs typeface="Arial"/>
              </a:rPr>
              <a:t>e</a:t>
            </a:r>
            <a:r>
              <a:rPr lang="en-US" sz="1900" spc="10" dirty="0">
                <a:cs typeface="Arial"/>
              </a:rPr>
              <a:t> </a:t>
            </a:r>
            <a:r>
              <a:rPr lang="en-US" sz="1900" dirty="0">
                <a:cs typeface="Arial"/>
              </a:rPr>
              <a:t>c</a:t>
            </a:r>
            <a:r>
              <a:rPr lang="en-US" sz="1900" spc="-10" dirty="0">
                <a:cs typeface="Arial"/>
              </a:rPr>
              <a:t>o</a:t>
            </a:r>
            <a:r>
              <a:rPr lang="en-US" sz="1900" dirty="0">
                <a:cs typeface="Arial"/>
              </a:rPr>
              <a:t>m</a:t>
            </a:r>
            <a:r>
              <a:rPr lang="en-US" sz="1900" spc="-10" dirty="0">
                <a:cs typeface="Arial"/>
              </a:rPr>
              <a:t>pan</a:t>
            </a:r>
            <a:r>
              <a:rPr lang="en-US" sz="1900" dirty="0">
                <a:cs typeface="Arial"/>
              </a:rPr>
              <a:t>y</a:t>
            </a:r>
            <a:r>
              <a:rPr lang="en-US" sz="1900" spc="15" dirty="0">
                <a:cs typeface="Arial"/>
              </a:rPr>
              <a:t> </a:t>
            </a:r>
            <a:r>
              <a:rPr lang="en-US" sz="1900" dirty="0">
                <a:cs typeface="Arial"/>
              </a:rPr>
              <a:t>(</a:t>
            </a:r>
            <a:r>
              <a:rPr lang="en-US" sz="1900" spc="-10" dirty="0">
                <a:cs typeface="Arial"/>
              </a:rPr>
              <a:t>e</a:t>
            </a:r>
            <a:r>
              <a:rPr lang="en-US" sz="1900" dirty="0">
                <a:cs typeface="Arial"/>
              </a:rPr>
              <a:t>.</a:t>
            </a:r>
            <a:r>
              <a:rPr lang="en-US" sz="1900" spc="-10" dirty="0">
                <a:cs typeface="Arial"/>
              </a:rPr>
              <a:t>g</a:t>
            </a:r>
            <a:r>
              <a:rPr lang="en-US" sz="1900" dirty="0">
                <a:cs typeface="Arial"/>
              </a:rPr>
              <a:t>.,</a:t>
            </a:r>
            <a:r>
              <a:rPr lang="en-US" sz="1900" spc="-5" dirty="0">
                <a:cs typeface="Arial"/>
              </a:rPr>
              <a:t> ER</a:t>
            </a:r>
            <a:r>
              <a:rPr lang="en-US" sz="1900" dirty="0">
                <a:cs typeface="Arial"/>
              </a:rPr>
              <a:t>Gs)</a:t>
            </a:r>
          </a:p>
          <a:p>
            <a:pPr marL="812800" lvl="1" indent="-342900">
              <a:spcBef>
                <a:spcPts val="430"/>
              </a:spcBef>
              <a:buFont typeface="Courier New" panose="02070309020205020404" pitchFamily="49" charset="0"/>
              <a:buChar char="o"/>
              <a:tabLst>
                <a:tab pos="756920" algn="l"/>
              </a:tabLst>
            </a:pPr>
            <a:r>
              <a:rPr lang="en-US" sz="1900" dirty="0">
                <a:cs typeface="Arial"/>
              </a:rPr>
              <a:t>Mention</a:t>
            </a:r>
            <a:r>
              <a:rPr lang="en-US" sz="1900" spc="10" dirty="0">
                <a:cs typeface="Arial"/>
              </a:rPr>
              <a:t> </a:t>
            </a:r>
            <a:r>
              <a:rPr lang="en-US" sz="1900" spc="-10" dirty="0">
                <a:cs typeface="Arial"/>
              </a:rPr>
              <a:t>o</a:t>
            </a:r>
            <a:r>
              <a:rPr lang="en-US" sz="1900" dirty="0">
                <a:cs typeface="Arial"/>
              </a:rPr>
              <a:t>f</a:t>
            </a:r>
            <a:r>
              <a:rPr lang="en-US" sz="1900" spc="5" dirty="0">
                <a:cs typeface="Arial"/>
              </a:rPr>
              <a:t> </a:t>
            </a:r>
            <a:r>
              <a:rPr lang="en-US" sz="1900" spc="-10" dirty="0">
                <a:cs typeface="Arial"/>
              </a:rPr>
              <a:t>d</a:t>
            </a:r>
            <a:r>
              <a:rPr lang="en-US" sz="1900" spc="-5" dirty="0">
                <a:cs typeface="Arial"/>
              </a:rPr>
              <a:t>i</a:t>
            </a:r>
            <a:r>
              <a:rPr lang="en-US" sz="1900" dirty="0">
                <a:cs typeface="Arial"/>
              </a:rPr>
              <a:t>s</a:t>
            </a:r>
            <a:r>
              <a:rPr lang="en-US" sz="1900" spc="-10" dirty="0">
                <a:cs typeface="Arial"/>
              </a:rPr>
              <a:t>ab</a:t>
            </a:r>
            <a:r>
              <a:rPr lang="en-US" sz="1900" spc="-5" dirty="0">
                <a:cs typeface="Arial"/>
              </a:rPr>
              <a:t>ili</a:t>
            </a:r>
            <a:r>
              <a:rPr lang="en-US" sz="1900" dirty="0">
                <a:cs typeface="Arial"/>
              </a:rPr>
              <a:t>ty</a:t>
            </a:r>
            <a:r>
              <a:rPr lang="en-US" sz="1900" spc="25" dirty="0">
                <a:cs typeface="Arial"/>
              </a:rPr>
              <a:t> </a:t>
            </a:r>
            <a:r>
              <a:rPr lang="en-US" sz="1900" spc="-5" dirty="0">
                <a:cs typeface="Arial"/>
              </a:rPr>
              <a:t>i</a:t>
            </a:r>
            <a:r>
              <a:rPr lang="en-US" sz="1900" dirty="0">
                <a:cs typeface="Arial"/>
              </a:rPr>
              <a:t>n</a:t>
            </a:r>
            <a:r>
              <a:rPr lang="en-US" sz="1900" spc="-5" dirty="0">
                <a:cs typeface="Arial"/>
              </a:rPr>
              <a:t> </a:t>
            </a:r>
            <a:r>
              <a:rPr lang="en-US" sz="1900" dirty="0">
                <a:cs typeface="Arial"/>
              </a:rPr>
              <a:t>c</a:t>
            </a:r>
            <a:r>
              <a:rPr lang="en-US" sz="1900" spc="-10" dirty="0">
                <a:cs typeface="Arial"/>
              </a:rPr>
              <a:t>o</a:t>
            </a:r>
            <a:r>
              <a:rPr lang="en-US" sz="1900" dirty="0">
                <a:cs typeface="Arial"/>
              </a:rPr>
              <a:t>re</a:t>
            </a:r>
            <a:r>
              <a:rPr lang="en-US" sz="1900" spc="-5" dirty="0">
                <a:cs typeface="Arial"/>
              </a:rPr>
              <a:t> </a:t>
            </a:r>
            <a:r>
              <a:rPr lang="en-US" sz="1900" dirty="0">
                <a:cs typeface="Arial"/>
              </a:rPr>
              <a:t>v</a:t>
            </a:r>
            <a:r>
              <a:rPr lang="en-US" sz="1900" spc="-10" dirty="0">
                <a:cs typeface="Arial"/>
              </a:rPr>
              <a:t>a</a:t>
            </a:r>
            <a:r>
              <a:rPr lang="en-US" sz="1900" spc="-5" dirty="0">
                <a:cs typeface="Arial"/>
              </a:rPr>
              <a:t>l</a:t>
            </a:r>
            <a:r>
              <a:rPr lang="en-US" sz="1900" spc="-10" dirty="0">
                <a:cs typeface="Arial"/>
              </a:rPr>
              <a:t>ue</a:t>
            </a:r>
            <a:r>
              <a:rPr lang="en-US" sz="1900" dirty="0">
                <a:cs typeface="Arial"/>
              </a:rPr>
              <a:t>s/</a:t>
            </a:r>
            <a:r>
              <a:rPr lang="en-US" sz="1900" spc="-10" dirty="0">
                <a:cs typeface="Arial"/>
              </a:rPr>
              <a:t>d</a:t>
            </a:r>
            <a:r>
              <a:rPr lang="en-US" sz="1900" spc="-5" dirty="0">
                <a:cs typeface="Arial"/>
              </a:rPr>
              <a:t>i</a:t>
            </a:r>
            <a:r>
              <a:rPr lang="en-US" sz="1900" dirty="0">
                <a:cs typeface="Arial"/>
              </a:rPr>
              <a:t>v</a:t>
            </a:r>
            <a:r>
              <a:rPr lang="en-US" sz="1900" spc="-10" dirty="0">
                <a:cs typeface="Arial"/>
              </a:rPr>
              <a:t>e</a:t>
            </a:r>
            <a:r>
              <a:rPr lang="en-US" sz="1900" dirty="0">
                <a:cs typeface="Arial"/>
              </a:rPr>
              <a:t>rs</a:t>
            </a:r>
            <a:r>
              <a:rPr lang="en-US" sz="1900" spc="-5" dirty="0">
                <a:cs typeface="Arial"/>
              </a:rPr>
              <a:t>i</a:t>
            </a:r>
            <a:r>
              <a:rPr lang="en-US" sz="1900" dirty="0">
                <a:cs typeface="Arial"/>
              </a:rPr>
              <a:t>ty</a:t>
            </a:r>
            <a:r>
              <a:rPr lang="en-US" sz="1900" spc="25" dirty="0">
                <a:cs typeface="Arial"/>
              </a:rPr>
              <a:t> </a:t>
            </a:r>
            <a:r>
              <a:rPr lang="en-US" sz="1900" dirty="0">
                <a:cs typeface="Arial"/>
              </a:rPr>
              <a:t>m</a:t>
            </a:r>
            <a:r>
              <a:rPr lang="en-US" sz="1900" spc="-5" dirty="0">
                <a:cs typeface="Arial"/>
              </a:rPr>
              <a:t>i</a:t>
            </a:r>
            <a:r>
              <a:rPr lang="en-US" sz="1900" dirty="0">
                <a:cs typeface="Arial"/>
              </a:rPr>
              <a:t>ss</a:t>
            </a:r>
            <a:r>
              <a:rPr lang="en-US" sz="1900" spc="-5" dirty="0">
                <a:cs typeface="Arial"/>
              </a:rPr>
              <a:t>i</a:t>
            </a:r>
            <a:r>
              <a:rPr lang="en-US" sz="1900" spc="-10" dirty="0">
                <a:cs typeface="Arial"/>
              </a:rPr>
              <a:t>on</a:t>
            </a:r>
            <a:endParaRPr lang="en-US" sz="1900" dirty="0">
              <a:cs typeface="Arial"/>
            </a:endParaRPr>
          </a:p>
          <a:p>
            <a:pPr marL="355600" indent="-342900">
              <a:spcBef>
                <a:spcPts val="464"/>
              </a:spcBef>
              <a:buFont typeface="Arial"/>
              <a:buChar char="•"/>
              <a:tabLst>
                <a:tab pos="355600" algn="l"/>
              </a:tabLst>
            </a:pPr>
            <a:r>
              <a:rPr lang="en-US" b="1" dirty="0">
                <a:cs typeface="Arial"/>
              </a:rPr>
              <a:t>Le</a:t>
            </a:r>
            <a:r>
              <a:rPr lang="en-US" b="1" spc="-10" dirty="0">
                <a:cs typeface="Arial"/>
              </a:rPr>
              <a:t>v</a:t>
            </a:r>
            <a:r>
              <a:rPr lang="en-US" b="1" dirty="0">
                <a:cs typeface="Arial"/>
              </a:rPr>
              <a:t>erag</a:t>
            </a:r>
            <a:r>
              <a:rPr lang="en-US" b="1" spc="-5" dirty="0">
                <a:cs typeface="Arial"/>
              </a:rPr>
              <a:t>e</a:t>
            </a:r>
            <a:r>
              <a:rPr lang="en-US" b="1" spc="-30" dirty="0">
                <a:cs typeface="Arial"/>
              </a:rPr>
              <a:t> internal and external </a:t>
            </a:r>
            <a:r>
              <a:rPr lang="en-US" b="1" dirty="0">
                <a:cs typeface="Arial"/>
              </a:rPr>
              <a:t>par</a:t>
            </a:r>
            <a:r>
              <a:rPr lang="en-US" b="1" spc="-10" dirty="0">
                <a:cs typeface="Arial"/>
              </a:rPr>
              <a:t>t</a:t>
            </a:r>
            <a:r>
              <a:rPr lang="en-US" b="1" dirty="0">
                <a:cs typeface="Arial"/>
              </a:rPr>
              <a:t>ner</a:t>
            </a:r>
            <a:r>
              <a:rPr lang="en-US" b="1" spc="-10" dirty="0">
                <a:cs typeface="Arial"/>
              </a:rPr>
              <a:t>s</a:t>
            </a:r>
            <a:r>
              <a:rPr lang="en-US" b="1" dirty="0">
                <a:cs typeface="Arial"/>
              </a:rPr>
              <a:t>h</a:t>
            </a:r>
            <a:r>
              <a:rPr lang="en-US" b="1" spc="-5" dirty="0">
                <a:cs typeface="Arial"/>
              </a:rPr>
              <a:t>i</a:t>
            </a:r>
            <a:r>
              <a:rPr lang="en-US" b="1" dirty="0">
                <a:cs typeface="Arial"/>
              </a:rPr>
              <a:t>ps</a:t>
            </a:r>
          </a:p>
          <a:p>
            <a:pPr marL="755650" lvl="1" indent="-285750">
              <a:spcBef>
                <a:spcPts val="425"/>
              </a:spcBef>
              <a:buFont typeface="Courier New" panose="02070309020205020404" pitchFamily="49" charset="0"/>
              <a:buChar char="o"/>
              <a:tabLst>
                <a:tab pos="756920" algn="l"/>
              </a:tabLst>
            </a:pPr>
            <a:r>
              <a:rPr lang="en-US" sz="1900" spc="-10" dirty="0">
                <a:solidFill>
                  <a:schemeClr val="tx1"/>
                </a:solidFill>
                <a:cs typeface="Arial"/>
              </a:rPr>
              <a:t>Preparing supervisors for their role</a:t>
            </a:r>
          </a:p>
          <a:p>
            <a:pPr marL="755650" lvl="1" indent="-285750">
              <a:spcBef>
                <a:spcPts val="425"/>
              </a:spcBef>
              <a:buFont typeface="Courier New" panose="02070309020205020404" pitchFamily="49" charset="0"/>
              <a:buChar char="o"/>
              <a:tabLst>
                <a:tab pos="756920" algn="l"/>
              </a:tabLst>
            </a:pPr>
            <a:r>
              <a:rPr lang="en-US" sz="1900" spc="-10" dirty="0">
                <a:solidFill>
                  <a:schemeClr val="tx1"/>
                </a:solidFill>
                <a:cs typeface="Arial"/>
              </a:rPr>
              <a:t>Preparing internal resources to contribute workplace disability support as needed</a:t>
            </a:r>
          </a:p>
          <a:p>
            <a:pPr marL="755650" lvl="1" indent="-285750">
              <a:spcBef>
                <a:spcPts val="425"/>
              </a:spcBef>
              <a:buFont typeface="Courier New" panose="02070309020205020404" pitchFamily="49" charset="0"/>
              <a:buChar char="o"/>
              <a:tabLst>
                <a:tab pos="756920" algn="l"/>
              </a:tabLst>
            </a:pPr>
            <a:r>
              <a:rPr lang="en-US" sz="1900" spc="-10" dirty="0">
                <a:solidFill>
                  <a:schemeClr val="tx1"/>
                </a:solidFill>
                <a:cs typeface="Arial"/>
              </a:rPr>
              <a:t>Engaging external resources to further contribute to workplace disability support</a:t>
            </a:r>
            <a:endParaRPr lang="en-US" sz="1900" dirty="0"/>
          </a:p>
        </p:txBody>
      </p:sp>
      <p:sp>
        <p:nvSpPr>
          <p:cNvPr id="4" name="Text Placeholder 3">
            <a:extLst>
              <a:ext uri="{FF2B5EF4-FFF2-40B4-BE49-F238E27FC236}">
                <a16:creationId xmlns:a16="http://schemas.microsoft.com/office/drawing/2014/main" id="{5DD05E93-1FA1-BBF4-D53E-559485ED01A8}"/>
              </a:ext>
            </a:extLst>
          </p:cNvPr>
          <p:cNvSpPr>
            <a:spLocks noGrp="1"/>
          </p:cNvSpPr>
          <p:nvPr>
            <p:ph type="body" sz="quarter" idx="13"/>
          </p:nvPr>
        </p:nvSpPr>
        <p:spPr>
          <a:xfrm>
            <a:off x="1516566" y="5720577"/>
            <a:ext cx="9307147" cy="769434"/>
          </a:xfrm>
        </p:spPr>
        <p:txBody>
          <a:bodyPr/>
          <a:lstStyle/>
          <a:p>
            <a:r>
              <a:rPr lang="en-US" sz="1400" dirty="0"/>
              <a:t>Erickson, W. A., von Schrader, S., Bruyère, S. M., &amp; VanLooy, S. A. (2013). The employment environment: Employer perspectives, policies, and practices regarding the employment of persons with disabilities. Rehabilitation Counseling Bulletin, 57(4), 195–208. doi:10.1177/0034355213509841</a:t>
            </a:r>
          </a:p>
          <a:p>
            <a:endParaRPr lang="en-US" dirty="0"/>
          </a:p>
        </p:txBody>
      </p:sp>
      <p:sp>
        <p:nvSpPr>
          <p:cNvPr id="5" name="Slide Number Placeholder 4">
            <a:extLst>
              <a:ext uri="{FF2B5EF4-FFF2-40B4-BE49-F238E27FC236}">
                <a16:creationId xmlns:a16="http://schemas.microsoft.com/office/drawing/2014/main" id="{6EE76ED6-786C-F44D-A7BB-745E2B3B72F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FB592D9-165B-ED2D-5483-96B9574D41E4}"/>
              </a:ext>
            </a:extLst>
          </p:cNvPr>
          <p:cNvSpPr txBox="1"/>
          <p:nvPr/>
        </p:nvSpPr>
        <p:spPr>
          <a:xfrm>
            <a:off x="1806497" y="6490010"/>
            <a:ext cx="78504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3433644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477D-B098-BA6D-A860-ABA5BCC8CD9D}"/>
              </a:ext>
            </a:extLst>
          </p:cNvPr>
          <p:cNvSpPr>
            <a:spLocks noGrp="1"/>
          </p:cNvSpPr>
          <p:nvPr>
            <p:ph type="title"/>
          </p:nvPr>
        </p:nvSpPr>
        <p:spPr>
          <a:xfrm>
            <a:off x="1284271" y="143838"/>
            <a:ext cx="9539442" cy="1284270"/>
          </a:xfrm>
        </p:spPr>
        <p:txBody>
          <a:bodyPr>
            <a:normAutofit/>
          </a:bodyPr>
          <a:lstStyle/>
          <a:p>
            <a:pPr algn="ctr"/>
            <a:r>
              <a:rPr lang="en-US" altLang="en-US" sz="4000" dirty="0"/>
              <a:t>Employee or Business Resource, Colleague Network Groups</a:t>
            </a:r>
            <a:endParaRPr lang="en-US" sz="4000" dirty="0"/>
          </a:p>
        </p:txBody>
      </p:sp>
      <p:sp>
        <p:nvSpPr>
          <p:cNvPr id="3" name="Content Placeholder 2">
            <a:extLst>
              <a:ext uri="{FF2B5EF4-FFF2-40B4-BE49-F238E27FC236}">
                <a16:creationId xmlns:a16="http://schemas.microsoft.com/office/drawing/2014/main" id="{99E9E3E8-CB38-234C-CE63-FB6EE9A9A2B4}"/>
              </a:ext>
            </a:extLst>
          </p:cNvPr>
          <p:cNvSpPr>
            <a:spLocks noGrp="1"/>
          </p:cNvSpPr>
          <p:nvPr>
            <p:ph idx="1"/>
          </p:nvPr>
        </p:nvSpPr>
        <p:spPr>
          <a:xfrm>
            <a:off x="1327936" y="1805819"/>
            <a:ext cx="9452112" cy="3538876"/>
          </a:xfrm>
        </p:spPr>
        <p:txBody>
          <a:bodyPr>
            <a:normAutofit fontScale="92500" lnSpcReduction="20000"/>
          </a:bodyPr>
          <a:lstStyle/>
          <a:p>
            <a:pPr marL="457200" indent="-457200">
              <a:buFont typeface="Arial" panose="020B0604020202020204" pitchFamily="34" charset="0"/>
              <a:buChar char="•"/>
            </a:pPr>
            <a:r>
              <a:rPr lang="en-US" altLang="en-US" sz="2800" dirty="0"/>
              <a:t>Most effective when senior management lends support</a:t>
            </a:r>
          </a:p>
          <a:p>
            <a:pPr marL="457200" indent="-457200">
              <a:buFont typeface="Arial" panose="020B0604020202020204" pitchFamily="34" charset="0"/>
              <a:buChar char="•"/>
            </a:pPr>
            <a:r>
              <a:rPr lang="en-US" altLang="en-US" sz="2800" dirty="0"/>
              <a:t>Can assist with candidate recruitment, identifying supervisors, willing mentors/buddies, etc. </a:t>
            </a:r>
          </a:p>
          <a:p>
            <a:pPr marL="457200" indent="-457200">
              <a:buFont typeface="Arial" panose="020B0604020202020204" pitchFamily="34" charset="0"/>
              <a:buChar char="•"/>
            </a:pPr>
            <a:r>
              <a:rPr lang="en-US" altLang="en-US" sz="2800" dirty="0"/>
              <a:t>Help to identify barriers/issues; assist with finding solutions </a:t>
            </a:r>
          </a:p>
          <a:p>
            <a:pPr marL="457200" indent="-457200">
              <a:buFont typeface="Arial" panose="020B0604020202020204" pitchFamily="34" charset="0"/>
              <a:buChar char="•"/>
            </a:pPr>
            <a:r>
              <a:rPr lang="en-US" altLang="en-US" sz="2800" dirty="0"/>
              <a:t>Support for families or newly–diagnosed individuals </a:t>
            </a:r>
          </a:p>
          <a:p>
            <a:pPr marL="457200" indent="-457200">
              <a:buFont typeface="Arial" panose="020B0604020202020204" pitchFamily="34" charset="0"/>
              <a:buChar char="•"/>
            </a:pPr>
            <a:r>
              <a:rPr lang="en-US" altLang="en-US" sz="2800" dirty="0"/>
              <a:t>Can bring significant business value when product development and marketing assigned (e.g., focus groups for design issues)</a:t>
            </a:r>
          </a:p>
          <a:p>
            <a:pPr marL="457200" indent="-457200">
              <a:buFont typeface="Arial" panose="020B0604020202020204" pitchFamily="34" charset="0"/>
              <a:buChar char="•"/>
            </a:pPr>
            <a:r>
              <a:rPr lang="en-US" altLang="en-US" sz="2800" dirty="0"/>
              <a:t>Partner/network with other colleague network groups</a:t>
            </a:r>
          </a:p>
          <a:p>
            <a:endParaRPr lang="en-US" dirty="0"/>
          </a:p>
        </p:txBody>
      </p:sp>
      <p:sp>
        <p:nvSpPr>
          <p:cNvPr id="4" name="Text Placeholder 3">
            <a:extLst>
              <a:ext uri="{FF2B5EF4-FFF2-40B4-BE49-F238E27FC236}">
                <a16:creationId xmlns:a16="http://schemas.microsoft.com/office/drawing/2014/main" id="{A115905E-AFA1-5B1A-B479-95D9326E47B1}"/>
              </a:ext>
            </a:extLst>
          </p:cNvPr>
          <p:cNvSpPr>
            <a:spLocks noGrp="1"/>
          </p:cNvSpPr>
          <p:nvPr>
            <p:ph type="body" sz="quarter" idx="13"/>
          </p:nvPr>
        </p:nvSpPr>
        <p:spPr>
          <a:xfrm>
            <a:off x="1505415" y="6245315"/>
            <a:ext cx="9318298" cy="612684"/>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A248028B-9D39-4E72-7F1A-E0D7E15E539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2685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43D5-4F5F-1ABE-FF3E-D39FC55F79A9}"/>
              </a:ext>
            </a:extLst>
          </p:cNvPr>
          <p:cNvSpPr>
            <a:spLocks noGrp="1"/>
          </p:cNvSpPr>
          <p:nvPr>
            <p:ph type="title"/>
          </p:nvPr>
        </p:nvSpPr>
        <p:spPr>
          <a:xfrm>
            <a:off x="1371599" y="247560"/>
            <a:ext cx="9452113" cy="1097375"/>
          </a:xfrm>
        </p:spPr>
        <p:txBody>
          <a:bodyPr>
            <a:normAutofit fontScale="90000"/>
          </a:bodyPr>
          <a:lstStyle/>
          <a:p>
            <a:pPr algn="ctr"/>
            <a:r>
              <a:rPr lang="en-US" dirty="0"/>
              <a:t>Using Internal Resources: Importance of Communications</a:t>
            </a:r>
          </a:p>
        </p:txBody>
      </p:sp>
      <p:sp>
        <p:nvSpPr>
          <p:cNvPr id="3" name="Content Placeholder 2">
            <a:extLst>
              <a:ext uri="{FF2B5EF4-FFF2-40B4-BE49-F238E27FC236}">
                <a16:creationId xmlns:a16="http://schemas.microsoft.com/office/drawing/2014/main" id="{C2F30E17-AFB9-EABC-2C85-8B9013A8D0A1}"/>
              </a:ext>
            </a:extLst>
          </p:cNvPr>
          <p:cNvSpPr>
            <a:spLocks noGrp="1"/>
          </p:cNvSpPr>
          <p:nvPr>
            <p:ph idx="1"/>
          </p:nvPr>
        </p:nvSpPr>
        <p:spPr>
          <a:xfrm>
            <a:off x="1099335" y="1592494"/>
            <a:ext cx="9724377" cy="4221700"/>
          </a:xfrm>
        </p:spPr>
        <p:txBody>
          <a:bodyPr>
            <a:normAutofit/>
          </a:bodyPr>
          <a:lstStyle/>
          <a:p>
            <a:r>
              <a:rPr lang="en-US" dirty="0"/>
              <a:t>A company's communications, marketing, and branding departments can contribute to workplace disability supports by assisting with – </a:t>
            </a:r>
          </a:p>
          <a:p>
            <a:pPr marL="1149350" lvl="1" indent="-457200">
              <a:buFont typeface="Courier New" panose="02070309020205020404" pitchFamily="49" charset="0"/>
              <a:buChar char="o"/>
            </a:pPr>
            <a:r>
              <a:rPr lang="en-US" sz="2400" dirty="0"/>
              <a:t>Program brand-building</a:t>
            </a:r>
          </a:p>
          <a:p>
            <a:pPr marL="1149350" lvl="1" indent="-457200">
              <a:buFont typeface="Courier New" panose="02070309020205020404" pitchFamily="49" charset="0"/>
              <a:buChar char="o"/>
            </a:pPr>
            <a:r>
              <a:rPr lang="en-US" sz="2400" dirty="0"/>
              <a:t>Leveraging company intranet</a:t>
            </a:r>
          </a:p>
          <a:p>
            <a:pPr marL="1149350" lvl="1" indent="-457200">
              <a:buFont typeface="Courier New" panose="02070309020205020404" pitchFamily="49" charset="0"/>
              <a:buChar char="o"/>
            </a:pPr>
            <a:r>
              <a:rPr lang="en-US" sz="2400" dirty="0"/>
              <a:t>General internal awareness</a:t>
            </a:r>
          </a:p>
          <a:p>
            <a:pPr marL="1149350" lvl="1" indent="-457200">
              <a:buFont typeface="Courier New" panose="02070309020205020404" pitchFamily="49" charset="0"/>
              <a:buChar char="o"/>
            </a:pPr>
            <a:r>
              <a:rPr lang="en-US" sz="2400" dirty="0"/>
              <a:t>Messaging</a:t>
            </a:r>
          </a:p>
          <a:p>
            <a:pPr marL="1149350" lvl="1" indent="-457200">
              <a:buFont typeface="Courier New" panose="02070309020205020404" pitchFamily="49" charset="0"/>
              <a:buChar char="o"/>
            </a:pPr>
            <a:r>
              <a:rPr lang="en-US" sz="2400" dirty="0"/>
              <a:t>Program spotlighting</a:t>
            </a:r>
          </a:p>
          <a:p>
            <a:pPr marL="1149350" lvl="1" indent="-457200">
              <a:buFont typeface="Courier New" panose="02070309020205020404" pitchFamily="49" charset="0"/>
              <a:buChar char="o"/>
            </a:pPr>
            <a:r>
              <a:rPr lang="en-US" sz="2400" dirty="0"/>
              <a:t>Event planning; use naturally-occurring celebrations </a:t>
            </a:r>
            <a:r>
              <a:rPr lang="en-US" sz="2000" dirty="0"/>
              <a:t>(UN International Day of Persons with Disabilities, Dec. 3; UN Autism Awareness Day, April 2)</a:t>
            </a:r>
          </a:p>
          <a:p>
            <a:endParaRPr lang="en-US" dirty="0"/>
          </a:p>
        </p:txBody>
      </p:sp>
      <p:sp>
        <p:nvSpPr>
          <p:cNvPr id="4" name="Text Placeholder 3">
            <a:extLst>
              <a:ext uri="{FF2B5EF4-FFF2-40B4-BE49-F238E27FC236}">
                <a16:creationId xmlns:a16="http://schemas.microsoft.com/office/drawing/2014/main" id="{115C16C0-9725-69EE-F696-7FA91541AF44}"/>
              </a:ext>
            </a:extLst>
          </p:cNvPr>
          <p:cNvSpPr>
            <a:spLocks noGrp="1"/>
          </p:cNvSpPr>
          <p:nvPr>
            <p:ph type="body" sz="quarter" idx="13"/>
          </p:nvPr>
        </p:nvSpPr>
        <p:spPr>
          <a:xfrm>
            <a:off x="1448655" y="6061753"/>
            <a:ext cx="9375057" cy="796246"/>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CB56E157-329A-6758-0A7F-F56A159D4E9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3509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860D-C721-DF5D-52D0-7EDC9D21B328}"/>
              </a:ext>
            </a:extLst>
          </p:cNvPr>
          <p:cNvSpPr>
            <a:spLocks noGrp="1"/>
          </p:cNvSpPr>
          <p:nvPr>
            <p:ph type="title"/>
          </p:nvPr>
        </p:nvSpPr>
        <p:spPr>
          <a:xfrm>
            <a:off x="396522" y="332510"/>
            <a:ext cx="3855720" cy="2171700"/>
          </a:xfrm>
        </p:spPr>
        <p:txBody>
          <a:bodyPr/>
          <a:lstStyle/>
          <a:p>
            <a:r>
              <a:rPr lang="en-US" sz="3200" dirty="0"/>
              <a:t>Disability disclosure facilitates</a:t>
            </a:r>
            <a:br>
              <a:rPr lang="en-US" sz="3200" dirty="0"/>
            </a:br>
            <a:r>
              <a:rPr lang="en-US" sz="3200" dirty="0"/>
              <a:t>accommodation access</a:t>
            </a:r>
          </a:p>
        </p:txBody>
      </p:sp>
      <p:sp>
        <p:nvSpPr>
          <p:cNvPr id="3" name="Text Placeholder 2">
            <a:extLst>
              <a:ext uri="{FF2B5EF4-FFF2-40B4-BE49-F238E27FC236}">
                <a16:creationId xmlns:a16="http://schemas.microsoft.com/office/drawing/2014/main" id="{3293D8A4-B15E-D575-B806-96993CE66BF4}"/>
              </a:ext>
            </a:extLst>
          </p:cNvPr>
          <p:cNvSpPr>
            <a:spLocks noGrp="1"/>
          </p:cNvSpPr>
          <p:nvPr>
            <p:ph type="body" sz="half" idx="2"/>
          </p:nvPr>
        </p:nvSpPr>
        <p:spPr>
          <a:xfrm>
            <a:off x="396522" y="2670464"/>
            <a:ext cx="3855720" cy="2857500"/>
          </a:xfrm>
        </p:spPr>
        <p:txBody>
          <a:bodyPr>
            <a:normAutofit/>
          </a:bodyPr>
          <a:lstStyle/>
          <a:p>
            <a:r>
              <a:rPr lang="en-US" sz="2000" dirty="0"/>
              <a:t>Supervisors must be prepared to respond in a way that facilitates disclosure and assists in the identification of the accommodation that will maximize initial or continued access to the workplace, productivity, and job success.</a:t>
            </a:r>
          </a:p>
        </p:txBody>
      </p:sp>
      <p:sp>
        <p:nvSpPr>
          <p:cNvPr id="6" name="TextBox 5">
            <a:extLst>
              <a:ext uri="{FF2B5EF4-FFF2-40B4-BE49-F238E27FC236}">
                <a16:creationId xmlns:a16="http://schemas.microsoft.com/office/drawing/2014/main" id="{BDF33380-17AE-19B8-4B22-04303E460CDB}"/>
              </a:ext>
            </a:extLst>
          </p:cNvPr>
          <p:cNvSpPr txBox="1"/>
          <p:nvPr/>
        </p:nvSpPr>
        <p:spPr>
          <a:xfrm>
            <a:off x="396522" y="5867400"/>
            <a:ext cx="354163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Nishii, L., &amp; Bruyère , S. (2014).   </a:t>
            </a:r>
            <a: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mn-cs"/>
              </a:rPr>
              <a:t>Inside the workplace: Case studies of factors influencing engagement of people with disabilities.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Research Brief.   Ithaca, NY: Cornell University</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Picture Placeholder 3">
            <a:extLst>
              <a:ext uri="{FF2B5EF4-FFF2-40B4-BE49-F238E27FC236}">
                <a16:creationId xmlns:a16="http://schemas.microsoft.com/office/drawing/2014/main" id="{CC8E9172-CA49-B3AC-9376-6416341246C1}"/>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US" dirty="0"/>
          </a:p>
        </p:txBody>
      </p:sp>
      <p:pic>
        <p:nvPicPr>
          <p:cNvPr id="5" name="Picture 4" descr="Infographic representing that employees with disabilities are at least 60% more likely to disclose their disability to their supervisor than to HR. End infographic.">
            <a:extLst>
              <a:ext uri="{FF2B5EF4-FFF2-40B4-BE49-F238E27FC236}">
                <a16:creationId xmlns:a16="http://schemas.microsoft.com/office/drawing/2014/main" id="{E89793AD-FDBA-8BF9-EF0D-0C9A010B8BF3}"/>
              </a:ext>
            </a:extLst>
          </p:cNvPr>
          <p:cNvPicPr>
            <a:picLocks noChangeAspect="1"/>
          </p:cNvPicPr>
          <p:nvPr/>
        </p:nvPicPr>
        <p:blipFill rotWithShape="1">
          <a:blip r:embed="rId3">
            <a:extLst>
              <a:ext uri="{28A0092B-C50C-407E-A947-70E740481C1C}">
                <a14:useLocalDpi xmlns:a14="http://schemas.microsoft.com/office/drawing/2010/main" val="0"/>
              </a:ext>
            </a:extLst>
          </a:blip>
          <a:srcRect t="19608" b="12680"/>
          <a:stretch/>
        </p:blipFill>
        <p:spPr>
          <a:xfrm>
            <a:off x="4478338" y="0"/>
            <a:ext cx="7713662" cy="6858000"/>
          </a:xfrm>
          <a:prstGeom prst="rect">
            <a:avLst/>
          </a:prstGeom>
        </p:spPr>
      </p:pic>
    </p:spTree>
    <p:extLst>
      <p:ext uri="{BB962C8B-B14F-4D97-AF65-F5344CB8AC3E}">
        <p14:creationId xmlns:p14="http://schemas.microsoft.com/office/powerpoint/2010/main" val="2356132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3B42-F37B-F15D-1E87-8949BB5CC078}"/>
              </a:ext>
            </a:extLst>
          </p:cNvPr>
          <p:cNvSpPr>
            <a:spLocks noGrp="1"/>
          </p:cNvSpPr>
          <p:nvPr>
            <p:ph type="title"/>
          </p:nvPr>
        </p:nvSpPr>
        <p:spPr>
          <a:xfrm>
            <a:off x="1371599" y="247560"/>
            <a:ext cx="9402417" cy="743040"/>
          </a:xfrm>
        </p:spPr>
        <p:txBody>
          <a:bodyPr>
            <a:normAutofit/>
          </a:bodyPr>
          <a:lstStyle/>
          <a:p>
            <a:pPr algn="ctr"/>
            <a:r>
              <a:rPr lang="en-US" sz="4000" b="1" dirty="0"/>
              <a:t>Managers’ Role is Critical</a:t>
            </a:r>
            <a:endParaRPr lang="en-US" sz="4000" dirty="0"/>
          </a:p>
        </p:txBody>
      </p:sp>
      <p:sp>
        <p:nvSpPr>
          <p:cNvPr id="3" name="Content Placeholder 2">
            <a:extLst>
              <a:ext uri="{FF2B5EF4-FFF2-40B4-BE49-F238E27FC236}">
                <a16:creationId xmlns:a16="http://schemas.microsoft.com/office/drawing/2014/main" id="{16042CB6-9C2F-CD35-F281-C608FF127C42}"/>
              </a:ext>
            </a:extLst>
          </p:cNvPr>
          <p:cNvSpPr>
            <a:spLocks noGrp="1"/>
          </p:cNvSpPr>
          <p:nvPr>
            <p:ph idx="1"/>
          </p:nvPr>
        </p:nvSpPr>
        <p:spPr>
          <a:xfrm>
            <a:off x="1475508" y="1143000"/>
            <a:ext cx="9298507" cy="4208318"/>
          </a:xfrm>
        </p:spPr>
        <p:txBody>
          <a:bodyPr/>
          <a:lstStyle/>
          <a:p>
            <a:r>
              <a:rPr lang="en-US" sz="2800" dirty="0"/>
              <a:t>Disability </a:t>
            </a:r>
            <a:r>
              <a:rPr lang="en-US" sz="2800" u="sng" dirty="0"/>
              <a:t>disclosure most often occurs with the manager or co-workers</a:t>
            </a:r>
            <a:r>
              <a:rPr lang="en-US" sz="2800" dirty="0"/>
              <a:t>, rather than with HR; education and training around disability disclosure is vital to foster supportive workplace culture</a:t>
            </a:r>
          </a:p>
          <a:p>
            <a:pPr lvl="0"/>
            <a:r>
              <a:rPr lang="en-US" sz="2800" u="sng" dirty="0"/>
              <a:t>Managers are key </a:t>
            </a:r>
            <a:r>
              <a:rPr lang="en-US" sz="2800" dirty="0"/>
              <a:t>to the quality of workplace experiences of people with disabilities</a:t>
            </a:r>
          </a:p>
          <a:p>
            <a:pPr lvl="0"/>
            <a:r>
              <a:rPr lang="en-US" sz="2800" dirty="0"/>
              <a:t>Manager perceptions of organizational motivation for disability support (</a:t>
            </a:r>
            <a:r>
              <a:rPr lang="en-US" sz="2800" u="sng" dirty="0"/>
              <a:t>true interests rather than legal compliance</a:t>
            </a:r>
            <a:r>
              <a:rPr lang="en-US" sz="2800" dirty="0"/>
              <a:t>) positively impacts disability climate</a:t>
            </a:r>
          </a:p>
          <a:p>
            <a:endParaRPr lang="en-US" dirty="0"/>
          </a:p>
        </p:txBody>
      </p:sp>
      <p:sp>
        <p:nvSpPr>
          <p:cNvPr id="5" name="TextBox 4">
            <a:extLst>
              <a:ext uri="{FF2B5EF4-FFF2-40B4-BE49-F238E27FC236}">
                <a16:creationId xmlns:a16="http://schemas.microsoft.com/office/drawing/2014/main" id="{BC20FA85-60C0-B9E8-3133-CE8895B7725B}"/>
              </a:ext>
            </a:extLst>
          </p:cNvPr>
          <p:cNvSpPr txBox="1"/>
          <p:nvPr/>
        </p:nvSpPr>
        <p:spPr>
          <a:xfrm>
            <a:off x="1706138" y="5351318"/>
            <a:ext cx="7988580"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Nishii, L., &amp; Bruyère , S. (2014).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Inside the workplace: Case studies of factors influencing engagement of people with disabilities.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Research Brief.   Ithaca, NY: Cornell University Employment and Disability Institute.</a:t>
            </a:r>
          </a:p>
        </p:txBody>
      </p:sp>
      <p:sp>
        <p:nvSpPr>
          <p:cNvPr id="6" name="TextBox 5">
            <a:extLst>
              <a:ext uri="{FF2B5EF4-FFF2-40B4-BE49-F238E27FC236}">
                <a16:creationId xmlns:a16="http://schemas.microsoft.com/office/drawing/2014/main" id="{80D9E7B1-34D1-A65F-C8F2-3097A8513AA7}"/>
              </a:ext>
            </a:extLst>
          </p:cNvPr>
          <p:cNvSpPr txBox="1"/>
          <p:nvPr/>
        </p:nvSpPr>
        <p:spPr>
          <a:xfrm>
            <a:off x="1895706" y="6245315"/>
            <a:ext cx="65680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
        <p:nvSpPr>
          <p:cNvPr id="4" name="Slide Number Placeholder 3">
            <a:extLst>
              <a:ext uri="{FF2B5EF4-FFF2-40B4-BE49-F238E27FC236}">
                <a16:creationId xmlns:a16="http://schemas.microsoft.com/office/drawing/2014/main" id="{32B2B7D1-1C2A-665D-98A1-7A2E18196D0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410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BD2E-1575-CB03-4803-29AB7800AA87}"/>
              </a:ext>
            </a:extLst>
          </p:cNvPr>
          <p:cNvSpPr>
            <a:spLocks noGrp="1"/>
          </p:cNvSpPr>
          <p:nvPr>
            <p:ph type="title"/>
          </p:nvPr>
        </p:nvSpPr>
        <p:spPr>
          <a:xfrm>
            <a:off x="1371599" y="332510"/>
            <a:ext cx="9452113" cy="788175"/>
          </a:xfrm>
        </p:spPr>
        <p:txBody>
          <a:bodyPr>
            <a:normAutofit fontScale="90000"/>
          </a:bodyPr>
          <a:lstStyle/>
          <a:p>
            <a:r>
              <a:rPr lang="en-US" b="1" dirty="0"/>
              <a:t>Elements of Effective Change (5)</a:t>
            </a:r>
            <a:endParaRPr lang="en-US" dirty="0"/>
          </a:p>
        </p:txBody>
      </p:sp>
      <p:sp>
        <p:nvSpPr>
          <p:cNvPr id="3" name="Content Placeholder 2">
            <a:extLst>
              <a:ext uri="{FF2B5EF4-FFF2-40B4-BE49-F238E27FC236}">
                <a16:creationId xmlns:a16="http://schemas.microsoft.com/office/drawing/2014/main" id="{0B7EF7C2-2E64-5CDE-5C6C-73571F9A0CCB}"/>
              </a:ext>
            </a:extLst>
          </p:cNvPr>
          <p:cNvSpPr>
            <a:spLocks noGrp="1"/>
          </p:cNvSpPr>
          <p:nvPr>
            <p:ph idx="1"/>
          </p:nvPr>
        </p:nvSpPr>
        <p:spPr>
          <a:xfrm>
            <a:off x="1371600" y="1236518"/>
            <a:ext cx="9452111" cy="3843482"/>
          </a:xfrm>
        </p:spPr>
        <p:txBody>
          <a:bodyPr>
            <a:normAutofit/>
          </a:bodyPr>
          <a:lstStyle/>
          <a:p>
            <a:pPr marL="688975" indent="-349250">
              <a:buFont typeface="Arial" panose="020B0604020202020204" pitchFamily="34" charset="0"/>
              <a:buChar char="•"/>
            </a:pPr>
            <a:r>
              <a:rPr lang="en-US" sz="2800" dirty="0">
                <a:solidFill>
                  <a:schemeClr val="tx1"/>
                </a:solidFill>
              </a:rPr>
              <a:t>Readying the workplace</a:t>
            </a:r>
          </a:p>
          <a:p>
            <a:pPr marL="688975" indent="-349250">
              <a:buFont typeface="Arial" panose="020B0604020202020204" pitchFamily="34" charset="0"/>
              <a:buChar char="•"/>
            </a:pPr>
            <a:r>
              <a:rPr lang="en-US" sz="2800" dirty="0"/>
              <a:t>Building the talent pipeline and onboarding</a:t>
            </a:r>
          </a:p>
          <a:p>
            <a:pPr marL="688975" indent="-349250">
              <a:buFont typeface="Arial" panose="020B0604020202020204" pitchFamily="34" charset="0"/>
              <a:buChar char="•"/>
            </a:pPr>
            <a:r>
              <a:rPr lang="en-US" sz="2800" dirty="0">
                <a:solidFill>
                  <a:schemeClr val="tx1"/>
                </a:solidFill>
              </a:rPr>
              <a:t>Accessibility and accommodation</a:t>
            </a:r>
          </a:p>
          <a:p>
            <a:pPr marL="688975" indent="-349250">
              <a:buFont typeface="Arial" panose="020B0604020202020204" pitchFamily="34" charset="0"/>
              <a:buChar char="•"/>
            </a:pPr>
            <a:r>
              <a:rPr lang="en-US" sz="2800" dirty="0">
                <a:solidFill>
                  <a:schemeClr val="tx1"/>
                </a:solidFill>
              </a:rPr>
              <a:t>Workplace climate and supervisor role</a:t>
            </a:r>
          </a:p>
          <a:p>
            <a:pPr marL="688975" indent="-349250">
              <a:buFont typeface="Arial" panose="020B0604020202020204" pitchFamily="34" charset="0"/>
              <a:buChar char="•"/>
            </a:pPr>
            <a:r>
              <a:rPr lang="en-US" sz="2800" b="1" dirty="0">
                <a:solidFill>
                  <a:srgbClr val="FF0000"/>
                </a:solidFill>
              </a:rPr>
              <a:t>Retaining and advancing talent</a:t>
            </a:r>
          </a:p>
          <a:p>
            <a:pPr marL="688975" indent="-349250">
              <a:buFont typeface="Arial" panose="020B0604020202020204" pitchFamily="34" charset="0"/>
              <a:buChar char="•"/>
            </a:pPr>
            <a:r>
              <a:rPr lang="en-US" sz="2800" dirty="0"/>
              <a:t>Engaging internal and external supports</a:t>
            </a:r>
          </a:p>
          <a:p>
            <a:pPr marL="688975" indent="-349250">
              <a:buFont typeface="Arial" panose="020B0604020202020204" pitchFamily="34" charset="0"/>
              <a:buChar char="•"/>
            </a:pPr>
            <a:r>
              <a:rPr lang="en-US" sz="2800" dirty="0"/>
              <a:t>Scaling and sustainability</a:t>
            </a:r>
          </a:p>
          <a:p>
            <a:endParaRPr lang="en-US" dirty="0"/>
          </a:p>
        </p:txBody>
      </p:sp>
      <p:sp>
        <p:nvSpPr>
          <p:cNvPr id="4" name="Text Placeholder 3">
            <a:extLst>
              <a:ext uri="{FF2B5EF4-FFF2-40B4-BE49-F238E27FC236}">
                <a16:creationId xmlns:a16="http://schemas.microsoft.com/office/drawing/2014/main" id="{444F86FF-386E-E14D-BD90-968CEA613581}"/>
              </a:ext>
            </a:extLst>
          </p:cNvPr>
          <p:cNvSpPr>
            <a:spLocks noGrp="1"/>
          </p:cNvSpPr>
          <p:nvPr>
            <p:ph type="body" sz="quarter" idx="13"/>
          </p:nvPr>
        </p:nvSpPr>
        <p:spPr>
          <a:xfrm>
            <a:off x="1717289" y="6245315"/>
            <a:ext cx="9106424" cy="365125"/>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65123F89-048E-4E1F-728A-A7A8C3EBF61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51722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6EFA-29F6-8244-F474-34256B7B67A9}"/>
              </a:ext>
            </a:extLst>
          </p:cNvPr>
          <p:cNvSpPr>
            <a:spLocks noGrp="1"/>
          </p:cNvSpPr>
          <p:nvPr>
            <p:ph type="title"/>
          </p:nvPr>
        </p:nvSpPr>
        <p:spPr>
          <a:xfrm>
            <a:off x="1160981" y="247560"/>
            <a:ext cx="9883738" cy="749034"/>
          </a:xfrm>
        </p:spPr>
        <p:txBody>
          <a:bodyPr>
            <a:normAutofit/>
          </a:bodyPr>
          <a:lstStyle/>
          <a:p>
            <a:pPr algn="ctr"/>
            <a:r>
              <a:rPr lang="en-US" sz="4000" dirty="0"/>
              <a:t>Retaining and Advancing Talent</a:t>
            </a:r>
          </a:p>
        </p:txBody>
      </p:sp>
      <p:sp>
        <p:nvSpPr>
          <p:cNvPr id="3" name="Content Placeholder 2">
            <a:extLst>
              <a:ext uri="{FF2B5EF4-FFF2-40B4-BE49-F238E27FC236}">
                <a16:creationId xmlns:a16="http://schemas.microsoft.com/office/drawing/2014/main" id="{3E703578-03CB-84D8-E14C-BDD33591C87F}"/>
              </a:ext>
            </a:extLst>
          </p:cNvPr>
          <p:cNvSpPr>
            <a:spLocks noGrp="1"/>
          </p:cNvSpPr>
          <p:nvPr>
            <p:ph idx="1"/>
          </p:nvPr>
        </p:nvSpPr>
        <p:spPr>
          <a:xfrm>
            <a:off x="1253447" y="1236396"/>
            <a:ext cx="9570265" cy="3843604"/>
          </a:xfrm>
        </p:spPr>
        <p:txBody>
          <a:bodyPr>
            <a:normAutofit fontScale="92500"/>
          </a:bodyPr>
          <a:lstStyle/>
          <a:p>
            <a:pPr marL="342900" indent="-342900">
              <a:buFont typeface="Arial" panose="020B0604020202020204" pitchFamily="34" charset="0"/>
              <a:buChar char="•"/>
            </a:pPr>
            <a:r>
              <a:rPr lang="en-US" dirty="0"/>
              <a:t>Training of supervisors on coaching, mentoring, performance appraisal of employees with disabilities</a:t>
            </a:r>
          </a:p>
          <a:p>
            <a:pPr marL="342900" indent="-342900">
              <a:buFont typeface="Arial" panose="020B0604020202020204" pitchFamily="34" charset="0"/>
              <a:buChar char="•"/>
            </a:pPr>
            <a:r>
              <a:rPr lang="en-US" dirty="0"/>
              <a:t>Provide regular and consistent performance feedback</a:t>
            </a:r>
          </a:p>
          <a:p>
            <a:pPr marL="342900" indent="-342900">
              <a:buFont typeface="Arial" panose="020B0604020202020204" pitchFamily="34" charset="0"/>
              <a:buChar char="•"/>
            </a:pPr>
            <a:r>
              <a:rPr lang="en-US" dirty="0"/>
              <a:t>Provide regular re-evaluation of accommodations</a:t>
            </a:r>
          </a:p>
          <a:p>
            <a:pPr marL="342900" indent="-342900">
              <a:buFont typeface="Arial" panose="020B0604020202020204" pitchFamily="34" charset="0"/>
              <a:buChar char="•"/>
            </a:pPr>
            <a:r>
              <a:rPr lang="en-US" dirty="0"/>
              <a:t>Offer mentoring, coaching, training, project work and stretch assignments, facilitating group/team project opportunities</a:t>
            </a:r>
          </a:p>
          <a:p>
            <a:pPr marL="342900" indent="-342900">
              <a:buFont typeface="Arial" panose="020B0604020202020204" pitchFamily="34" charset="0"/>
              <a:buChar char="•"/>
            </a:pPr>
            <a:r>
              <a:rPr lang="en-US" dirty="0"/>
              <a:t>Track organizational metrics on compensation, professional development, advancement, and retention to assure equal opportunities</a:t>
            </a:r>
          </a:p>
          <a:p>
            <a:pPr marL="342900" indent="-342900">
              <a:buFont typeface="Arial" panose="020B0604020202020204" pitchFamily="34" charset="0"/>
              <a:buChar char="•"/>
            </a:pPr>
            <a:r>
              <a:rPr lang="en-US" dirty="0"/>
              <a:t>Provide effective return-to-work and disability case management </a:t>
            </a: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0DB72CCA-7B2B-76E7-7C84-456C76350BA0}"/>
              </a:ext>
            </a:extLst>
          </p:cNvPr>
          <p:cNvSpPr>
            <a:spLocks noGrp="1"/>
          </p:cNvSpPr>
          <p:nvPr>
            <p:ph type="body" sz="quarter" idx="13"/>
          </p:nvPr>
        </p:nvSpPr>
        <p:spPr>
          <a:xfrm>
            <a:off x="1471961" y="5256479"/>
            <a:ext cx="9351752" cy="749034"/>
          </a:xfrm>
        </p:spPr>
        <p:txBody>
          <a:bodyPr/>
          <a:lstStyle/>
          <a:p>
            <a:r>
              <a:rPr lang="en-US" altLang="en-US" sz="1400" dirty="0">
                <a:solidFill>
                  <a:srgbClr val="000000"/>
                </a:solidFill>
              </a:rPr>
              <a:t>Erickson, W. von Schrader, S. Bruyère, S. &amp; VanLooy, S. (2013)The Employment Environment: Employer Perspectives, Policies, and Practices Regarding the Employment of Persons with Disabilities</a:t>
            </a:r>
            <a:r>
              <a:rPr lang="en-US" altLang="en-US" sz="1400" i="1" dirty="0">
                <a:solidFill>
                  <a:srgbClr val="000000"/>
                </a:solidFill>
              </a:rPr>
              <a:t>. Rehabilitation Counseling Bulletin</a:t>
            </a:r>
            <a:r>
              <a:rPr lang="en-US" altLang="en-US" sz="1400" dirty="0">
                <a:solidFill>
                  <a:srgbClr val="000000"/>
                </a:solidFill>
              </a:rPr>
              <a:t> http://rcb.sagepub.com/content/early/2013/11/14/0034355213509841.full.pdf</a:t>
            </a:r>
          </a:p>
          <a:p>
            <a:endParaRPr lang="en-US" dirty="0"/>
          </a:p>
        </p:txBody>
      </p:sp>
      <p:sp>
        <p:nvSpPr>
          <p:cNvPr id="5" name="Slide Number Placeholder 4">
            <a:extLst>
              <a:ext uri="{FF2B5EF4-FFF2-40B4-BE49-F238E27FC236}">
                <a16:creationId xmlns:a16="http://schemas.microsoft.com/office/drawing/2014/main" id="{B6EF9153-192C-08FE-CA79-F6992F67B15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60FB11C-9BEE-E5C1-3F8D-AE3F0D5CE43F}"/>
              </a:ext>
            </a:extLst>
          </p:cNvPr>
          <p:cNvSpPr txBox="1"/>
          <p:nvPr/>
        </p:nvSpPr>
        <p:spPr>
          <a:xfrm>
            <a:off x="1561171" y="6181992"/>
            <a:ext cx="696951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2543158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0406-DBB9-D81C-50EF-7D297370C893}"/>
              </a:ext>
            </a:extLst>
          </p:cNvPr>
          <p:cNvSpPr>
            <a:spLocks noGrp="1"/>
          </p:cNvSpPr>
          <p:nvPr>
            <p:ph type="title"/>
          </p:nvPr>
        </p:nvSpPr>
        <p:spPr>
          <a:xfrm>
            <a:off x="1371599" y="572910"/>
            <a:ext cx="9452113" cy="798690"/>
          </a:xfrm>
        </p:spPr>
        <p:txBody>
          <a:bodyPr>
            <a:normAutofit fontScale="90000"/>
          </a:bodyPr>
          <a:lstStyle/>
          <a:p>
            <a:pPr algn="ctr"/>
            <a:r>
              <a:rPr lang="en-US" b="1" dirty="0"/>
              <a:t>Elements of Effective Change (6)</a:t>
            </a:r>
            <a:endParaRPr lang="en-US" dirty="0"/>
          </a:p>
        </p:txBody>
      </p:sp>
      <p:sp>
        <p:nvSpPr>
          <p:cNvPr id="3" name="Content Placeholder 2">
            <a:extLst>
              <a:ext uri="{FF2B5EF4-FFF2-40B4-BE49-F238E27FC236}">
                <a16:creationId xmlns:a16="http://schemas.microsoft.com/office/drawing/2014/main" id="{8B82CD5F-FA1C-C3CE-3A0D-E862DD7E2037}"/>
              </a:ext>
            </a:extLst>
          </p:cNvPr>
          <p:cNvSpPr>
            <a:spLocks noGrp="1"/>
          </p:cNvSpPr>
          <p:nvPr>
            <p:ph idx="1"/>
          </p:nvPr>
        </p:nvSpPr>
        <p:spPr>
          <a:xfrm>
            <a:off x="1371601" y="1611401"/>
            <a:ext cx="9452110" cy="4007345"/>
          </a:xfrm>
        </p:spPr>
        <p:txBody>
          <a:bodyPr>
            <a:normAutofit lnSpcReduction="10000"/>
          </a:bodyPr>
          <a:lstStyle/>
          <a:p>
            <a:pPr marL="688975" indent="-349250">
              <a:buFont typeface="Arial" panose="020B0604020202020204" pitchFamily="34" charset="0"/>
              <a:buChar char="•"/>
            </a:pPr>
            <a:r>
              <a:rPr lang="en-US" sz="3000" dirty="0">
                <a:solidFill>
                  <a:schemeClr val="tx1"/>
                </a:solidFill>
              </a:rPr>
              <a:t>Readying the workplace</a:t>
            </a:r>
          </a:p>
          <a:p>
            <a:pPr marL="688975" indent="-349250">
              <a:buFont typeface="Arial" panose="020B0604020202020204" pitchFamily="34" charset="0"/>
              <a:buChar char="•"/>
            </a:pPr>
            <a:r>
              <a:rPr lang="en-US" sz="3000" dirty="0"/>
              <a:t>Building the talent pipeline and onboarding</a:t>
            </a:r>
          </a:p>
          <a:p>
            <a:pPr marL="688975" indent="-349250">
              <a:buFont typeface="Arial" panose="020B0604020202020204" pitchFamily="34" charset="0"/>
              <a:buChar char="•"/>
            </a:pPr>
            <a:r>
              <a:rPr lang="en-US" sz="3000" dirty="0">
                <a:solidFill>
                  <a:schemeClr val="tx1"/>
                </a:solidFill>
              </a:rPr>
              <a:t>Accessibility and accommodation</a:t>
            </a:r>
          </a:p>
          <a:p>
            <a:pPr marL="688975" indent="-349250">
              <a:buFont typeface="Arial" panose="020B0604020202020204" pitchFamily="34" charset="0"/>
              <a:buChar char="•"/>
            </a:pPr>
            <a:r>
              <a:rPr lang="en-US" sz="3000" dirty="0">
                <a:solidFill>
                  <a:schemeClr val="tx1"/>
                </a:solidFill>
              </a:rPr>
              <a:t>Workplace climate and supervisor role</a:t>
            </a:r>
          </a:p>
          <a:p>
            <a:pPr marL="688975" indent="-349250">
              <a:buFont typeface="Arial" panose="020B0604020202020204" pitchFamily="34" charset="0"/>
              <a:buChar char="•"/>
            </a:pPr>
            <a:r>
              <a:rPr lang="en-US" sz="3000" dirty="0"/>
              <a:t>Retaining and advancing talent</a:t>
            </a:r>
          </a:p>
          <a:p>
            <a:pPr marL="688975" indent="-349250">
              <a:buFont typeface="Arial" panose="020B0604020202020204" pitchFamily="34" charset="0"/>
              <a:buChar char="•"/>
            </a:pPr>
            <a:r>
              <a:rPr lang="en-US" sz="3000" b="1" dirty="0">
                <a:solidFill>
                  <a:srgbClr val="FF0000"/>
                </a:solidFill>
              </a:rPr>
              <a:t>Engaging internal and external supports</a:t>
            </a:r>
          </a:p>
          <a:p>
            <a:pPr marL="688975" indent="-349250">
              <a:buFont typeface="Arial" panose="020B0604020202020204" pitchFamily="34" charset="0"/>
              <a:buChar char="•"/>
            </a:pPr>
            <a:r>
              <a:rPr lang="en-US" sz="3000" dirty="0"/>
              <a:t>Scaling and sustainability</a:t>
            </a:r>
          </a:p>
          <a:p>
            <a:endParaRPr lang="en-US" dirty="0"/>
          </a:p>
        </p:txBody>
      </p:sp>
      <p:sp>
        <p:nvSpPr>
          <p:cNvPr id="4" name="Text Placeholder 3">
            <a:extLst>
              <a:ext uri="{FF2B5EF4-FFF2-40B4-BE49-F238E27FC236}">
                <a16:creationId xmlns:a16="http://schemas.microsoft.com/office/drawing/2014/main" id="{2EC2FC8C-57E8-88B1-7411-AD1679F5EC44}"/>
              </a:ext>
            </a:extLst>
          </p:cNvPr>
          <p:cNvSpPr>
            <a:spLocks noGrp="1"/>
          </p:cNvSpPr>
          <p:nvPr>
            <p:ph type="body" sz="quarter" idx="13"/>
          </p:nvPr>
        </p:nvSpPr>
        <p:spPr>
          <a:xfrm>
            <a:off x="1761893" y="6110868"/>
            <a:ext cx="9061819" cy="499572"/>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D3FE0F9D-61ED-350B-6F0F-1B3BCCF3F6D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7489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59ED-4F98-5B12-49E4-57F04BA5E841}"/>
              </a:ext>
            </a:extLst>
          </p:cNvPr>
          <p:cNvSpPr>
            <a:spLocks noGrp="1"/>
          </p:cNvSpPr>
          <p:nvPr>
            <p:ph type="title"/>
          </p:nvPr>
        </p:nvSpPr>
        <p:spPr/>
        <p:txBody>
          <a:bodyPr>
            <a:normAutofit fontScale="90000"/>
          </a:bodyPr>
          <a:lstStyle/>
          <a:p>
            <a:pPr algn="ctr"/>
            <a:r>
              <a:rPr lang="en-CA" dirty="0"/>
              <a:t>Disability Employment Awareness Month</a:t>
            </a:r>
          </a:p>
        </p:txBody>
      </p:sp>
      <p:pic>
        <p:nvPicPr>
          <p:cNvPr id="5" name="Picture 4">
            <a:extLst>
              <a:ext uri="{FF2B5EF4-FFF2-40B4-BE49-F238E27FC236}">
                <a16:creationId xmlns:a16="http://schemas.microsoft.com/office/drawing/2014/main" id="{BAC7B407-1460-7993-DB90-031AE8AA3E6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29452" y="902971"/>
            <a:ext cx="6326366" cy="5251444"/>
          </a:xfrm>
          <a:prstGeom prst="rect">
            <a:avLst/>
          </a:prstGeom>
        </p:spPr>
      </p:pic>
    </p:spTree>
    <p:extLst>
      <p:ext uri="{BB962C8B-B14F-4D97-AF65-F5344CB8AC3E}">
        <p14:creationId xmlns:p14="http://schemas.microsoft.com/office/powerpoint/2010/main" val="2806034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9AA4-24F3-C875-FB3F-C2BB67742098}"/>
              </a:ext>
            </a:extLst>
          </p:cNvPr>
          <p:cNvSpPr>
            <a:spLocks noGrp="1"/>
          </p:cNvSpPr>
          <p:nvPr>
            <p:ph type="title"/>
          </p:nvPr>
        </p:nvSpPr>
        <p:spPr>
          <a:xfrm>
            <a:off x="1371601" y="261723"/>
            <a:ext cx="9452113" cy="842248"/>
          </a:xfrm>
        </p:spPr>
        <p:txBody>
          <a:bodyPr>
            <a:normAutofit/>
          </a:bodyPr>
          <a:lstStyle/>
          <a:p>
            <a:pPr algn="ctr"/>
            <a:r>
              <a:rPr lang="en-US" dirty="0"/>
              <a:t>Engaging Internal Resources </a:t>
            </a:r>
          </a:p>
        </p:txBody>
      </p:sp>
      <p:sp>
        <p:nvSpPr>
          <p:cNvPr id="3" name="Content Placeholder 2">
            <a:extLst>
              <a:ext uri="{FF2B5EF4-FFF2-40B4-BE49-F238E27FC236}">
                <a16:creationId xmlns:a16="http://schemas.microsoft.com/office/drawing/2014/main" id="{11DCA2A0-DC07-58C3-5CF7-8D2B3FDBD291}"/>
              </a:ext>
            </a:extLst>
          </p:cNvPr>
          <p:cNvSpPr>
            <a:spLocks noGrp="1"/>
          </p:cNvSpPr>
          <p:nvPr>
            <p:ph idx="1"/>
          </p:nvPr>
        </p:nvSpPr>
        <p:spPr>
          <a:xfrm>
            <a:off x="1253448" y="1371600"/>
            <a:ext cx="9570264" cy="4499811"/>
          </a:xfrm>
        </p:spPr>
        <p:txBody>
          <a:bodyPr>
            <a:normAutofit lnSpcReduction="10000"/>
          </a:bodyPr>
          <a:lstStyle/>
          <a:p>
            <a:pPr marL="690372" lvl="1" indent="-342900"/>
            <a:r>
              <a:rPr lang="en-US" sz="2800" dirty="0"/>
              <a:t>Top management support</a:t>
            </a:r>
          </a:p>
          <a:p>
            <a:pPr marL="690372" lvl="1" indent="-342900"/>
            <a:r>
              <a:rPr lang="en-US" sz="2800" dirty="0"/>
              <a:t>Human resources, employee and labor relations, benefits offices</a:t>
            </a:r>
          </a:p>
          <a:p>
            <a:pPr marL="690372" lvl="1" indent="-342900"/>
            <a:r>
              <a:rPr lang="en-US" sz="2800" dirty="0"/>
              <a:t>Supervisors and recruiters</a:t>
            </a:r>
          </a:p>
          <a:p>
            <a:pPr marL="690372" lvl="1" indent="-342900"/>
            <a:r>
              <a:rPr lang="en-US" sz="2800" dirty="0"/>
              <a:t>Employee Assistance Program (EAP)</a:t>
            </a:r>
          </a:p>
          <a:p>
            <a:pPr marL="690372" lvl="1" indent="-342900"/>
            <a:r>
              <a:rPr lang="en-US" sz="2800" dirty="0"/>
              <a:t>Employee resource/business, colleague network groups</a:t>
            </a:r>
          </a:p>
          <a:p>
            <a:pPr marL="690372" lvl="1" indent="-342900"/>
            <a:r>
              <a:rPr lang="en-US" sz="2800" dirty="0"/>
              <a:t>Health, safety, ergonomics</a:t>
            </a:r>
          </a:p>
          <a:p>
            <a:pPr marL="690372" lvl="1" indent="-342900"/>
            <a:r>
              <a:rPr lang="en-US" sz="2800" dirty="0"/>
              <a:t>Facilities</a:t>
            </a:r>
          </a:p>
          <a:p>
            <a:pPr marL="690372" lvl="1" indent="-342900"/>
            <a:r>
              <a:rPr lang="en-US" sz="2800" dirty="0"/>
              <a:t>Procurement services</a:t>
            </a:r>
          </a:p>
        </p:txBody>
      </p:sp>
      <p:sp>
        <p:nvSpPr>
          <p:cNvPr id="4" name="Text Placeholder 3">
            <a:extLst>
              <a:ext uri="{FF2B5EF4-FFF2-40B4-BE49-F238E27FC236}">
                <a16:creationId xmlns:a16="http://schemas.microsoft.com/office/drawing/2014/main" id="{C35A5862-4786-0CDF-CE1E-1875EE7CD562}"/>
              </a:ext>
            </a:extLst>
          </p:cNvPr>
          <p:cNvSpPr>
            <a:spLocks noGrp="1"/>
          </p:cNvSpPr>
          <p:nvPr>
            <p:ph type="body" sz="quarter" idx="13"/>
          </p:nvPr>
        </p:nvSpPr>
        <p:spPr>
          <a:xfrm>
            <a:off x="1448655" y="6082301"/>
            <a:ext cx="9375057" cy="528138"/>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49EB9194-7AB6-4F67-E165-1F21ED172A2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2789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91682-5CD8-9D45-4ED6-B0470FE21F0B}"/>
              </a:ext>
            </a:extLst>
          </p:cNvPr>
          <p:cNvSpPr>
            <a:spLocks noGrp="1"/>
          </p:cNvSpPr>
          <p:nvPr>
            <p:ph type="title"/>
          </p:nvPr>
        </p:nvSpPr>
        <p:spPr>
          <a:xfrm>
            <a:off x="1099335" y="247560"/>
            <a:ext cx="10130319" cy="743041"/>
          </a:xfrm>
        </p:spPr>
        <p:txBody>
          <a:bodyPr>
            <a:normAutofit/>
          </a:bodyPr>
          <a:lstStyle/>
          <a:p>
            <a:pPr algn="ctr"/>
            <a:r>
              <a:rPr lang="en-US" dirty="0"/>
              <a:t>Engaging External Resources</a:t>
            </a:r>
          </a:p>
        </p:txBody>
      </p:sp>
      <p:sp>
        <p:nvSpPr>
          <p:cNvPr id="2" name="Content Placeholder 1">
            <a:extLst>
              <a:ext uri="{FF2B5EF4-FFF2-40B4-BE49-F238E27FC236}">
                <a16:creationId xmlns:a16="http://schemas.microsoft.com/office/drawing/2014/main" id="{044BE3CC-456B-917B-E574-FA85992DA072}"/>
              </a:ext>
            </a:extLst>
          </p:cNvPr>
          <p:cNvSpPr>
            <a:spLocks noGrp="1"/>
          </p:cNvSpPr>
          <p:nvPr>
            <p:ph idx="1"/>
          </p:nvPr>
        </p:nvSpPr>
        <p:spPr>
          <a:xfrm>
            <a:off x="1448655" y="1387011"/>
            <a:ext cx="9350723" cy="4480388"/>
          </a:xfrm>
        </p:spPr>
        <p:txBody>
          <a:bodyPr>
            <a:normAutofit fontScale="92500" lnSpcReduction="20000"/>
          </a:bodyPr>
          <a:lstStyle/>
          <a:p>
            <a:r>
              <a:rPr lang="en-US" sz="3200" dirty="0"/>
              <a:t>National federal and state/provincial vocational rehabilitation service delivery systems </a:t>
            </a:r>
          </a:p>
          <a:p>
            <a:r>
              <a:rPr lang="en-US" sz="3200" dirty="0"/>
              <a:t>Public-private apprenticeships/internships </a:t>
            </a:r>
          </a:p>
          <a:p>
            <a:r>
              <a:rPr lang="en-US" sz="3200" dirty="0"/>
              <a:t>Community employment service providers </a:t>
            </a:r>
          </a:p>
          <a:p>
            <a:pPr lvl="1">
              <a:buFont typeface="Courier New" panose="02070309020205020404" pitchFamily="49" charset="0"/>
              <a:buChar char="o"/>
            </a:pPr>
            <a:r>
              <a:rPr lang="en-US" sz="2800" i="0" dirty="0"/>
              <a:t>Customized employment </a:t>
            </a:r>
          </a:p>
          <a:p>
            <a:pPr lvl="1">
              <a:buFont typeface="Courier New" panose="02070309020205020404" pitchFamily="49" charset="0"/>
              <a:buChar char="o"/>
            </a:pPr>
            <a:r>
              <a:rPr lang="en-US" sz="2800" i="0" dirty="0"/>
              <a:t>Supported employment </a:t>
            </a:r>
          </a:p>
          <a:p>
            <a:r>
              <a:rPr lang="en-US" sz="3200" i="0" dirty="0"/>
              <a:t>Medical and mental health clinical services</a:t>
            </a:r>
          </a:p>
          <a:p>
            <a:r>
              <a:rPr lang="en-US" sz="3200" dirty="0"/>
              <a:t>Centers for independent living </a:t>
            </a:r>
          </a:p>
          <a:p>
            <a:pPr lvl="1">
              <a:buFont typeface="Courier New" panose="02070309020205020404" pitchFamily="49" charset="0"/>
              <a:buChar char="o"/>
            </a:pPr>
            <a:r>
              <a:rPr lang="en-US" sz="2800" i="0" dirty="0"/>
              <a:t>Transportation</a:t>
            </a:r>
          </a:p>
          <a:p>
            <a:pPr lvl="1">
              <a:buFont typeface="Courier New" panose="02070309020205020404" pitchFamily="49" charset="0"/>
              <a:buChar char="o"/>
            </a:pPr>
            <a:r>
              <a:rPr lang="en-US" sz="2800" i="0" dirty="0"/>
              <a:t>Housing</a:t>
            </a:r>
          </a:p>
        </p:txBody>
      </p:sp>
      <p:sp>
        <p:nvSpPr>
          <p:cNvPr id="3" name="Slide Number Placeholder 2">
            <a:extLst>
              <a:ext uri="{FF2B5EF4-FFF2-40B4-BE49-F238E27FC236}">
                <a16:creationId xmlns:a16="http://schemas.microsoft.com/office/drawing/2014/main" id="{6006E533-1C58-AA17-D47C-0FDD6AC3E25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10959C0-1D6B-A429-1D67-76CDB4147C24}"/>
              </a:ext>
            </a:extLst>
          </p:cNvPr>
          <p:cNvSpPr txBox="1"/>
          <p:nvPr/>
        </p:nvSpPr>
        <p:spPr>
          <a:xfrm>
            <a:off x="1639229" y="6133171"/>
            <a:ext cx="840801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3185616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190D-0E7C-356E-C145-1D37C2D619A2}"/>
              </a:ext>
            </a:extLst>
          </p:cNvPr>
          <p:cNvSpPr>
            <a:spLocks noGrp="1"/>
          </p:cNvSpPr>
          <p:nvPr>
            <p:ph type="title"/>
          </p:nvPr>
        </p:nvSpPr>
        <p:spPr>
          <a:xfrm>
            <a:off x="1236518" y="247560"/>
            <a:ext cx="9694717" cy="1331858"/>
          </a:xfrm>
        </p:spPr>
        <p:txBody>
          <a:bodyPr>
            <a:normAutofit fontScale="90000"/>
          </a:bodyPr>
          <a:lstStyle/>
          <a:p>
            <a:pPr algn="ctr"/>
            <a:r>
              <a:rPr lang="en-US" b="1" dirty="0"/>
              <a:t>Elements of Effective Change (7)</a:t>
            </a:r>
            <a:br>
              <a:rPr lang="en-US" b="1" dirty="0"/>
            </a:br>
            <a:endParaRPr lang="en-US" dirty="0"/>
          </a:p>
        </p:txBody>
      </p:sp>
      <p:sp>
        <p:nvSpPr>
          <p:cNvPr id="3" name="Content Placeholder 2">
            <a:extLst>
              <a:ext uri="{FF2B5EF4-FFF2-40B4-BE49-F238E27FC236}">
                <a16:creationId xmlns:a16="http://schemas.microsoft.com/office/drawing/2014/main" id="{1A8BD4B6-6BC7-5DDB-6A2F-8E809FFEB8A3}"/>
              </a:ext>
            </a:extLst>
          </p:cNvPr>
          <p:cNvSpPr>
            <a:spLocks noGrp="1"/>
          </p:cNvSpPr>
          <p:nvPr>
            <p:ph idx="1"/>
          </p:nvPr>
        </p:nvSpPr>
        <p:spPr>
          <a:xfrm>
            <a:off x="1454726" y="1298863"/>
            <a:ext cx="9367329" cy="4108161"/>
          </a:xfrm>
        </p:spPr>
        <p:txBody>
          <a:bodyPr>
            <a:normAutofit/>
          </a:bodyPr>
          <a:lstStyle/>
          <a:p>
            <a:pPr marL="688975" indent="-349250">
              <a:buFont typeface="Arial" panose="020B0604020202020204" pitchFamily="34" charset="0"/>
              <a:buChar char="•"/>
            </a:pPr>
            <a:r>
              <a:rPr lang="en-US" sz="2800" dirty="0"/>
              <a:t>Readying the workplace</a:t>
            </a:r>
          </a:p>
          <a:p>
            <a:pPr marL="688975" indent="-349250">
              <a:buFont typeface="Arial" panose="020B0604020202020204" pitchFamily="34" charset="0"/>
              <a:buChar char="•"/>
            </a:pPr>
            <a:r>
              <a:rPr lang="en-US" sz="2800" dirty="0"/>
              <a:t>Building the talent pipeline and onboarding</a:t>
            </a:r>
          </a:p>
          <a:p>
            <a:pPr marL="688975" indent="-349250">
              <a:buFont typeface="Arial" panose="020B0604020202020204" pitchFamily="34" charset="0"/>
              <a:buChar char="•"/>
            </a:pPr>
            <a:r>
              <a:rPr lang="en-US" sz="2800" dirty="0"/>
              <a:t>Accessibility and accommodation</a:t>
            </a:r>
          </a:p>
          <a:p>
            <a:pPr marL="688975" indent="-349250">
              <a:buFont typeface="Arial" panose="020B0604020202020204" pitchFamily="34" charset="0"/>
              <a:buChar char="•"/>
            </a:pPr>
            <a:r>
              <a:rPr lang="en-US" sz="2800" dirty="0"/>
              <a:t>Workplace climate and supervisor role</a:t>
            </a:r>
          </a:p>
          <a:p>
            <a:pPr marL="688975" indent="-349250">
              <a:buFont typeface="Arial" panose="020B0604020202020204" pitchFamily="34" charset="0"/>
              <a:buChar char="•"/>
            </a:pPr>
            <a:r>
              <a:rPr lang="en-US" sz="2800" dirty="0"/>
              <a:t>Retaining and advancing talent</a:t>
            </a:r>
          </a:p>
          <a:p>
            <a:pPr marL="688975" indent="-349250">
              <a:buFont typeface="Arial" panose="020B0604020202020204" pitchFamily="34" charset="0"/>
              <a:buChar char="•"/>
            </a:pPr>
            <a:r>
              <a:rPr lang="en-US" sz="2800" dirty="0"/>
              <a:t>Engaging internal and external supports</a:t>
            </a:r>
          </a:p>
          <a:p>
            <a:pPr marL="688975" indent="-349250">
              <a:buFont typeface="Arial" panose="020B0604020202020204" pitchFamily="34" charset="0"/>
              <a:buChar char="•"/>
            </a:pPr>
            <a:r>
              <a:rPr lang="en-US" sz="2800" b="1" dirty="0">
                <a:solidFill>
                  <a:srgbClr val="FF0000"/>
                </a:solidFill>
              </a:rPr>
              <a:t>Scaling and sustainability</a:t>
            </a:r>
          </a:p>
          <a:p>
            <a:endParaRPr lang="en-US" dirty="0"/>
          </a:p>
        </p:txBody>
      </p:sp>
      <p:sp>
        <p:nvSpPr>
          <p:cNvPr id="4" name="Text Placeholder 3">
            <a:extLst>
              <a:ext uri="{FF2B5EF4-FFF2-40B4-BE49-F238E27FC236}">
                <a16:creationId xmlns:a16="http://schemas.microsoft.com/office/drawing/2014/main" id="{3841C619-AD99-DB82-E485-E0D040C12821}"/>
              </a:ext>
            </a:extLst>
          </p:cNvPr>
          <p:cNvSpPr>
            <a:spLocks noGrp="1"/>
          </p:cNvSpPr>
          <p:nvPr>
            <p:ph type="body" sz="quarter" idx="13"/>
          </p:nvPr>
        </p:nvSpPr>
        <p:spPr>
          <a:xfrm>
            <a:off x="1828799" y="6245315"/>
            <a:ext cx="8994913" cy="493566"/>
          </a:xfrm>
        </p:spPr>
        <p:txBody>
          <a:bodyPr/>
          <a:lstStyle/>
          <a:p>
            <a:r>
              <a:rPr lang="en-US" sz="1400" dirty="0">
                <a:solidFill>
                  <a:schemeClr val="tx1"/>
                </a:solidFill>
                <a:latin typeface="Calibri" panose="020F0502020204030204"/>
                <a:ea typeface="ＭＳ Ｐゴシック" panose="020B0600070205080204" pitchFamily="34" charset="-128"/>
              </a:rPr>
              <a:t>© 2025 Cornell University, ILR School, Yang-Tan Institute on Employment and Disability</a:t>
            </a:r>
          </a:p>
          <a:p>
            <a:endParaRPr lang="en-US" dirty="0"/>
          </a:p>
        </p:txBody>
      </p:sp>
      <p:sp>
        <p:nvSpPr>
          <p:cNvPr id="5" name="Slide Number Placeholder 4">
            <a:extLst>
              <a:ext uri="{FF2B5EF4-FFF2-40B4-BE49-F238E27FC236}">
                <a16:creationId xmlns:a16="http://schemas.microsoft.com/office/drawing/2014/main" id="{0D039742-3F88-046D-38A6-2B009E840DA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5906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9D46-9ACE-309D-99EE-37428EE3A107}"/>
              </a:ext>
            </a:extLst>
          </p:cNvPr>
          <p:cNvSpPr>
            <a:spLocks noGrp="1"/>
          </p:cNvSpPr>
          <p:nvPr>
            <p:ph type="title"/>
          </p:nvPr>
        </p:nvSpPr>
        <p:spPr>
          <a:xfrm>
            <a:off x="1371599" y="247560"/>
            <a:ext cx="9402417" cy="882597"/>
          </a:xfrm>
        </p:spPr>
        <p:txBody>
          <a:bodyPr>
            <a:normAutofit/>
          </a:bodyPr>
          <a:lstStyle/>
          <a:p>
            <a:pPr algn="ctr"/>
            <a:r>
              <a:rPr lang="en-US" sz="4000" dirty="0"/>
              <a:t>Scaling and Sustainability</a:t>
            </a:r>
          </a:p>
        </p:txBody>
      </p:sp>
      <p:sp>
        <p:nvSpPr>
          <p:cNvPr id="3" name="Content Placeholder 2">
            <a:extLst>
              <a:ext uri="{FF2B5EF4-FFF2-40B4-BE49-F238E27FC236}">
                <a16:creationId xmlns:a16="http://schemas.microsoft.com/office/drawing/2014/main" id="{0B7494F6-6E7C-6C61-D16E-7DC43F105DF3}"/>
              </a:ext>
            </a:extLst>
          </p:cNvPr>
          <p:cNvSpPr>
            <a:spLocks noGrp="1"/>
          </p:cNvSpPr>
          <p:nvPr>
            <p:ph idx="1"/>
          </p:nvPr>
        </p:nvSpPr>
        <p:spPr>
          <a:xfrm>
            <a:off x="1371600" y="1356189"/>
            <a:ext cx="9402416" cy="4889125"/>
          </a:xfrm>
        </p:spPr>
        <p:txBody>
          <a:bodyPr/>
          <a:lstStyle/>
          <a:p>
            <a:r>
              <a:rPr lang="en-US" dirty="0"/>
              <a:t>Assess initiative strengths, successes, weaknesses, failures</a:t>
            </a:r>
          </a:p>
          <a:p>
            <a:pPr lvl="1">
              <a:buFont typeface="Courier New" panose="02070309020205020404" pitchFamily="49" charset="0"/>
              <a:buChar char="o"/>
            </a:pPr>
            <a:r>
              <a:rPr lang="en-US" i="0" dirty="0"/>
              <a:t>Keep metrics across each stage of the employment process</a:t>
            </a:r>
          </a:p>
          <a:p>
            <a:r>
              <a:rPr lang="en-US" dirty="0"/>
              <a:t>Replicate the process of identifying -</a:t>
            </a:r>
          </a:p>
          <a:p>
            <a:pPr lvl="1">
              <a:buFont typeface="Courier New" panose="02070309020205020404" pitchFamily="49" charset="0"/>
              <a:buChar char="o"/>
            </a:pPr>
            <a:r>
              <a:rPr lang="en-US" i="0" dirty="0"/>
              <a:t>Organizational talent needs (new positions, new skills, turnover, etc.)</a:t>
            </a:r>
          </a:p>
          <a:p>
            <a:pPr lvl="1">
              <a:buFont typeface="Courier New" panose="02070309020205020404" pitchFamily="49" charset="0"/>
              <a:buChar char="o"/>
            </a:pPr>
            <a:r>
              <a:rPr lang="en-US" i="0" dirty="0"/>
              <a:t>Leadership champions and willing supervisors</a:t>
            </a:r>
          </a:p>
          <a:p>
            <a:pPr lvl="1">
              <a:buFont typeface="Courier New" panose="02070309020205020404" pitchFamily="49" charset="0"/>
              <a:buChar char="o"/>
            </a:pPr>
            <a:r>
              <a:rPr lang="en-US" i="0" dirty="0"/>
              <a:t>Availability of internal supports</a:t>
            </a:r>
          </a:p>
          <a:p>
            <a:pPr lvl="1">
              <a:buFont typeface="Courier New" panose="02070309020205020404" pitchFamily="49" charset="0"/>
              <a:buChar char="o"/>
            </a:pPr>
            <a:r>
              <a:rPr lang="en-US" i="0" dirty="0"/>
              <a:t>Ready talent pipelines (community employment referral organizations, universities, colleges, vocational training programs, family associations)</a:t>
            </a:r>
          </a:p>
          <a:p>
            <a:pPr lvl="1">
              <a:buFont typeface="Courier New" panose="02070309020205020404" pitchFamily="49" charset="0"/>
              <a:buChar char="o"/>
            </a:pPr>
            <a:r>
              <a:rPr lang="en-US" i="0" dirty="0"/>
              <a:t>Community support systems (transportation, housing, clinical, etc.)</a:t>
            </a:r>
          </a:p>
          <a:p>
            <a:r>
              <a:rPr lang="en-US" dirty="0"/>
              <a:t>Build a culture of sustainability</a:t>
            </a:r>
          </a:p>
          <a:p>
            <a:pPr lvl="1">
              <a:buFont typeface="Courier New" panose="02070309020205020404" pitchFamily="49" charset="0"/>
              <a:buChar char="o"/>
            </a:pPr>
            <a:r>
              <a:rPr lang="en-US" i="0" dirty="0"/>
              <a:t>Build top leadership support</a:t>
            </a:r>
          </a:p>
          <a:p>
            <a:pPr lvl="1">
              <a:buFont typeface="Courier New" panose="02070309020205020404" pitchFamily="49" charset="0"/>
              <a:buChar char="o"/>
            </a:pPr>
            <a:r>
              <a:rPr lang="en-US" i="0" dirty="0"/>
              <a:t>Imbed policies and practices into existing systems</a:t>
            </a:r>
          </a:p>
        </p:txBody>
      </p:sp>
      <p:sp>
        <p:nvSpPr>
          <p:cNvPr id="4" name="Slide Number Placeholder 3">
            <a:extLst>
              <a:ext uri="{FF2B5EF4-FFF2-40B4-BE49-F238E27FC236}">
                <a16:creationId xmlns:a16="http://schemas.microsoft.com/office/drawing/2014/main" id="{35172D81-293B-2B25-FBAB-DD0334A24031}"/>
              </a:ext>
            </a:extLst>
          </p:cNvPr>
          <p:cNvSpPr>
            <a:spLocks noGrp="1"/>
          </p:cNvSpPr>
          <p:nvPr>
            <p:ph type="sldNum" sz="quarter" idx="12"/>
          </p:nvPr>
        </p:nvSpPr>
        <p:spPr>
          <a:xfrm>
            <a:off x="636800" y="6245315"/>
            <a:ext cx="109163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47AB162-F984-B6EE-4858-57F64816D936}"/>
              </a:ext>
            </a:extLst>
          </p:cNvPr>
          <p:cNvSpPr txBox="1"/>
          <p:nvPr/>
        </p:nvSpPr>
        <p:spPr>
          <a:xfrm>
            <a:off x="1650380" y="6166624"/>
            <a:ext cx="744901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 2025 Cornell University, ILR School, Yang-Tan Institute on Employment and Disability</a:t>
            </a:r>
          </a:p>
        </p:txBody>
      </p:sp>
    </p:spTree>
    <p:extLst>
      <p:ext uri="{BB962C8B-B14F-4D97-AF65-F5344CB8AC3E}">
        <p14:creationId xmlns:p14="http://schemas.microsoft.com/office/powerpoint/2010/main" val="2782496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73D8-B794-8305-7B79-F6BABE743BB0}"/>
              </a:ext>
            </a:extLst>
          </p:cNvPr>
          <p:cNvSpPr>
            <a:spLocks noGrp="1"/>
          </p:cNvSpPr>
          <p:nvPr>
            <p:ph type="title"/>
          </p:nvPr>
        </p:nvSpPr>
        <p:spPr>
          <a:xfrm>
            <a:off x="1371599" y="247560"/>
            <a:ext cx="9452113" cy="694166"/>
          </a:xfrm>
        </p:spPr>
        <p:txBody>
          <a:bodyPr/>
          <a:lstStyle/>
          <a:p>
            <a:pPr algn="ctr"/>
            <a:r>
              <a:rPr lang="en-US" dirty="0"/>
              <a:t>In Closing </a:t>
            </a:r>
          </a:p>
        </p:txBody>
      </p:sp>
      <p:sp>
        <p:nvSpPr>
          <p:cNvPr id="3" name="Content Placeholder 2">
            <a:extLst>
              <a:ext uri="{FF2B5EF4-FFF2-40B4-BE49-F238E27FC236}">
                <a16:creationId xmlns:a16="http://schemas.microsoft.com/office/drawing/2014/main" id="{3EC282AF-648E-C33B-87C9-2B45C92DFEB5}"/>
              </a:ext>
            </a:extLst>
          </p:cNvPr>
          <p:cNvSpPr>
            <a:spLocks noGrp="1"/>
          </p:cNvSpPr>
          <p:nvPr>
            <p:ph idx="1"/>
          </p:nvPr>
        </p:nvSpPr>
        <p:spPr>
          <a:xfrm>
            <a:off x="1260088" y="1058237"/>
            <a:ext cx="9563624" cy="4929968"/>
          </a:xfrm>
        </p:spPr>
        <p:txBody>
          <a:bodyPr>
            <a:noAutofit/>
          </a:bodyPr>
          <a:lstStyle/>
          <a:p>
            <a:pPr marL="342900" indent="-342900">
              <a:buFont typeface="Arial" panose="020B0604020202020204" pitchFamily="34" charset="0"/>
              <a:buChar char="•"/>
            </a:pPr>
            <a:r>
              <a:rPr lang="en-US" sz="2800" dirty="0"/>
              <a:t>Individuals with disabilities are one in five of us</a:t>
            </a:r>
          </a:p>
          <a:p>
            <a:pPr marL="342900" indent="-342900">
              <a:buFont typeface="Arial" panose="020B0604020202020204" pitchFamily="34" charset="0"/>
              <a:buChar char="•"/>
            </a:pPr>
            <a:r>
              <a:rPr lang="en-US" sz="2800" dirty="0"/>
              <a:t>Our workforce, workplace, and society will be immeasurably advantaged by having their full participation</a:t>
            </a:r>
          </a:p>
          <a:p>
            <a:pPr marL="342900" indent="-342900">
              <a:buFont typeface="Arial" panose="020B0604020202020204" pitchFamily="34" charset="0"/>
              <a:buChar char="•"/>
            </a:pPr>
            <a:r>
              <a:rPr lang="en-US" sz="2800" dirty="0"/>
              <a:t>There are known workforce development and workplace policies and practices that better assure we achieve the goals we are focusing on here today</a:t>
            </a:r>
          </a:p>
          <a:p>
            <a:pPr marL="342900" indent="-342900">
              <a:buFont typeface="Arial" panose="020B0604020202020204" pitchFamily="34" charset="0"/>
              <a:buChar char="•"/>
            </a:pPr>
            <a:r>
              <a:rPr lang="en-US" sz="2800" dirty="0"/>
              <a:t>Recognize that this is an ever-evolving landscape</a:t>
            </a:r>
          </a:p>
          <a:p>
            <a:pPr marL="342900" indent="-342900">
              <a:buFont typeface="Arial" panose="020B0604020202020204" pitchFamily="34" charset="0"/>
              <a:buChar char="•"/>
            </a:pPr>
            <a:r>
              <a:rPr lang="en-US" sz="2800" dirty="0"/>
              <a:t>Working together across all interests in forums such as this now and into the future will make this a reality</a:t>
            </a:r>
          </a:p>
        </p:txBody>
      </p:sp>
      <p:sp>
        <p:nvSpPr>
          <p:cNvPr id="5" name="Slide Number Placeholder 4">
            <a:extLst>
              <a:ext uri="{FF2B5EF4-FFF2-40B4-BE49-F238E27FC236}">
                <a16:creationId xmlns:a16="http://schemas.microsoft.com/office/drawing/2014/main" id="{E00F15DE-A5FC-020F-F4C6-0F2B2BAA479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FE9DD71B-D0C5-7925-22F6-9EEEE5C75C7A}"/>
              </a:ext>
            </a:extLst>
          </p:cNvPr>
          <p:cNvSpPr>
            <a:spLocks noGrp="1"/>
          </p:cNvSpPr>
          <p:nvPr>
            <p:ph type="body" sz="quarter" idx="13"/>
          </p:nvPr>
        </p:nvSpPr>
        <p:spPr>
          <a:xfrm>
            <a:off x="2036618" y="6245315"/>
            <a:ext cx="8787094" cy="477602"/>
          </a:xfrm>
        </p:spPr>
        <p:txBody>
          <a:bodyPr/>
          <a:lstStyle/>
          <a:p>
            <a:r>
              <a:rPr lang="en-US" sz="1400" dirty="0">
                <a:ea typeface="ＭＳ Ｐゴシック" panose="020B0600070205080204" pitchFamily="34" charset="-128"/>
              </a:rPr>
              <a:t>© 2025 Cornell University, ILR School, Yang-Tan Institute on Employment and Disability</a:t>
            </a:r>
          </a:p>
          <a:p>
            <a:endParaRPr lang="en-US" dirty="0"/>
          </a:p>
        </p:txBody>
      </p:sp>
    </p:spTree>
    <p:extLst>
      <p:ext uri="{BB962C8B-B14F-4D97-AF65-F5344CB8AC3E}">
        <p14:creationId xmlns:p14="http://schemas.microsoft.com/office/powerpoint/2010/main" val="1577290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8EFE-4021-590E-C7A7-1C46511A46C1}"/>
              </a:ext>
            </a:extLst>
          </p:cNvPr>
          <p:cNvSpPr>
            <a:spLocks noGrp="1"/>
          </p:cNvSpPr>
          <p:nvPr>
            <p:ph type="title"/>
          </p:nvPr>
        </p:nvSpPr>
        <p:spPr>
          <a:xfrm>
            <a:off x="1150707" y="247560"/>
            <a:ext cx="9673005" cy="594921"/>
          </a:xfrm>
        </p:spPr>
        <p:txBody>
          <a:bodyPr>
            <a:normAutofit fontScale="90000"/>
          </a:bodyPr>
          <a:lstStyle/>
          <a:p>
            <a:pPr algn="ctr"/>
            <a:r>
              <a:rPr lang="en-US" sz="4000" dirty="0"/>
              <a:t>Related Online Resources</a:t>
            </a:r>
          </a:p>
        </p:txBody>
      </p:sp>
      <p:sp>
        <p:nvSpPr>
          <p:cNvPr id="3" name="Content Placeholder 2">
            <a:extLst>
              <a:ext uri="{FF2B5EF4-FFF2-40B4-BE49-F238E27FC236}">
                <a16:creationId xmlns:a16="http://schemas.microsoft.com/office/drawing/2014/main" id="{B0AA8E58-C12A-0E95-FAB8-D433A7E199E2}"/>
              </a:ext>
            </a:extLst>
          </p:cNvPr>
          <p:cNvSpPr>
            <a:spLocks noGrp="1"/>
          </p:cNvSpPr>
          <p:nvPr>
            <p:ph idx="1"/>
          </p:nvPr>
        </p:nvSpPr>
        <p:spPr>
          <a:xfrm>
            <a:off x="1150707" y="1068513"/>
            <a:ext cx="9673006" cy="4911047"/>
          </a:xfrm>
        </p:spPr>
        <p:txBody>
          <a:bodyPr>
            <a:noAutofit/>
          </a:bodyPr>
          <a:lstStyle/>
          <a:p>
            <a:pPr marL="342900" indent="-342900">
              <a:lnSpc>
                <a:spcPct val="100000"/>
              </a:lnSpc>
              <a:spcBef>
                <a:spcPts val="0"/>
              </a:spcBef>
              <a:spcAft>
                <a:spcPts val="0"/>
              </a:spcAft>
              <a:buFont typeface="Arial" panose="020B0604020202020204" pitchFamily="34" charset="0"/>
              <a:buChar char="•"/>
            </a:pPr>
            <a:r>
              <a:rPr lang="en-US" sz="2000" b="1" dirty="0"/>
              <a:t>BenchmarkABILITY®</a:t>
            </a:r>
            <a:r>
              <a:rPr lang="en-US" sz="2000" dirty="0"/>
              <a:t> – </a:t>
            </a:r>
            <a:r>
              <a:rPr lang="en-US" sz="2000" dirty="0">
                <a:hlinkClick r:id="rId2"/>
              </a:rPr>
              <a:t>www.BenchmarkABILITY.org</a:t>
            </a:r>
            <a:endParaRPr lang="en-US" sz="2000" dirty="0"/>
          </a:p>
          <a:p>
            <a:pPr marL="342900" indent="-342900">
              <a:lnSpc>
                <a:spcPct val="100000"/>
              </a:lnSpc>
              <a:spcBef>
                <a:spcPts val="0"/>
              </a:spcBef>
              <a:spcAft>
                <a:spcPts val="0"/>
              </a:spcAft>
              <a:buFont typeface="Arial" panose="020B0604020202020204" pitchFamily="34" charset="0"/>
              <a:buChar char="•"/>
            </a:pPr>
            <a:r>
              <a:rPr lang="en-US" sz="2000" b="1" dirty="0"/>
              <a:t>Disability Outreach Messaging Checklist </a:t>
            </a:r>
            <a:r>
              <a:rPr lang="en-US" sz="2000" dirty="0"/>
              <a:t>– </a:t>
            </a:r>
            <a:r>
              <a:rPr lang="en-US" sz="2000" u="sng" dirty="0">
                <a:hlinkClick r:id="rId3"/>
              </a:rPr>
              <a:t>https://askearn.org/publication/disability-outreach-messaging-checklist</a:t>
            </a:r>
            <a:r>
              <a:rPr lang="en-US" sz="2000" dirty="0"/>
              <a:t> </a:t>
            </a:r>
          </a:p>
          <a:p>
            <a:pPr marL="342900" indent="-342900">
              <a:lnSpc>
                <a:spcPct val="100000"/>
              </a:lnSpc>
              <a:spcBef>
                <a:spcPts val="0"/>
              </a:spcBef>
              <a:spcAft>
                <a:spcPts val="0"/>
              </a:spcAft>
              <a:buFont typeface="Arial" panose="020B0604020202020204" pitchFamily="34" charset="0"/>
              <a:buChar char="•"/>
            </a:pPr>
            <a:r>
              <a:rPr lang="en-US" sz="2000" b="1" dirty="0"/>
              <a:t>Employer Assistance and Resources Network on Disability (EARN) </a:t>
            </a:r>
            <a:r>
              <a:rPr lang="en-US" sz="2000" dirty="0"/>
              <a:t>-</a:t>
            </a:r>
          </a:p>
          <a:p>
            <a:pPr>
              <a:lnSpc>
                <a:spcPct val="100000"/>
              </a:lnSpc>
              <a:spcBef>
                <a:spcPts val="0"/>
              </a:spcBef>
              <a:spcAft>
                <a:spcPts val="0"/>
              </a:spcAft>
            </a:pPr>
            <a:r>
              <a:rPr lang="en-US" sz="2000" dirty="0"/>
              <a:t>     </a:t>
            </a:r>
            <a:r>
              <a:rPr lang="en-US" sz="2000" dirty="0">
                <a:hlinkClick r:id="rId4"/>
              </a:rPr>
              <a:t>https://askearn.org/</a:t>
            </a:r>
            <a:r>
              <a:rPr lang="en-US" sz="2000" dirty="0"/>
              <a:t> </a:t>
            </a:r>
          </a:p>
          <a:p>
            <a:pPr marL="342900" indent="-342900">
              <a:lnSpc>
                <a:spcPct val="100000"/>
              </a:lnSpc>
              <a:spcBef>
                <a:spcPts val="0"/>
              </a:spcBef>
              <a:spcAft>
                <a:spcPts val="0"/>
              </a:spcAft>
              <a:buFont typeface="Arial" panose="020B0604020202020204" pitchFamily="34" charset="0"/>
              <a:buChar char="•"/>
            </a:pPr>
            <a:r>
              <a:rPr lang="en-US" sz="2000" b="1" dirty="0"/>
              <a:t>Job Accommodation Network (JAN) </a:t>
            </a:r>
            <a:r>
              <a:rPr lang="en-US" sz="2000" dirty="0"/>
              <a:t>- </a:t>
            </a:r>
            <a:r>
              <a:rPr lang="en-US" sz="2000" dirty="0">
                <a:hlinkClick r:id="rId5"/>
              </a:rPr>
              <a:t>https://askjan.org/</a:t>
            </a:r>
            <a:r>
              <a:rPr lang="en-US" sz="2000" dirty="0"/>
              <a:t> </a:t>
            </a:r>
          </a:p>
          <a:p>
            <a:pPr marL="342900" indent="-342900">
              <a:lnSpc>
                <a:spcPct val="100000"/>
              </a:lnSpc>
              <a:spcBef>
                <a:spcPts val="0"/>
              </a:spcBef>
              <a:spcAft>
                <a:spcPts val="0"/>
              </a:spcAft>
              <a:buFont typeface="Arial" panose="020B0604020202020204" pitchFamily="34" charset="0"/>
              <a:buChar char="•"/>
            </a:pPr>
            <a:r>
              <a:rPr lang="en-US" sz="2000" b="1" dirty="0"/>
              <a:t>Neurodiversity in the Workplace Resources -</a:t>
            </a:r>
          </a:p>
          <a:p>
            <a:pPr>
              <a:lnSpc>
                <a:spcPct val="100000"/>
              </a:lnSpc>
              <a:spcBef>
                <a:spcPts val="0"/>
              </a:spcBef>
              <a:spcAft>
                <a:spcPts val="0"/>
              </a:spcAft>
            </a:pPr>
            <a:r>
              <a:rPr lang="en-US" sz="2000" dirty="0"/>
              <a:t>     </a:t>
            </a:r>
            <a:r>
              <a:rPr lang="en-US" sz="2000" dirty="0">
                <a:hlinkClick r:id="rId6"/>
              </a:rPr>
              <a:t>https://askearn.org/page/neurodiversity-resources</a:t>
            </a:r>
            <a:endParaRPr lang="en-US" sz="2000" dirty="0"/>
          </a:p>
          <a:p>
            <a:pPr marL="342900" indent="-342900">
              <a:lnSpc>
                <a:spcPct val="100000"/>
              </a:lnSpc>
              <a:spcBef>
                <a:spcPts val="0"/>
              </a:spcBef>
              <a:spcAft>
                <a:spcPts val="0"/>
              </a:spcAft>
              <a:buFont typeface="Arial" panose="020B0604020202020204" pitchFamily="34" charset="0"/>
              <a:buChar char="•"/>
            </a:pPr>
            <a:r>
              <a:rPr lang="en-US" sz="2000" b="1" dirty="0"/>
              <a:t>Small Business Toolkit –</a:t>
            </a:r>
          </a:p>
          <a:p>
            <a:pPr>
              <a:lnSpc>
                <a:spcPct val="100000"/>
              </a:lnSpc>
              <a:spcBef>
                <a:spcPts val="0"/>
              </a:spcBef>
              <a:spcAft>
                <a:spcPts val="0"/>
              </a:spcAft>
            </a:pPr>
            <a:r>
              <a:rPr lang="en-US" sz="2000" dirty="0"/>
              <a:t>     </a:t>
            </a:r>
            <a:r>
              <a:rPr lang="en-US" sz="2000" dirty="0">
                <a:hlinkClick r:id="rId7"/>
              </a:rPr>
              <a:t>https://askearn.org/page/small-business-toolkit</a:t>
            </a:r>
            <a:endParaRPr lang="en-US" sz="2000" dirty="0"/>
          </a:p>
          <a:p>
            <a:pPr marL="342900" indent="-342900">
              <a:lnSpc>
                <a:spcPct val="100000"/>
              </a:lnSpc>
              <a:spcBef>
                <a:spcPts val="0"/>
              </a:spcBef>
              <a:spcAft>
                <a:spcPts val="0"/>
              </a:spcAft>
              <a:buFont typeface="Arial" panose="020B0604020202020204" pitchFamily="34" charset="0"/>
              <a:buChar char="•"/>
            </a:pPr>
            <a:r>
              <a:rPr lang="en-US" sz="2000" b="1" dirty="0"/>
              <a:t>Workplace Accommodation and Accessibility Policy: A Disability Employment Toolkit -</a:t>
            </a:r>
          </a:p>
          <a:p>
            <a:pPr>
              <a:lnSpc>
                <a:spcPct val="100000"/>
              </a:lnSpc>
              <a:spcBef>
                <a:spcPts val="0"/>
              </a:spcBef>
              <a:spcAft>
                <a:spcPts val="0"/>
              </a:spcAft>
            </a:pPr>
            <a:r>
              <a:rPr lang="en-US" sz="2000" dirty="0"/>
              <a:t>     </a:t>
            </a:r>
            <a:r>
              <a:rPr lang="en-US" sz="2000" dirty="0">
                <a:hlinkClick r:id="rId8"/>
              </a:rPr>
              <a:t>https://askearn.org/page/accommodation-and-accessibility-toolkit</a:t>
            </a:r>
            <a:endParaRPr lang="en-US" sz="2000" dirty="0"/>
          </a:p>
          <a:p>
            <a:pPr marL="342900" indent="-342900">
              <a:lnSpc>
                <a:spcPct val="100000"/>
              </a:lnSpc>
              <a:spcBef>
                <a:spcPts val="0"/>
              </a:spcBef>
              <a:spcAft>
                <a:spcPts val="0"/>
              </a:spcAft>
              <a:buFont typeface="Arial" panose="020B0604020202020204" pitchFamily="34" charset="0"/>
              <a:buChar char="•"/>
            </a:pPr>
            <a:r>
              <a:rPr lang="en-US" sz="2000" b="1" dirty="0"/>
              <a:t>Workplace Mental Health Toolkit </a:t>
            </a:r>
            <a:r>
              <a:rPr lang="en-US" sz="2000" dirty="0"/>
              <a:t>– </a:t>
            </a:r>
          </a:p>
          <a:p>
            <a:pPr>
              <a:lnSpc>
                <a:spcPct val="100000"/>
              </a:lnSpc>
              <a:spcBef>
                <a:spcPts val="0"/>
              </a:spcBef>
              <a:spcAft>
                <a:spcPts val="0"/>
              </a:spcAft>
            </a:pPr>
            <a:r>
              <a:rPr lang="en-US" sz="2000" dirty="0"/>
              <a:t>     </a:t>
            </a:r>
            <a:r>
              <a:rPr lang="en-US" sz="2000" dirty="0">
                <a:hlinkClick r:id="rId9"/>
              </a:rPr>
              <a:t>https://askearn.org/page/mental-health-toolkit</a:t>
            </a:r>
            <a:endParaRPr lang="en-US" sz="2000" dirty="0"/>
          </a:p>
          <a:p>
            <a:pPr>
              <a:lnSpc>
                <a:spcPct val="100000"/>
              </a:lnSpc>
              <a:spcBef>
                <a:spcPts val="0"/>
              </a:spcBef>
              <a:spcAft>
                <a:spcPts val="0"/>
              </a:spcAft>
            </a:pPr>
            <a:endParaRPr lang="en-US" sz="1800" dirty="0"/>
          </a:p>
        </p:txBody>
      </p:sp>
      <p:sp>
        <p:nvSpPr>
          <p:cNvPr id="5" name="Slide Number Placeholder 4">
            <a:extLst>
              <a:ext uri="{FF2B5EF4-FFF2-40B4-BE49-F238E27FC236}">
                <a16:creationId xmlns:a16="http://schemas.microsoft.com/office/drawing/2014/main" id="{78D33C9E-253B-E59A-4078-B9F3446CBF1A}"/>
              </a:ext>
            </a:extLst>
          </p:cNvPr>
          <p:cNvSpPr>
            <a:spLocks noGrp="1"/>
          </p:cNvSpPr>
          <p:nvPr>
            <p:ph type="sldNum" sz="quarter" idx="12"/>
          </p:nvPr>
        </p:nvSpPr>
        <p:spPr>
          <a:xfrm>
            <a:off x="636800" y="6245315"/>
            <a:ext cx="51390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00D557A2-CF49-5CA4-75CB-56D3C00E9984}"/>
              </a:ext>
            </a:extLst>
          </p:cNvPr>
          <p:cNvSpPr>
            <a:spLocks noGrp="1"/>
          </p:cNvSpPr>
          <p:nvPr>
            <p:ph type="body" sz="quarter" idx="13"/>
          </p:nvPr>
        </p:nvSpPr>
        <p:spPr>
          <a:xfrm>
            <a:off x="1664413" y="6281961"/>
            <a:ext cx="9048854" cy="291832"/>
          </a:xfrm>
        </p:spPr>
        <p:txBody>
          <a:bodyPr/>
          <a:lstStyle/>
          <a:p>
            <a:r>
              <a:rPr lang="en-US" sz="1400" dirty="0">
                <a:ea typeface="ＭＳ Ｐゴシック" panose="020B0600070205080204" pitchFamily="34" charset="-128"/>
              </a:rPr>
              <a:t>© 2025 Cornell University, ILR School, Yang-Tan Institute on Employment and Disability</a:t>
            </a:r>
          </a:p>
          <a:p>
            <a:endParaRPr lang="en-US" sz="1400" dirty="0"/>
          </a:p>
        </p:txBody>
      </p:sp>
    </p:spTree>
    <p:extLst>
      <p:ext uri="{BB962C8B-B14F-4D97-AF65-F5344CB8AC3E}">
        <p14:creationId xmlns:p14="http://schemas.microsoft.com/office/powerpoint/2010/main" val="4226433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C1D7-65B7-74C9-6FC9-5EDB66F10284}"/>
              </a:ext>
            </a:extLst>
          </p:cNvPr>
          <p:cNvSpPr>
            <a:spLocks noGrp="1"/>
          </p:cNvSpPr>
          <p:nvPr>
            <p:ph type="title"/>
          </p:nvPr>
        </p:nvSpPr>
        <p:spPr>
          <a:xfrm>
            <a:off x="1371599" y="83127"/>
            <a:ext cx="9402417" cy="893240"/>
          </a:xfrm>
        </p:spPr>
        <p:txBody>
          <a:bodyPr>
            <a:normAutofit/>
          </a:bodyPr>
          <a:lstStyle/>
          <a:p>
            <a:pPr algn="ctr"/>
            <a:r>
              <a:rPr lang="en-US" sz="4000" dirty="0"/>
              <a:t>Select Related References (1) </a:t>
            </a:r>
            <a:br>
              <a:rPr lang="en-US" sz="4000" dirty="0"/>
            </a:br>
            <a:r>
              <a:rPr lang="en-US" sz="1800" dirty="0"/>
              <a:t>(2012-2023)</a:t>
            </a:r>
          </a:p>
        </p:txBody>
      </p:sp>
      <p:sp>
        <p:nvSpPr>
          <p:cNvPr id="3" name="Content Placeholder 2">
            <a:extLst>
              <a:ext uri="{FF2B5EF4-FFF2-40B4-BE49-F238E27FC236}">
                <a16:creationId xmlns:a16="http://schemas.microsoft.com/office/drawing/2014/main" id="{C794FDC9-F185-D884-CF1C-674561BD3EAA}"/>
              </a:ext>
            </a:extLst>
          </p:cNvPr>
          <p:cNvSpPr>
            <a:spLocks noGrp="1"/>
          </p:cNvSpPr>
          <p:nvPr>
            <p:ph idx="1"/>
          </p:nvPr>
        </p:nvSpPr>
        <p:spPr>
          <a:xfrm>
            <a:off x="938463" y="955599"/>
            <a:ext cx="10616737" cy="5819274"/>
          </a:xfrm>
        </p:spPr>
        <p:txBody>
          <a:bodyPr>
            <a:normAutofit fontScale="92500" lnSpcReduction="10000"/>
          </a:bodyPr>
          <a:lstStyle/>
          <a:p>
            <a:pPr lvl="0"/>
            <a:r>
              <a:rPr lang="en-US" sz="1800" dirty="0"/>
              <a:t>Chang, H-Y, Saleh, M., Bruyere, S., &amp; Vogus, T. (2023). Making the employment interview work for a neurodiverse workforce: Perspectives of individuals on the Autism Spectrum, employers, and service providers. </a:t>
            </a:r>
            <a:r>
              <a:rPr lang="en-US" sz="1800" i="1" dirty="0"/>
              <a:t>Journal of Vocational Rehabilitation</a:t>
            </a:r>
            <a:r>
              <a:rPr lang="en-US" sz="1800" dirty="0"/>
              <a:t>, 59, 107-122.  DOI:10.3233/JVR-230031</a:t>
            </a:r>
          </a:p>
          <a:p>
            <a:pPr lvl="0"/>
            <a:r>
              <a:rPr lang="en-US" sz="1800" dirty="0"/>
              <a:t>Saleh, M., Malzer, V., Erickson, W., von Schrader, S., &amp; Bruyère, S. (2023). Disability-inclusive online outreach and recruitment for employers. In J. Beatty, S. Hennekam, &amp; M. Kulkarni (Eds.). </a:t>
            </a:r>
            <a:r>
              <a:rPr lang="en-US" sz="1800" i="1" dirty="0"/>
              <a:t>DeGruyter Handbook of Disability Management</a:t>
            </a:r>
            <a:r>
              <a:rPr lang="en-US" sz="1800" dirty="0"/>
              <a:t>, Berlin, Germany, Boston, MA: DeGruyter GmbH. (pp. 335-354).</a:t>
            </a:r>
          </a:p>
          <a:p>
            <a:pPr lvl="0"/>
            <a:r>
              <a:rPr lang="en-US" sz="1800" dirty="0"/>
              <a:t>Saleh, M., &amp; Bruyère, S. (2022). An international perspective on disability social policy. In R. Brown, M. Maroto, and D. Pettinicchio (Eds.). </a:t>
            </a:r>
            <a:r>
              <a:rPr lang="en-US" sz="1800" i="1" dirty="0"/>
              <a:t>The Oxford Handbook on the Sociology of Disability</a:t>
            </a:r>
            <a:r>
              <a:rPr lang="en-US" sz="1800" dirty="0"/>
              <a:t>. Oxford, England: Oxford University Press. DOI: 10.1093/oxfordhb/9780190093167.013.35 </a:t>
            </a:r>
          </a:p>
          <a:p>
            <a:pPr lvl="0"/>
            <a:r>
              <a:rPr lang="en-US" sz="1800" dirty="0"/>
              <a:t>Bruyère. S. (2021). The futures of work and people with disabilities. In P.A. Creticos, L. Bennett, L. Owen, C. Spirou, &amp; M. Morphis-Riesbeck (Eds.). </a:t>
            </a:r>
            <a:r>
              <a:rPr lang="en-US" sz="1800" i="1" dirty="0"/>
              <a:t>The Many Futures of Work: Rethinking Expectations and Breaking Molds. </a:t>
            </a:r>
            <a:r>
              <a:rPr lang="en-US" sz="1800" dirty="0"/>
              <a:t>Philadelphia, PA: Temple University Press (pp. 37-54).</a:t>
            </a:r>
          </a:p>
          <a:p>
            <a:pPr lvl="0"/>
            <a:r>
              <a:rPr lang="en-US" sz="1800" dirty="0"/>
              <a:t>Saleh, M.C. &amp; Bruyère, S.M. (2020). Policy and impact of federal legislation on the disability services environment, In D. Harley &amp; C. Flaherty (Eds.). </a:t>
            </a:r>
            <a:r>
              <a:rPr lang="en-US" sz="1800" i="1" dirty="0"/>
              <a:t>Principles and practices of disability studies</a:t>
            </a:r>
            <a:r>
              <a:rPr lang="en-US" sz="1800" dirty="0"/>
              <a:t>. New York, NY: Springer International Publishing, pp.91-112.</a:t>
            </a:r>
          </a:p>
          <a:p>
            <a:pPr lvl="0"/>
            <a:r>
              <a:rPr lang="en-US" sz="1800" dirty="0"/>
              <a:t>Bruyère, S. M. (Ed.). (2019). </a:t>
            </a:r>
            <a:r>
              <a:rPr lang="en-US" sz="1800" i="1" dirty="0"/>
              <a:t>Employment and disability: Issues, innovations, and opportunities.</a:t>
            </a:r>
            <a:r>
              <a:rPr lang="en-US" sz="1800" dirty="0"/>
              <a:t> Labor and Employment Relations Association Series 2019. Champaign, IL: Labor and Employment Relations Association.</a:t>
            </a:r>
          </a:p>
          <a:p>
            <a:pPr lvl="0"/>
            <a:r>
              <a:rPr lang="en-US" sz="1800" dirty="0"/>
              <a:t>Bruyère, S. M. (Ed.). (2016). </a:t>
            </a:r>
            <a:r>
              <a:rPr lang="en-US" sz="1800" i="1" dirty="0"/>
              <a:t>Disability and employer practices: Research across the disciplines.</a:t>
            </a:r>
            <a:r>
              <a:rPr lang="en-US" sz="1800" dirty="0"/>
              <a:t> Ithaca, NY: Cornell University Press.</a:t>
            </a:r>
          </a:p>
        </p:txBody>
      </p:sp>
      <p:sp>
        <p:nvSpPr>
          <p:cNvPr id="4" name="Slide Number Placeholder 3">
            <a:extLst>
              <a:ext uri="{FF2B5EF4-FFF2-40B4-BE49-F238E27FC236}">
                <a16:creationId xmlns:a16="http://schemas.microsoft.com/office/drawing/2014/main" id="{3F1290E3-D72F-6C27-97C7-7F1E63FF606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4830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5FF4E-FE9C-72CB-586A-E03E12F1B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32600-E560-6E16-DB55-74B4F58D0AE2}"/>
              </a:ext>
            </a:extLst>
          </p:cNvPr>
          <p:cNvSpPr>
            <a:spLocks noGrp="1"/>
          </p:cNvSpPr>
          <p:nvPr>
            <p:ph type="title"/>
          </p:nvPr>
        </p:nvSpPr>
        <p:spPr>
          <a:xfrm>
            <a:off x="1371599" y="83127"/>
            <a:ext cx="9402417" cy="893240"/>
          </a:xfrm>
        </p:spPr>
        <p:txBody>
          <a:bodyPr>
            <a:normAutofit/>
          </a:bodyPr>
          <a:lstStyle/>
          <a:p>
            <a:pPr algn="ctr"/>
            <a:r>
              <a:rPr lang="en-US" sz="4000" dirty="0"/>
              <a:t>Select Related References (2) </a:t>
            </a:r>
            <a:br>
              <a:rPr lang="en-US" sz="4000" dirty="0"/>
            </a:br>
            <a:r>
              <a:rPr lang="en-US" sz="1800" dirty="0"/>
              <a:t>(2012-2023)</a:t>
            </a:r>
          </a:p>
        </p:txBody>
      </p:sp>
      <p:sp>
        <p:nvSpPr>
          <p:cNvPr id="3" name="Content Placeholder 2">
            <a:extLst>
              <a:ext uri="{FF2B5EF4-FFF2-40B4-BE49-F238E27FC236}">
                <a16:creationId xmlns:a16="http://schemas.microsoft.com/office/drawing/2014/main" id="{2A2F1D41-704D-AED3-6BB2-34472A7AA364}"/>
              </a:ext>
            </a:extLst>
          </p:cNvPr>
          <p:cNvSpPr>
            <a:spLocks noGrp="1"/>
          </p:cNvSpPr>
          <p:nvPr>
            <p:ph idx="1"/>
          </p:nvPr>
        </p:nvSpPr>
        <p:spPr>
          <a:xfrm>
            <a:off x="938463" y="979663"/>
            <a:ext cx="10383253" cy="5654842"/>
          </a:xfrm>
        </p:spPr>
        <p:txBody>
          <a:bodyPr>
            <a:normAutofit fontScale="40000" lnSpcReduction="20000"/>
          </a:bodyPr>
          <a:lstStyle/>
          <a:p>
            <a:pPr lvl="0"/>
            <a:r>
              <a:rPr lang="en-US" sz="4400" dirty="0"/>
              <a:t>Erickson, W. A., von Schrader, S., Bruyère, S. M., VanLooy, S. A., &amp; Matteson, D. S. (2014). Disability-inclusive employer practices and hiring of individuals with disabilities. </a:t>
            </a:r>
            <a:r>
              <a:rPr lang="en-US" sz="4400" i="1" dirty="0"/>
              <a:t>Rehabilitation Research, Policy, and Education</a:t>
            </a:r>
            <a:r>
              <a:rPr lang="en-US" sz="4400" dirty="0"/>
              <a:t>, </a:t>
            </a:r>
            <a:r>
              <a:rPr lang="en-US" sz="4400" i="1" dirty="0"/>
              <a:t>28</a:t>
            </a:r>
            <a:r>
              <a:rPr lang="en-US" sz="4400" dirty="0"/>
              <a:t>(4), 309–327. doi: </a:t>
            </a:r>
            <a:r>
              <a:rPr lang="en-US" sz="4400" u="sng" dirty="0">
                <a:hlinkClick r:id="rId2"/>
              </a:rPr>
              <a:t>http://dx.doi.org/10.1891/2168-6653.28.4.309</a:t>
            </a:r>
            <a:r>
              <a:rPr lang="en-US" sz="4400" dirty="0"/>
              <a:t> </a:t>
            </a:r>
          </a:p>
          <a:p>
            <a:pPr lvl="0"/>
            <a:r>
              <a:rPr lang="en-US" sz="4400" dirty="0"/>
              <a:t>Von Schrader, S., Xu, X., &amp; Bruyère, S. M. (2014). Accommodation Requests : Who is Asking for What ? </a:t>
            </a:r>
            <a:r>
              <a:rPr lang="en-US" sz="4400" i="1" dirty="0"/>
              <a:t>Rehabilitation Research, Policy, and Education</a:t>
            </a:r>
            <a:r>
              <a:rPr lang="en-US" sz="4400" dirty="0"/>
              <a:t>, </a:t>
            </a:r>
            <a:r>
              <a:rPr lang="en-US" sz="4400" i="1" dirty="0"/>
              <a:t>28</a:t>
            </a:r>
            <a:r>
              <a:rPr lang="en-US" sz="4400" dirty="0"/>
              <a:t>(4), 329–343. doi: </a:t>
            </a:r>
            <a:r>
              <a:rPr lang="en-US" sz="4400" u="sng" dirty="0">
                <a:hlinkClick r:id="rId3"/>
              </a:rPr>
              <a:t>http://dx.doi.org/10.1891/2168-6653.28.4.329</a:t>
            </a:r>
            <a:r>
              <a:rPr lang="en-US" sz="4400" dirty="0"/>
              <a:t> </a:t>
            </a:r>
          </a:p>
          <a:p>
            <a:pPr lvl="0"/>
            <a:r>
              <a:rPr lang="en-US" sz="4400" dirty="0"/>
              <a:t>Schur, L., Nishii, L., Adya, M., Kruse, D., Bruyère, S. M., &amp; Blanck, P. (2014). Accommodating employees with and without disabilities. </a:t>
            </a:r>
            <a:r>
              <a:rPr lang="en-US" sz="4400" i="1" dirty="0"/>
              <a:t>Human Resource Management</a:t>
            </a:r>
            <a:r>
              <a:rPr lang="en-US" sz="4400" dirty="0"/>
              <a:t>, </a:t>
            </a:r>
            <a:r>
              <a:rPr lang="en-US" sz="4400" i="1" dirty="0"/>
              <a:t>53</a:t>
            </a:r>
            <a:r>
              <a:rPr lang="en-US" sz="4400" dirty="0"/>
              <a:t>(4), 593–621. doi:10.1002/hrm.21607</a:t>
            </a:r>
          </a:p>
          <a:p>
            <a:r>
              <a:rPr lang="en-US" sz="4400" dirty="0">
                <a:solidFill>
                  <a:srgbClr val="000000"/>
                </a:solidFill>
              </a:rPr>
              <a:t>Nishii, L., &amp; Bruyère , S. (2014).   </a:t>
            </a:r>
            <a:r>
              <a:rPr lang="en-US" sz="4400" i="1" dirty="0">
                <a:solidFill>
                  <a:srgbClr val="000000"/>
                </a:solidFill>
              </a:rPr>
              <a:t>Inside the workplace: Case studies of factors influencing engagement of people with disabilities.   </a:t>
            </a:r>
            <a:r>
              <a:rPr lang="en-US" sz="4400" dirty="0">
                <a:solidFill>
                  <a:srgbClr val="000000"/>
                </a:solidFill>
              </a:rPr>
              <a:t>Research Brief.   Ithaca, NY: Cornell University Employment and Disability Institute.</a:t>
            </a:r>
            <a:endParaRPr lang="en-US" sz="4400" dirty="0"/>
          </a:p>
          <a:p>
            <a:pPr lvl="0"/>
            <a:r>
              <a:rPr lang="en-US" sz="4400" dirty="0"/>
              <a:t>Von Schrader, S., Malzer, V., &amp; Bruyère, S. M. (2014). Perspectives on disability disclosure: The importance of employer practices and workplace climate. </a:t>
            </a:r>
            <a:r>
              <a:rPr lang="en-US" sz="4400" i="1" dirty="0"/>
              <a:t>Employee Responsibilities and Rights Journal 26</a:t>
            </a:r>
            <a:r>
              <a:rPr lang="en-US" sz="4400" dirty="0"/>
              <a:t>(4), 237-255. doi:10.1007/s10672-013-9227-9</a:t>
            </a:r>
          </a:p>
          <a:p>
            <a:pPr lvl="0"/>
            <a:r>
              <a:rPr lang="en-US" sz="4400" dirty="0"/>
              <a:t>Erickson, W. A., von Schrader, S., Bruyère, S. M., &amp; VanLooy, S. A. (2013). The employment environment: Employer perspectives, policies, and practices regarding the employment of persons with disabilities. </a:t>
            </a:r>
            <a:r>
              <a:rPr lang="en-US" sz="4400" i="1" dirty="0"/>
              <a:t>Rehabilitation Counseling Bulletin</a:t>
            </a:r>
            <a:r>
              <a:rPr lang="en-US" sz="4400" dirty="0"/>
              <a:t>, </a:t>
            </a:r>
            <a:r>
              <a:rPr lang="en-US" sz="4400" i="1" dirty="0"/>
              <a:t>57</a:t>
            </a:r>
            <a:r>
              <a:rPr lang="en-US" sz="4400" dirty="0"/>
              <a:t>(4), 195–208. doi:10.1177/0034355213509841</a:t>
            </a:r>
          </a:p>
          <a:p>
            <a:pPr lvl="0"/>
            <a:r>
              <a:rPr lang="en-US" sz="4400" dirty="0"/>
              <a:t>Bruyère, S. &amp; Barrington, L. (2012). </a:t>
            </a:r>
            <a:r>
              <a:rPr lang="en-US" sz="4400" i="1" dirty="0"/>
              <a:t>Employment and work.</a:t>
            </a:r>
            <a:r>
              <a:rPr lang="en-US" sz="4400" dirty="0"/>
              <a:t> </a:t>
            </a:r>
            <a:r>
              <a:rPr lang="es-US" sz="4400" dirty="0"/>
              <a:t>Los Angeles, CA: Sage Reference.</a:t>
            </a:r>
            <a:endParaRPr lang="en-US" sz="4400" dirty="0"/>
          </a:p>
          <a:p>
            <a:pPr marL="0" indent="0">
              <a:buNone/>
            </a:pPr>
            <a:endParaRPr lang="en-US" dirty="0"/>
          </a:p>
        </p:txBody>
      </p:sp>
      <p:sp>
        <p:nvSpPr>
          <p:cNvPr id="4" name="Slide Number Placeholder 3">
            <a:extLst>
              <a:ext uri="{FF2B5EF4-FFF2-40B4-BE49-F238E27FC236}">
                <a16:creationId xmlns:a16="http://schemas.microsoft.com/office/drawing/2014/main" id="{5083F4D0-27B9-F5F7-558F-9336006B427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16EA7B-2868-4129-8CCC-8431B61BD75B}" type="slidenum">
              <a:rPr kumimoji="0" lang="en-US" sz="1200" b="1" i="0" u="none" strike="noStrike" kern="1200" cap="none" spc="0" normalizeH="0" baseline="0" noProof="0" smtClean="0">
                <a:ln>
                  <a:noFill/>
                </a:ln>
                <a:solidFill>
                  <a:srgbClr val="A9100F"/>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dirty="0">
              <a:ln>
                <a:noFill/>
              </a:ln>
              <a:solidFill>
                <a:srgbClr val="A9100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8289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A77AF3-D116-6F48-9A9E-65737A74F215}"/>
              </a:ext>
            </a:extLst>
          </p:cNvPr>
          <p:cNvSpPr>
            <a:spLocks noGrp="1"/>
          </p:cNvSpPr>
          <p:nvPr>
            <p:ph type="title"/>
          </p:nvPr>
        </p:nvSpPr>
        <p:spPr>
          <a:xfrm>
            <a:off x="1006996" y="930112"/>
            <a:ext cx="9788251" cy="1253802"/>
          </a:xfrm>
        </p:spPr>
        <p:txBody>
          <a:bodyPr/>
          <a:lstStyle/>
          <a:p>
            <a:pPr algn="ctr"/>
            <a:r>
              <a:rPr lang="en-US" dirty="0"/>
              <a:t>Thank You</a:t>
            </a:r>
          </a:p>
        </p:txBody>
      </p:sp>
      <p:sp>
        <p:nvSpPr>
          <p:cNvPr id="3" name="Text Placeholder 2">
            <a:extLst>
              <a:ext uri="{FF2B5EF4-FFF2-40B4-BE49-F238E27FC236}">
                <a16:creationId xmlns:a16="http://schemas.microsoft.com/office/drawing/2014/main" id="{70660115-C552-A048-9A20-30BCB3312933}"/>
              </a:ext>
            </a:extLst>
          </p:cNvPr>
          <p:cNvSpPr>
            <a:spLocks noGrp="1"/>
          </p:cNvSpPr>
          <p:nvPr>
            <p:ph type="body" sz="half" idx="2"/>
          </p:nvPr>
        </p:nvSpPr>
        <p:spPr>
          <a:xfrm>
            <a:off x="903894" y="4561053"/>
            <a:ext cx="4017555" cy="811034"/>
          </a:xfrm>
        </p:spPr>
        <p:txBody>
          <a:bodyPr>
            <a:noAutofit/>
          </a:bodyPr>
          <a:lstStyle/>
          <a:p>
            <a:r>
              <a:rPr lang="en-US" sz="2400" b="1" dirty="0"/>
              <a:t>Susanne M. Bruyere	</a:t>
            </a:r>
            <a:br>
              <a:rPr lang="en-US" sz="2400" dirty="0"/>
            </a:br>
            <a:r>
              <a:rPr lang="en-US" sz="2400" dirty="0"/>
              <a:t>smb23@cornell.edu</a:t>
            </a:r>
          </a:p>
        </p:txBody>
      </p:sp>
      <p:pic>
        <p:nvPicPr>
          <p:cNvPr id="10" name="Picture Placeholder 9" descr="Cornell University, ILR School logo">
            <a:extLst>
              <a:ext uri="{FF2B5EF4-FFF2-40B4-BE49-F238E27FC236}">
                <a16:creationId xmlns:a16="http://schemas.microsoft.com/office/drawing/2014/main" id="{7B17072B-91E2-F938-604A-B51FA000CBCF}"/>
              </a:ext>
            </a:extLst>
          </p:cNvPr>
          <p:cNvPicPr>
            <a:picLocks noGrp="1" noChangeAspect="1"/>
          </p:cNvPicPr>
          <p:nvPr>
            <p:ph type="pic" sz="quarter" idx="15"/>
          </p:nvPr>
        </p:nvPicPr>
        <p:blipFill>
          <a:blip r:embed="rId3"/>
          <a:srcRect t="2240" b="2240"/>
          <a:stretch>
            <a:fillRect/>
          </a:stretch>
        </p:blipFill>
        <p:spPr/>
      </p:pic>
      <p:pic>
        <p:nvPicPr>
          <p:cNvPr id="12" name="Picture Placeholder 11" descr=" K. Lisa Yang and Hock E. Tan Institute on Employment and Disability wordmark">
            <a:extLst>
              <a:ext uri="{FF2B5EF4-FFF2-40B4-BE49-F238E27FC236}">
                <a16:creationId xmlns:a16="http://schemas.microsoft.com/office/drawing/2014/main" id="{2F78F317-324C-9CFD-B2AF-A25C1337A206}"/>
              </a:ext>
            </a:extLst>
          </p:cNvPr>
          <p:cNvPicPr>
            <a:picLocks noGrp="1" noChangeAspect="1"/>
          </p:cNvPicPr>
          <p:nvPr>
            <p:ph type="pic" sz="quarter" idx="17"/>
          </p:nvPr>
        </p:nvPicPr>
        <p:blipFill>
          <a:blip r:embed="rId4"/>
          <a:srcRect t="2016" b="2016"/>
          <a:stretch>
            <a:fillRect/>
          </a:stretch>
        </p:blipFill>
        <p:spPr/>
      </p:pic>
    </p:spTree>
    <p:extLst>
      <p:ext uri="{BB962C8B-B14F-4D97-AF65-F5344CB8AC3E}">
        <p14:creationId xmlns:p14="http://schemas.microsoft.com/office/powerpoint/2010/main" val="1183583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DFBAD-7594-1898-1C32-D590BA456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0080A-1EDD-DDC3-8D1E-8BA8E6AE7AA8}"/>
              </a:ext>
            </a:extLst>
          </p:cNvPr>
          <p:cNvSpPr>
            <a:spLocks noGrp="1"/>
          </p:cNvSpPr>
          <p:nvPr>
            <p:ph type="title"/>
          </p:nvPr>
        </p:nvSpPr>
        <p:spPr/>
        <p:txBody>
          <a:bodyPr/>
          <a:lstStyle/>
          <a:p>
            <a:pPr algn="ctr"/>
            <a:r>
              <a:rPr lang="en-US" dirty="0"/>
              <a:t>Panel Session</a:t>
            </a:r>
          </a:p>
        </p:txBody>
      </p:sp>
      <p:sp>
        <p:nvSpPr>
          <p:cNvPr id="10" name="TextBox 9">
            <a:extLst>
              <a:ext uri="{FF2B5EF4-FFF2-40B4-BE49-F238E27FC236}">
                <a16:creationId xmlns:a16="http://schemas.microsoft.com/office/drawing/2014/main" id="{590EADAA-361F-E04A-FD38-FB5D9DBFC6AC}"/>
              </a:ext>
            </a:extLst>
          </p:cNvPr>
          <p:cNvSpPr txBox="1"/>
          <p:nvPr/>
        </p:nvSpPr>
        <p:spPr>
          <a:xfrm>
            <a:off x="2142294" y="4133629"/>
            <a:ext cx="4173631" cy="646331"/>
          </a:xfrm>
          <a:prstGeom prst="rect">
            <a:avLst/>
          </a:prstGeom>
          <a:noFill/>
        </p:spPr>
        <p:txBody>
          <a:bodyPr wrap="square">
            <a:spAutoFit/>
          </a:bodyPr>
          <a:lstStyle/>
          <a:p>
            <a:r>
              <a:rPr lang="en-CA" b="1" dirty="0"/>
              <a:t>Andy Livingston</a:t>
            </a:r>
            <a:r>
              <a:rPr lang="en-CA" dirty="0"/>
              <a:t>, Chief Executive Officer, Dexterity Consulting </a:t>
            </a:r>
          </a:p>
        </p:txBody>
      </p:sp>
      <p:pic>
        <p:nvPicPr>
          <p:cNvPr id="11" name="Picture 10">
            <a:extLst>
              <a:ext uri="{FF2B5EF4-FFF2-40B4-BE49-F238E27FC236}">
                <a16:creationId xmlns:a16="http://schemas.microsoft.com/office/drawing/2014/main" id="{1DA5D02A-FC11-8A3D-45D7-53EBC0F762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994" y="1188600"/>
            <a:ext cx="1080000" cy="1080000"/>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9140660-D89E-2668-7FEC-619434D2BB19}"/>
              </a:ext>
            </a:extLst>
          </p:cNvPr>
          <p:cNvSpPr txBox="1"/>
          <p:nvPr/>
        </p:nvSpPr>
        <p:spPr>
          <a:xfrm>
            <a:off x="2134297" y="1263058"/>
            <a:ext cx="3845019" cy="923330"/>
          </a:xfrm>
          <a:prstGeom prst="rect">
            <a:avLst/>
          </a:prstGeom>
          <a:noFill/>
        </p:spPr>
        <p:txBody>
          <a:bodyPr wrap="square">
            <a:spAutoFit/>
          </a:bodyPr>
          <a:lstStyle/>
          <a:p>
            <a:r>
              <a:rPr lang="en-CA" b="1" dirty="0"/>
              <a:t>Emile Tompa, </a:t>
            </a:r>
            <a:r>
              <a:rPr lang="en-CA" dirty="0"/>
              <a:t>Executive Director, IDEA; Department of Economics, McMaster</a:t>
            </a:r>
          </a:p>
        </p:txBody>
      </p:sp>
      <p:pic>
        <p:nvPicPr>
          <p:cNvPr id="15" name="Picture 14">
            <a:extLst>
              <a:ext uri="{FF2B5EF4-FFF2-40B4-BE49-F238E27FC236}">
                <a16:creationId xmlns:a16="http://schemas.microsoft.com/office/drawing/2014/main" id="{434615E3-4322-3C0F-331B-395AC49D7ED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408" y="1191987"/>
            <a:ext cx="1080000" cy="1080000"/>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9BCFFB0F-FA1C-E15F-BD0F-932FB5A39C2F}"/>
              </a:ext>
            </a:extLst>
          </p:cNvPr>
          <p:cNvSpPr txBox="1"/>
          <p:nvPr/>
        </p:nvSpPr>
        <p:spPr>
          <a:xfrm>
            <a:off x="8154844" y="1264193"/>
            <a:ext cx="4316506" cy="923330"/>
          </a:xfrm>
          <a:prstGeom prst="rect">
            <a:avLst/>
          </a:prstGeom>
          <a:noFill/>
        </p:spPr>
        <p:txBody>
          <a:bodyPr wrap="square">
            <a:spAutoFit/>
          </a:bodyPr>
          <a:lstStyle/>
          <a:p>
            <a:r>
              <a:rPr lang="en-CA" b="1" dirty="0"/>
              <a:t>Rebecca Gewurtz, </a:t>
            </a:r>
            <a:r>
              <a:rPr lang="en-CA" dirty="0"/>
              <a:t>Director, IDEA; School of Rehabilitation Science, McMaster</a:t>
            </a:r>
          </a:p>
        </p:txBody>
      </p:sp>
      <p:pic>
        <p:nvPicPr>
          <p:cNvPr id="12" name="Picture 11">
            <a:extLst>
              <a:ext uri="{FF2B5EF4-FFF2-40B4-BE49-F238E27FC236}">
                <a16:creationId xmlns:a16="http://schemas.microsoft.com/office/drawing/2014/main" id="{EB83AC1F-23E7-4E82-2DAD-6E230352582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994" y="3915548"/>
            <a:ext cx="1080000" cy="1080000"/>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7D9CEBF-4F26-6FC0-44FF-54D0B83EED5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994" y="2552074"/>
            <a:ext cx="1080000" cy="1080000"/>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A9FF75E8-B8F9-4659-B535-BED26EA5B911}"/>
              </a:ext>
            </a:extLst>
          </p:cNvPr>
          <p:cNvSpPr txBox="1"/>
          <p:nvPr/>
        </p:nvSpPr>
        <p:spPr>
          <a:xfrm>
            <a:off x="2134297" y="2768908"/>
            <a:ext cx="4173631" cy="646331"/>
          </a:xfrm>
          <a:prstGeom prst="rect">
            <a:avLst/>
          </a:prstGeom>
          <a:noFill/>
        </p:spPr>
        <p:txBody>
          <a:bodyPr wrap="square">
            <a:spAutoFit/>
          </a:bodyPr>
          <a:lstStyle/>
          <a:p>
            <a:r>
              <a:rPr lang="en-CA" b="1" dirty="0"/>
              <a:t>Mahadeo Sukhai</a:t>
            </a:r>
            <a:r>
              <a:rPr lang="en-CA" dirty="0"/>
              <a:t>, Chief Operating Officer, IDEA-STEM</a:t>
            </a:r>
          </a:p>
        </p:txBody>
      </p:sp>
      <p:pic>
        <p:nvPicPr>
          <p:cNvPr id="20" name="Picture 19">
            <a:extLst>
              <a:ext uri="{FF2B5EF4-FFF2-40B4-BE49-F238E27FC236}">
                <a16:creationId xmlns:a16="http://schemas.microsoft.com/office/drawing/2014/main" id="{6AB944C3-D7AB-6634-70CD-3BD854769B5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5408" y="3920396"/>
            <a:ext cx="1080000" cy="108000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A3470948-4DFB-2CE2-BBD4-DB67D431C0FC}"/>
              </a:ext>
            </a:extLst>
          </p:cNvPr>
          <p:cNvSpPr txBox="1"/>
          <p:nvPr/>
        </p:nvSpPr>
        <p:spPr>
          <a:xfrm>
            <a:off x="8154845" y="2775802"/>
            <a:ext cx="3698902" cy="646331"/>
          </a:xfrm>
          <a:prstGeom prst="rect">
            <a:avLst/>
          </a:prstGeom>
          <a:noFill/>
        </p:spPr>
        <p:txBody>
          <a:bodyPr wrap="square">
            <a:spAutoFit/>
          </a:bodyPr>
          <a:lstStyle/>
          <a:p>
            <a:r>
              <a:rPr lang="en-CA" b="1" dirty="0"/>
              <a:t>Andrew Dixon</a:t>
            </a:r>
            <a:r>
              <a:rPr lang="en-CA" dirty="0"/>
              <a:t>, Research Associate, IDEA</a:t>
            </a:r>
          </a:p>
        </p:txBody>
      </p:sp>
      <p:sp>
        <p:nvSpPr>
          <p:cNvPr id="22" name="TextBox 21">
            <a:extLst>
              <a:ext uri="{FF2B5EF4-FFF2-40B4-BE49-F238E27FC236}">
                <a16:creationId xmlns:a16="http://schemas.microsoft.com/office/drawing/2014/main" id="{3750D087-B5DE-BBC8-BF83-4ADF15552AE5}"/>
              </a:ext>
            </a:extLst>
          </p:cNvPr>
          <p:cNvSpPr txBox="1"/>
          <p:nvPr/>
        </p:nvSpPr>
        <p:spPr>
          <a:xfrm>
            <a:off x="8154844" y="4053412"/>
            <a:ext cx="3432319" cy="646331"/>
          </a:xfrm>
          <a:prstGeom prst="rect">
            <a:avLst/>
          </a:prstGeom>
          <a:noFill/>
        </p:spPr>
        <p:txBody>
          <a:bodyPr wrap="square">
            <a:spAutoFit/>
          </a:bodyPr>
          <a:lstStyle/>
          <a:p>
            <a:r>
              <a:rPr lang="en-CA" b="1" dirty="0"/>
              <a:t>Matt Freeman</a:t>
            </a:r>
            <a:r>
              <a:rPr lang="en-CA" dirty="0"/>
              <a:t>, Assistant Clinical Professor, McMaster</a:t>
            </a:r>
          </a:p>
        </p:txBody>
      </p:sp>
      <p:sp>
        <p:nvSpPr>
          <p:cNvPr id="24" name="TextBox 23">
            <a:extLst>
              <a:ext uri="{FF2B5EF4-FFF2-40B4-BE49-F238E27FC236}">
                <a16:creationId xmlns:a16="http://schemas.microsoft.com/office/drawing/2014/main" id="{F2EAD196-B997-7683-FC0A-7B46F151F2C7}"/>
              </a:ext>
            </a:extLst>
          </p:cNvPr>
          <p:cNvSpPr txBox="1"/>
          <p:nvPr/>
        </p:nvSpPr>
        <p:spPr>
          <a:xfrm>
            <a:off x="2142294" y="5495856"/>
            <a:ext cx="4173631" cy="646331"/>
          </a:xfrm>
          <a:prstGeom prst="rect">
            <a:avLst/>
          </a:prstGeom>
          <a:noFill/>
        </p:spPr>
        <p:txBody>
          <a:bodyPr wrap="square">
            <a:spAutoFit/>
          </a:bodyPr>
          <a:lstStyle/>
          <a:p>
            <a:r>
              <a:rPr lang="en-CA" b="1" dirty="0"/>
              <a:t>Peter Field</a:t>
            </a:r>
            <a:r>
              <a:rPr lang="en-CA" dirty="0"/>
              <a:t>, Diversity and Inclusion Consultant</a:t>
            </a:r>
          </a:p>
        </p:txBody>
      </p:sp>
      <p:pic>
        <p:nvPicPr>
          <p:cNvPr id="3" name="Picture 2">
            <a:extLst>
              <a:ext uri="{FF2B5EF4-FFF2-40B4-BE49-F238E27FC236}">
                <a16:creationId xmlns:a16="http://schemas.microsoft.com/office/drawing/2014/main" id="{B96AED82-672A-8F5F-4FEB-AE0B6CFFCF8F}"/>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408" y="2548103"/>
            <a:ext cx="1087058" cy="1087058"/>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1908AA9-46F8-C741-E443-27FA5DF04612}"/>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994" y="5279022"/>
            <a:ext cx="1080000" cy="108000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546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A927-A88C-7F09-3306-B777D434D66C}"/>
              </a:ext>
            </a:extLst>
          </p:cNvPr>
          <p:cNvSpPr>
            <a:spLocks noGrp="1"/>
          </p:cNvSpPr>
          <p:nvPr>
            <p:ph type="title"/>
          </p:nvPr>
        </p:nvSpPr>
        <p:spPr>
          <a:xfrm>
            <a:off x="985683" y="497535"/>
            <a:ext cx="10515600" cy="1117446"/>
          </a:xfrm>
        </p:spPr>
        <p:txBody>
          <a:bodyPr/>
          <a:lstStyle/>
          <a:p>
            <a:pPr algn="ctr"/>
            <a:r>
              <a:rPr lang="en-US" dirty="0"/>
              <a:t>Overview of IDEA’s Approach</a:t>
            </a:r>
            <a:endParaRPr lang="en-CA" dirty="0"/>
          </a:p>
        </p:txBody>
      </p:sp>
      <p:sp>
        <p:nvSpPr>
          <p:cNvPr id="11" name="TextBox 10">
            <a:extLst>
              <a:ext uri="{FF2B5EF4-FFF2-40B4-BE49-F238E27FC236}">
                <a16:creationId xmlns:a16="http://schemas.microsoft.com/office/drawing/2014/main" id="{E2E16A1D-2201-CDA7-47AE-41CD0F49DDDB}"/>
              </a:ext>
            </a:extLst>
          </p:cNvPr>
          <p:cNvSpPr txBox="1"/>
          <p:nvPr/>
        </p:nvSpPr>
        <p:spPr>
          <a:xfrm>
            <a:off x="383456" y="1311991"/>
            <a:ext cx="11720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2973"/>
                </a:solidFill>
                <a:effectLst/>
                <a:uLnTx/>
                <a:uFillTx/>
                <a:latin typeface="Arial" panose="020B0604020202020204" pitchFamily="34" charset="0"/>
                <a:ea typeface="+mn-ea"/>
                <a:cs typeface="Arial" panose="020B0604020202020204" pitchFamily="34" charset="0"/>
              </a:rPr>
              <a:t>Demand-side capacity + Systems-level approach = Transformational change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descr="Systems thinking connects business, econonmy, people, technology and society in one">
            <a:extLst>
              <a:ext uri="{FF2B5EF4-FFF2-40B4-BE49-F238E27FC236}">
                <a16:creationId xmlns:a16="http://schemas.microsoft.com/office/drawing/2014/main" id="{4D603346-DCAA-D8F9-7DEB-AC53734F4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59" y="1889941"/>
            <a:ext cx="4428563" cy="4428563"/>
          </a:xfrm>
          <a:prstGeom prst="rect">
            <a:avLst/>
          </a:prstGeom>
        </p:spPr>
      </p:pic>
      <p:sp>
        <p:nvSpPr>
          <p:cNvPr id="3" name="Content Placeholder 2">
            <a:extLst>
              <a:ext uri="{FF2B5EF4-FFF2-40B4-BE49-F238E27FC236}">
                <a16:creationId xmlns:a16="http://schemas.microsoft.com/office/drawing/2014/main" id="{3AC13DF1-3CB7-6AE7-579A-8603C9834B53}"/>
              </a:ext>
            </a:extLst>
          </p:cNvPr>
          <p:cNvSpPr>
            <a:spLocks noGrp="1"/>
          </p:cNvSpPr>
          <p:nvPr>
            <p:ph idx="1"/>
          </p:nvPr>
        </p:nvSpPr>
        <p:spPr>
          <a:xfrm>
            <a:off x="5850282" y="2119778"/>
            <a:ext cx="5922618" cy="1818225"/>
          </a:xfrm>
        </p:spPr>
        <p:txBody>
          <a:bodyPr>
            <a:normAutofit/>
          </a:bodyPr>
          <a:lstStyle/>
          <a:p>
            <a:pPr marL="0" indent="0">
              <a:buNone/>
            </a:pPr>
            <a:r>
              <a:rPr lang="en-US" sz="2200" dirty="0">
                <a:effectLst/>
                <a:latin typeface="Arial" panose="020B0604020202020204" pitchFamily="34" charset="0"/>
                <a:ea typeface="Calibri" panose="020F0502020204030204" pitchFamily="34" charset="0"/>
                <a:cs typeface="Arial" panose="020B0604020202020204" pitchFamily="34" charset="0"/>
              </a:rPr>
              <a:t>Our </a:t>
            </a:r>
            <a:r>
              <a:rPr lang="en-US" sz="2200" dirty="0">
                <a:latin typeface="Arial" panose="020B0604020202020204" pitchFamily="34" charset="0"/>
                <a:ea typeface="Calibri" panose="020F0502020204030204" pitchFamily="34" charset="0"/>
                <a:cs typeface="Arial" panose="020B0604020202020204" pitchFamily="34" charset="0"/>
              </a:rPr>
              <a:t>mission</a:t>
            </a:r>
            <a:r>
              <a:rPr lang="en-US" sz="2200" dirty="0">
                <a:effectLst/>
                <a:latin typeface="Arial" panose="020B0604020202020204" pitchFamily="34" charset="0"/>
                <a:ea typeface="Calibri" panose="020F0502020204030204" pitchFamily="34" charset="0"/>
                <a:cs typeface="Arial" panose="020B0604020202020204" pitchFamily="34" charset="0"/>
              </a:rPr>
              <a:t> is to help create stronger and more diverse labour markets that include persons with disabilities by developing, evaluating and sharing evidence-informed knowledge-to-practice solutions.</a:t>
            </a:r>
            <a:endParaRPr lang="en-CA" sz="2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CA"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4104101-E673-A47B-D222-A7A891201979}"/>
              </a:ext>
            </a:extLst>
          </p:cNvPr>
          <p:cNvSpPr txBox="1"/>
          <p:nvPr/>
        </p:nvSpPr>
        <p:spPr>
          <a:xfrm>
            <a:off x="5885928" y="4284125"/>
            <a:ext cx="5922617"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Annual benefits of inclusion for Canada</a:t>
            </a:r>
          </a:p>
          <a:p>
            <a:pPr marL="342900" marR="0" lvl="0" indent="-342900" algn="l" defTabSz="914400" rtl="0" eaLnBrk="1" fontAlgn="auto" latinLnBrk="0" hangingPunct="1">
              <a:lnSpc>
                <a:spcPct val="100000"/>
              </a:lnSpc>
              <a:spcBef>
                <a:spcPts val="0"/>
              </a:spcBef>
              <a:spcAft>
                <a:spcPts val="0"/>
              </a:spcAft>
              <a:buClr>
                <a:srgbClr val="1C856C"/>
              </a:buClr>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 benefits: $338 Billion (17.6% of GDP in 2017)</a:t>
            </a:r>
          </a:p>
          <a:p>
            <a:pPr marL="342900" marR="0" lvl="0" indent="-342900" algn="l" defTabSz="914400" rtl="0" eaLnBrk="1" fontAlgn="auto" latinLnBrk="0" hangingPunct="1">
              <a:lnSpc>
                <a:spcPct val="100000"/>
              </a:lnSpc>
              <a:spcBef>
                <a:spcPts val="0"/>
              </a:spcBef>
              <a:spcAft>
                <a:spcPts val="0"/>
              </a:spcAft>
              <a:buClr>
                <a:srgbClr val="1C856C"/>
              </a:buClr>
              <a:buSzTx/>
              <a:buFont typeface="Wingdings" panose="05000000000000000000" pitchFamily="2" charset="2"/>
              <a:buChar char="Ø"/>
              <a:tabLst/>
              <a:defRPr/>
            </a:pPr>
            <a:r>
              <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Labour-market benefits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$62.2 Billion (3.2% of GDP in 2017)</a:t>
            </a:r>
            <a:endParaRPr kumimoji="0" lang="en-CA"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4093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overnment of Canada logo">
            <a:extLst>
              <a:ext uri="{FF2B5EF4-FFF2-40B4-BE49-F238E27FC236}">
                <a16:creationId xmlns:a16="http://schemas.microsoft.com/office/drawing/2014/main" id="{4960CEC3-5028-56B2-2813-974D80E0720A}"/>
              </a:ext>
            </a:extLst>
          </p:cNvPr>
          <p:cNvPicPr>
            <a:picLocks noChangeAspect="1"/>
          </p:cNvPicPr>
          <p:nvPr/>
        </p:nvPicPr>
        <p:blipFill>
          <a:blip r:embed="rId3"/>
          <a:stretch>
            <a:fillRect/>
          </a:stretch>
        </p:blipFill>
        <p:spPr>
          <a:xfrm>
            <a:off x="312051" y="5764146"/>
            <a:ext cx="3434349" cy="360124"/>
          </a:xfrm>
          <a:prstGeom prst="rect">
            <a:avLst/>
          </a:prstGeom>
        </p:spPr>
      </p:pic>
      <p:pic>
        <p:nvPicPr>
          <p:cNvPr id="11" name="Picture 2" descr="NFRF visual identifier">
            <a:extLst>
              <a:ext uri="{FF2B5EF4-FFF2-40B4-BE49-F238E27FC236}">
                <a16:creationId xmlns:a16="http://schemas.microsoft.com/office/drawing/2014/main" id="{7DF1CA54-2790-7A8B-1020-AE8B1CB47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WH">
            <a:extLst>
              <a:ext uri="{FF2B5EF4-FFF2-40B4-BE49-F238E27FC236}">
                <a16:creationId xmlns:a16="http://schemas.microsoft.com/office/drawing/2014/main" id="{7B0C8545-1CA7-0BD4-1863-C669F3B364C2}"/>
              </a:ext>
            </a:extLst>
          </p:cNvPr>
          <p:cNvPicPr>
            <a:picLocks noChangeAspect="1"/>
          </p:cNvPicPr>
          <p:nvPr/>
        </p:nvPicPr>
        <p:blipFill>
          <a:blip r:embed="rId5"/>
          <a:stretch>
            <a:fillRect/>
          </a:stretch>
        </p:blipFill>
        <p:spPr>
          <a:xfrm>
            <a:off x="10344226" y="5658509"/>
            <a:ext cx="1569774" cy="571398"/>
          </a:xfrm>
          <a:prstGeom prst="rect">
            <a:avLst/>
          </a:prstGeom>
        </p:spPr>
      </p:pic>
      <p:pic>
        <p:nvPicPr>
          <p:cNvPr id="4" name="Picture 3" descr="Inclusive Design for Employment Access&#10;Vision radicale pur l'access inclusi a l'emploi&#10;&#10;">
            <a:extLst>
              <a:ext uri="{FF2B5EF4-FFF2-40B4-BE49-F238E27FC236}">
                <a16:creationId xmlns:a16="http://schemas.microsoft.com/office/drawing/2014/main" id="{A3A039D3-F34D-E03D-269B-A44E93E93C06}"/>
              </a:ext>
            </a:extLst>
          </p:cNvPr>
          <p:cNvPicPr>
            <a:picLocks noChangeAspect="1"/>
          </p:cNvPicPr>
          <p:nvPr/>
        </p:nvPicPr>
        <p:blipFill>
          <a:blip r:embed="rId6"/>
          <a:stretch>
            <a:fillRect/>
          </a:stretch>
        </p:blipFill>
        <p:spPr>
          <a:xfrm>
            <a:off x="472714" y="218825"/>
            <a:ext cx="11263782" cy="3210175"/>
          </a:xfrm>
          <a:prstGeom prst="rect">
            <a:avLst/>
          </a:prstGeom>
        </p:spPr>
      </p:pic>
      <p:sp>
        <p:nvSpPr>
          <p:cNvPr id="10" name="Rectangle 9">
            <a:extLst>
              <a:ext uri="{FF2B5EF4-FFF2-40B4-BE49-F238E27FC236}">
                <a16:creationId xmlns:a16="http://schemas.microsoft.com/office/drawing/2014/main" id="{41597C45-A9C4-D433-75F7-F821AC29328F}"/>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7B5DA563-2C26-1202-D107-D312990392EA}"/>
              </a:ext>
            </a:extLst>
          </p:cNvPr>
          <p:cNvSpPr txBox="1">
            <a:spLocks noGrp="1"/>
          </p:cNvSpPr>
          <p:nvPr>
            <p:ph type="title" idx="4294967295"/>
          </p:nvPr>
        </p:nvSpPr>
        <p:spPr>
          <a:xfrm>
            <a:off x="0" y="4002730"/>
            <a:ext cx="12191999"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Employment Accessibility: A Practical Guide for Workplace Parties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 Implementation Guide for CAN/ASC-1.1: 2024 (RE-2025)-Employment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IDEA Symposium, October 6 &amp; 7, 2025</a:t>
            </a:r>
          </a:p>
        </p:txBody>
      </p:sp>
      <p:sp>
        <p:nvSpPr>
          <p:cNvPr id="2" name="Footer Placeholder 3">
            <a:extLst>
              <a:ext uri="{FF2B5EF4-FFF2-40B4-BE49-F238E27FC236}">
                <a16:creationId xmlns:a16="http://schemas.microsoft.com/office/drawing/2014/main" id="{F48224F9-77DA-A013-182C-323AB894D87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12" name="Picture 11" descr="McMaster">
            <a:extLst>
              <a:ext uri="{FF2B5EF4-FFF2-40B4-BE49-F238E27FC236}">
                <a16:creationId xmlns:a16="http://schemas.microsoft.com/office/drawing/2014/main" id="{728EE297-4646-91B3-5F74-65C1BC742975}"/>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455797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8C10C-B612-9C95-B4C3-B847E940D298}"/>
              </a:ext>
            </a:extLst>
          </p:cNvPr>
          <p:cNvSpPr>
            <a:spLocks noGrp="1"/>
          </p:cNvSpPr>
          <p:nvPr>
            <p:ph type="title"/>
          </p:nvPr>
        </p:nvSpPr>
        <p:spPr/>
        <p:txBody>
          <a:bodyPr/>
          <a:lstStyle/>
          <a:p>
            <a:r>
              <a:rPr lang="en-US" dirty="0"/>
              <a:t>Implementation Guidance Team </a:t>
            </a:r>
          </a:p>
        </p:txBody>
      </p:sp>
      <p:sp>
        <p:nvSpPr>
          <p:cNvPr id="3" name="Content Placeholder 2">
            <a:extLst>
              <a:ext uri="{FF2B5EF4-FFF2-40B4-BE49-F238E27FC236}">
                <a16:creationId xmlns:a16="http://schemas.microsoft.com/office/drawing/2014/main" id="{4A202CBA-90B2-069E-6F87-F86AD3ECE272}"/>
              </a:ext>
            </a:extLst>
          </p:cNvPr>
          <p:cNvSpPr>
            <a:spLocks noGrp="1"/>
          </p:cNvSpPr>
          <p:nvPr>
            <p:ph idx="1"/>
          </p:nvPr>
        </p:nvSpPr>
        <p:spPr>
          <a:xfrm>
            <a:off x="838200" y="1506017"/>
            <a:ext cx="10881852" cy="4351338"/>
          </a:xfrm>
        </p:spPr>
        <p:txBody>
          <a:bodyPr>
            <a:normAutofit/>
          </a:bodyPr>
          <a:lstStyle/>
          <a:p>
            <a:r>
              <a:rPr lang="en-US" sz="2200" b="1" dirty="0"/>
              <a:t>Andrew Dixon</a:t>
            </a:r>
            <a:r>
              <a:rPr lang="en-US" sz="2200" dirty="0"/>
              <a:t>,</a:t>
            </a:r>
            <a:r>
              <a:rPr lang="en-US" sz="2200" b="1" dirty="0"/>
              <a:t> </a:t>
            </a:r>
            <a:r>
              <a:rPr lang="en-US" sz="2200" dirty="0"/>
              <a:t>Research Associate, IDEA</a:t>
            </a:r>
          </a:p>
          <a:p>
            <a:r>
              <a:rPr lang="en-US" sz="2200" b="1" dirty="0"/>
              <a:t>Dilshan Fernando</a:t>
            </a:r>
            <a:r>
              <a:rPr lang="en-US" sz="2200" dirty="0"/>
              <a:t>, Research Associate, IDEA</a:t>
            </a:r>
          </a:p>
          <a:p>
            <a:r>
              <a:rPr lang="en-US" sz="2200" b="1" dirty="0"/>
              <a:t>Peter Field</a:t>
            </a:r>
            <a:r>
              <a:rPr lang="en-US" sz="2200" dirty="0"/>
              <a:t>, Accessibility and Inclusion Consultant</a:t>
            </a:r>
          </a:p>
          <a:p>
            <a:r>
              <a:rPr lang="en-US" sz="2200" b="1" dirty="0"/>
              <a:t>Matt Freeman</a:t>
            </a:r>
            <a:r>
              <a:rPr lang="en-US" sz="2200" dirty="0"/>
              <a:t>, Assistant Clinical Professor, Rehabilitation Science, McMaster University</a:t>
            </a:r>
          </a:p>
          <a:p>
            <a:r>
              <a:rPr lang="en-US" sz="2200" b="1" dirty="0"/>
              <a:t>Rebecca Gewurtz</a:t>
            </a:r>
            <a:r>
              <a:rPr lang="en-US" sz="2200" dirty="0"/>
              <a:t>, Director, IDEA; Associate Professor, McMaster University</a:t>
            </a:r>
          </a:p>
          <a:p>
            <a:r>
              <a:rPr lang="en-US" sz="2200" b="1" dirty="0"/>
              <a:t>Andy Livingston</a:t>
            </a:r>
            <a:r>
              <a:rPr lang="en-US" sz="2200" dirty="0"/>
              <a:t>, Chief Executive Officer, Dexterity Consulting </a:t>
            </a:r>
            <a:endParaRPr lang="en-US" sz="2200" b="1" dirty="0"/>
          </a:p>
          <a:p>
            <a:r>
              <a:rPr lang="en-US" sz="2200" b="1" dirty="0"/>
              <a:t>Mahadeo Sukhai</a:t>
            </a:r>
            <a:r>
              <a:rPr lang="en-US" sz="2200" dirty="0"/>
              <a:t>, COO, IDEA-STEM; Adjunct Professor, Faculty of Business and Information Technology, Ontario Tech University</a:t>
            </a:r>
          </a:p>
          <a:p>
            <a:r>
              <a:rPr lang="en-US" sz="2200" b="1" dirty="0"/>
              <a:t>Emile Tompa, </a:t>
            </a:r>
            <a:r>
              <a:rPr lang="en-US" sz="2200" dirty="0"/>
              <a:t>Executive Director, IDEA; Senior Scientist, Institute for Work &amp; Health</a:t>
            </a:r>
          </a:p>
          <a:p>
            <a:pPr marL="0" indent="0">
              <a:buNone/>
            </a:pPr>
            <a:endParaRPr lang="en-US" sz="2200" dirty="0"/>
          </a:p>
          <a:p>
            <a:endParaRPr lang="en-US" sz="2200" dirty="0"/>
          </a:p>
        </p:txBody>
      </p:sp>
    </p:spTree>
    <p:extLst>
      <p:ext uri="{BB962C8B-B14F-4D97-AF65-F5344CB8AC3E}">
        <p14:creationId xmlns:p14="http://schemas.microsoft.com/office/powerpoint/2010/main" val="1967085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E5874-5FE3-4D3B-1705-2FEF87C6F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C47C5-F663-EF44-9162-8E4BDE97E9BC}"/>
              </a:ext>
            </a:extLst>
          </p:cNvPr>
          <p:cNvSpPr>
            <a:spLocks noGrp="1"/>
          </p:cNvSpPr>
          <p:nvPr>
            <p:ph type="title"/>
          </p:nvPr>
        </p:nvSpPr>
        <p:spPr/>
        <p:txBody>
          <a:bodyPr/>
          <a:lstStyle/>
          <a:p>
            <a:r>
              <a:rPr lang="en-US" dirty="0"/>
              <a:t>The Project Team</a:t>
            </a:r>
          </a:p>
        </p:txBody>
      </p:sp>
      <p:sp>
        <p:nvSpPr>
          <p:cNvPr id="3" name="Content Placeholder 2">
            <a:extLst>
              <a:ext uri="{FF2B5EF4-FFF2-40B4-BE49-F238E27FC236}">
                <a16:creationId xmlns:a16="http://schemas.microsoft.com/office/drawing/2014/main" id="{E7445FC9-95E6-EA9C-6AD2-63B4CBFB3FC9}"/>
              </a:ext>
            </a:extLst>
          </p:cNvPr>
          <p:cNvSpPr>
            <a:spLocks noGrp="1"/>
          </p:cNvSpPr>
          <p:nvPr>
            <p:ph idx="1"/>
          </p:nvPr>
        </p:nvSpPr>
        <p:spPr/>
        <p:txBody>
          <a:bodyPr/>
          <a:lstStyle/>
          <a:p>
            <a:r>
              <a:rPr lang="en-US" dirty="0"/>
              <a:t>Our team includes accessibility experts from different disciplines, some of whom are persons with lived experience</a:t>
            </a:r>
          </a:p>
          <a:p>
            <a:r>
              <a:rPr lang="en-US" dirty="0"/>
              <a:t>Members include policy advisors, human resources expertise, systems thinkers, and academics</a:t>
            </a:r>
          </a:p>
          <a:p>
            <a:r>
              <a:rPr lang="en-US" dirty="0"/>
              <a:t>Several of the team members are on the Employment standard technical committee</a:t>
            </a:r>
          </a:p>
          <a:p>
            <a:endParaRPr lang="en-US" dirty="0"/>
          </a:p>
        </p:txBody>
      </p:sp>
    </p:spTree>
    <p:extLst>
      <p:ext uri="{BB962C8B-B14F-4D97-AF65-F5344CB8AC3E}">
        <p14:creationId xmlns:p14="http://schemas.microsoft.com/office/powerpoint/2010/main" val="45262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006A-4908-E80D-477C-C2C964A4220A}"/>
              </a:ext>
            </a:extLst>
          </p:cNvPr>
          <p:cNvSpPr>
            <a:spLocks noGrp="1"/>
          </p:cNvSpPr>
          <p:nvPr>
            <p:ph type="title"/>
          </p:nvPr>
        </p:nvSpPr>
        <p:spPr/>
        <p:txBody>
          <a:bodyPr anchor="ctr">
            <a:noAutofit/>
          </a:bodyPr>
          <a:lstStyle/>
          <a:p>
            <a:r>
              <a:rPr lang="en-US" sz="3600" dirty="0"/>
              <a:t>CAN/ASC 1.1: 2024 (REV-2025)- Employment</a:t>
            </a:r>
          </a:p>
        </p:txBody>
      </p:sp>
      <p:sp>
        <p:nvSpPr>
          <p:cNvPr id="3" name="Content Placeholder 2">
            <a:extLst>
              <a:ext uri="{FF2B5EF4-FFF2-40B4-BE49-F238E27FC236}">
                <a16:creationId xmlns:a16="http://schemas.microsoft.com/office/drawing/2014/main" id="{79902B34-75DE-F12D-7C2F-6E8D3999BD23}"/>
              </a:ext>
            </a:extLst>
          </p:cNvPr>
          <p:cNvSpPr>
            <a:spLocks noGrp="1"/>
          </p:cNvSpPr>
          <p:nvPr>
            <p:ph idx="1"/>
          </p:nvPr>
        </p:nvSpPr>
        <p:spPr/>
        <p:txBody>
          <a:bodyPr>
            <a:normAutofit/>
          </a:bodyPr>
          <a:lstStyle/>
          <a:p>
            <a:r>
              <a:rPr lang="en-US" sz="2000" dirty="0"/>
              <a:t>A revised version of the ASC standard was released at the end of May by Accessibility Standards Canada, available at </a:t>
            </a:r>
            <a:r>
              <a:rPr lang="en-US" sz="2000" dirty="0">
                <a:solidFill>
                  <a:srgbClr val="0070C0"/>
                </a:solidFill>
                <a:hlinkClick r:id="rId3">
                  <a:extLst>
                    <a:ext uri="{A12FA001-AC4F-418D-AE19-62706E023703}">
                      <ahyp:hlinkClr xmlns:ahyp="http://schemas.microsoft.com/office/drawing/2018/hyperlinkcolor" val="tx"/>
                    </a:ext>
                  </a:extLst>
                </a:hlinkClick>
              </a:rPr>
              <a:t>https://accessible.canada.ca/creating-accessibility-standards/summary-can-asc-112024-rev-2025-employment</a:t>
            </a:r>
            <a:r>
              <a:rPr lang="en-US" sz="2000" dirty="0">
                <a:solidFill>
                  <a:srgbClr val="0070C0"/>
                </a:solidFill>
              </a:rPr>
              <a:t> </a:t>
            </a:r>
          </a:p>
          <a:p>
            <a:r>
              <a:rPr lang="en-US" sz="2000" dirty="0"/>
              <a:t>The standard envisions a work environment that is accessible, inclusive, barrier-free, and discrimination-free for all workers, including persons with disabilities</a:t>
            </a:r>
          </a:p>
          <a:p>
            <a:r>
              <a:rPr lang="en-US" sz="2000" dirty="0"/>
              <a:t>It draws on a social model of disability</a:t>
            </a:r>
          </a:p>
          <a:p>
            <a:r>
              <a:rPr lang="en-US" sz="2000" dirty="0"/>
              <a:t>It promotes removing barriers and providing accommodation without the need for disclosure</a:t>
            </a:r>
          </a:p>
          <a:p>
            <a:r>
              <a:rPr lang="en-US" sz="2000" dirty="0"/>
              <a:t>Ultimately, the focus is on creating work environments that are inclusive by design</a:t>
            </a:r>
          </a:p>
          <a:p>
            <a:endParaRPr lang="en-US" sz="2000" dirty="0"/>
          </a:p>
        </p:txBody>
      </p:sp>
    </p:spTree>
    <p:extLst>
      <p:ext uri="{BB962C8B-B14F-4D97-AF65-F5344CB8AC3E}">
        <p14:creationId xmlns:p14="http://schemas.microsoft.com/office/powerpoint/2010/main" val="1175853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CD2A-AD75-2C7A-3CD5-848CDE12B698}"/>
              </a:ext>
            </a:extLst>
          </p:cNvPr>
          <p:cNvSpPr>
            <a:spLocks noGrp="1"/>
          </p:cNvSpPr>
          <p:nvPr>
            <p:ph type="title"/>
          </p:nvPr>
        </p:nvSpPr>
        <p:spPr>
          <a:xfrm>
            <a:off x="838200" y="388571"/>
            <a:ext cx="10515600" cy="1117446"/>
          </a:xfrm>
        </p:spPr>
        <p:txBody>
          <a:bodyPr>
            <a:noAutofit/>
          </a:bodyPr>
          <a:lstStyle/>
          <a:p>
            <a:r>
              <a:rPr lang="en-US" sz="3600" dirty="0"/>
              <a:t>ASC Standard Technical Committee Members</a:t>
            </a:r>
            <a:endParaRPr lang="en-CA" sz="3600" dirty="0"/>
          </a:p>
        </p:txBody>
      </p:sp>
      <p:sp>
        <p:nvSpPr>
          <p:cNvPr id="6" name="Content Placeholder 2">
            <a:extLst>
              <a:ext uri="{FF2B5EF4-FFF2-40B4-BE49-F238E27FC236}">
                <a16:creationId xmlns:a16="http://schemas.microsoft.com/office/drawing/2014/main" id="{1CC8AC85-2607-0F7F-EF4C-BEE08BCCD088}"/>
              </a:ext>
            </a:extLst>
          </p:cNvPr>
          <p:cNvSpPr>
            <a:spLocks noGrp="1"/>
          </p:cNvSpPr>
          <p:nvPr>
            <p:ph sz="half" idx="1"/>
          </p:nvPr>
        </p:nvSpPr>
        <p:spPr>
          <a:xfrm>
            <a:off x="838200" y="1342417"/>
            <a:ext cx="5181600" cy="5262664"/>
          </a:xfrm>
          <a:solidFill>
            <a:schemeClr val="bg1"/>
          </a:solidFill>
        </p:spPr>
        <p:txBody>
          <a:bodyPr>
            <a:noAutofit/>
          </a:bodyPr>
          <a:lstStyle/>
          <a:p>
            <a:pPr marL="0" indent="0">
              <a:lnSpc>
                <a:spcPct val="100000"/>
              </a:lnSpc>
              <a:spcBef>
                <a:spcPts val="0"/>
              </a:spcBef>
              <a:buNone/>
            </a:pPr>
            <a:r>
              <a:rPr lang="en-CA" sz="1600" b="1" dirty="0"/>
              <a:t>Project manager</a:t>
            </a:r>
          </a:p>
          <a:p>
            <a:pPr>
              <a:lnSpc>
                <a:spcPct val="100000"/>
              </a:lnSpc>
              <a:spcBef>
                <a:spcPts val="0"/>
              </a:spcBef>
            </a:pPr>
            <a:r>
              <a:rPr lang="en-US" sz="1600" dirty="0"/>
              <a:t>Quinn Redekop, Senior Program Advisor, Accessibility Standards Canada</a:t>
            </a:r>
            <a:endParaRPr lang="en-CA" sz="1600" dirty="0"/>
          </a:p>
          <a:p>
            <a:pPr marL="0" indent="0">
              <a:lnSpc>
                <a:spcPct val="100000"/>
              </a:lnSpc>
              <a:spcBef>
                <a:spcPts val="0"/>
              </a:spcBef>
              <a:buNone/>
            </a:pPr>
            <a:r>
              <a:rPr lang="en-CA" sz="1600" b="1" dirty="0"/>
              <a:t>Persons with disabilities and public interest</a:t>
            </a:r>
          </a:p>
          <a:p>
            <a:pPr>
              <a:lnSpc>
                <a:spcPct val="100000"/>
              </a:lnSpc>
              <a:spcBef>
                <a:spcPts val="0"/>
              </a:spcBef>
            </a:pPr>
            <a:r>
              <a:rPr lang="en-US" sz="1600" dirty="0"/>
              <a:t>Mahadeo Sukhai, Researcher, self-employed (Chairperson)</a:t>
            </a:r>
            <a:endParaRPr lang="en-CA" sz="1600" dirty="0"/>
          </a:p>
          <a:p>
            <a:pPr>
              <a:lnSpc>
                <a:spcPct val="100000"/>
              </a:lnSpc>
              <a:spcBef>
                <a:spcPts val="0"/>
              </a:spcBef>
            </a:pPr>
            <a:r>
              <a:rPr lang="en-US" sz="1600" dirty="0"/>
              <a:t>Andrew Livingston, Chief Executive Officer, Dexterity Consulting (Vice Chairperson)</a:t>
            </a:r>
            <a:endParaRPr lang="en-CA" sz="1600" dirty="0"/>
          </a:p>
          <a:p>
            <a:pPr>
              <a:lnSpc>
                <a:spcPct val="100000"/>
              </a:lnSpc>
              <a:spcBef>
                <a:spcPts val="0"/>
              </a:spcBef>
            </a:pPr>
            <a:r>
              <a:rPr lang="en-US" sz="1600" dirty="0"/>
              <a:t>Gary Malkowski, Consultant, self-employed</a:t>
            </a:r>
            <a:endParaRPr lang="en-CA" sz="1600" dirty="0"/>
          </a:p>
          <a:p>
            <a:pPr>
              <a:lnSpc>
                <a:spcPct val="100000"/>
              </a:lnSpc>
              <a:spcBef>
                <a:spcPts val="0"/>
              </a:spcBef>
            </a:pPr>
            <a:r>
              <a:rPr lang="en-CA" sz="1600" dirty="0"/>
              <a:t>Monique Beaudoin, Consultant (semi-retired)</a:t>
            </a:r>
          </a:p>
          <a:p>
            <a:pPr>
              <a:lnSpc>
                <a:spcPct val="100000"/>
              </a:lnSpc>
              <a:spcBef>
                <a:spcPts val="0"/>
              </a:spcBef>
            </a:pPr>
            <a:r>
              <a:rPr lang="en-US" sz="1600" dirty="0"/>
              <a:t>Norma McCormick, Founder and Principal, Corporate Health Works Incorporated</a:t>
            </a:r>
            <a:endParaRPr lang="en-CA" sz="1600" dirty="0"/>
          </a:p>
          <a:p>
            <a:pPr marL="0" indent="0">
              <a:lnSpc>
                <a:spcPct val="100000"/>
              </a:lnSpc>
              <a:spcBef>
                <a:spcPts val="0"/>
              </a:spcBef>
              <a:buNone/>
            </a:pPr>
            <a:r>
              <a:rPr lang="en-US" sz="1600" b="1" dirty="0"/>
              <a:t>General interest</a:t>
            </a:r>
          </a:p>
          <a:p>
            <a:pPr>
              <a:lnSpc>
                <a:spcPct val="100000"/>
              </a:lnSpc>
              <a:spcBef>
                <a:spcPts val="0"/>
              </a:spcBef>
            </a:pPr>
            <a:r>
              <a:rPr lang="en-US" sz="1600" dirty="0"/>
              <a:t>Don Gallant, National Director, Ready Willing and Able, Inclusion Canada</a:t>
            </a:r>
            <a:endParaRPr lang="en-CA" sz="1600" dirty="0"/>
          </a:p>
          <a:p>
            <a:pPr>
              <a:lnSpc>
                <a:spcPct val="100000"/>
              </a:lnSpc>
              <a:spcBef>
                <a:spcPts val="0"/>
              </a:spcBef>
            </a:pPr>
            <a:r>
              <a:rPr lang="en-US" sz="1600" dirty="0"/>
              <a:t>Emile Tompa, Senior Scientist, Population/Workforce Studies Program, Institute for Work &amp; Health</a:t>
            </a:r>
            <a:endParaRPr lang="en-CA" sz="1600" dirty="0"/>
          </a:p>
          <a:p>
            <a:pPr>
              <a:lnSpc>
                <a:spcPct val="100000"/>
              </a:lnSpc>
              <a:spcBef>
                <a:spcPts val="0"/>
              </a:spcBef>
            </a:pPr>
            <a:r>
              <a:rPr lang="en-US" sz="1600" dirty="0"/>
              <a:t>Mark Wafer, Chair, Board of directors, Canadian Hearing Services</a:t>
            </a:r>
            <a:endParaRPr lang="en-CA" sz="1600" dirty="0"/>
          </a:p>
          <a:p>
            <a:pPr>
              <a:lnSpc>
                <a:spcPct val="100000"/>
              </a:lnSpc>
              <a:spcBef>
                <a:spcPts val="0"/>
              </a:spcBef>
            </a:pPr>
            <a:r>
              <a:rPr lang="en-US" sz="1600" dirty="0"/>
              <a:t>Wendy Lau, Chief Executive Officer, Leads Employment Services</a:t>
            </a:r>
            <a:endParaRPr lang="en-CA" sz="1600" dirty="0"/>
          </a:p>
          <a:p>
            <a:pPr marL="0" indent="0">
              <a:lnSpc>
                <a:spcPct val="100000"/>
              </a:lnSpc>
              <a:spcBef>
                <a:spcPts val="0"/>
              </a:spcBef>
              <a:buNone/>
            </a:pPr>
            <a:endParaRPr lang="en-CA" sz="1600" dirty="0"/>
          </a:p>
        </p:txBody>
      </p:sp>
      <p:sp>
        <p:nvSpPr>
          <p:cNvPr id="7" name="Content Placeholder 3">
            <a:extLst>
              <a:ext uri="{FF2B5EF4-FFF2-40B4-BE49-F238E27FC236}">
                <a16:creationId xmlns:a16="http://schemas.microsoft.com/office/drawing/2014/main" id="{D30CF0E4-ACD7-002D-BC75-8CF53C305202}"/>
              </a:ext>
            </a:extLst>
          </p:cNvPr>
          <p:cNvSpPr txBox="1">
            <a:spLocks/>
          </p:cNvSpPr>
          <p:nvPr/>
        </p:nvSpPr>
        <p:spPr>
          <a:xfrm>
            <a:off x="6172202" y="1342417"/>
            <a:ext cx="5862482" cy="537905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Policy makers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Christine Lund, Policy and Program Analyst, Indigenous Services Canada (ISC)</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Emmanuelle Lopez-Bastos, Human Rights, Equity and Diversity Coordinator, United Food and Commercial Workers Union</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Glen Hayes, Senior Human Resources Advisor, Treasury Board Secretariat</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Kelsey Baker, Compensation Consultant, Nova Scotia Education Common Services Bureau</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Orelie Di Mavindi, Manager, Opportunities Fund for Persons with Disabilities, Employment and Social Development Canada</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Seema Lamba, National Human Rights Officer, Public Service Alliance of Canada</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Pamela Lahey (Member October 2020-April 2024)</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Standards users</a:t>
            </a:r>
            <a:endParaRPr kumimoji="0" lang="en-CA"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Jamie Burton, Chief Executive Officer, </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INNoVA</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Rachel </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Desjourdy</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Accessibility Lead, CBC/Radio-Canada</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Steven Lewis, Manager, Senior Legal Counsel and Accessibility Advisor, Capital One Bank (Canada)</a:t>
            </a: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7445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80A7-004A-3394-07ED-5F71357AE125}"/>
              </a:ext>
            </a:extLst>
          </p:cNvPr>
          <p:cNvSpPr>
            <a:spLocks noGrp="1"/>
          </p:cNvSpPr>
          <p:nvPr>
            <p:ph type="title"/>
          </p:nvPr>
        </p:nvSpPr>
        <p:spPr/>
        <p:txBody>
          <a:bodyPr/>
          <a:lstStyle/>
          <a:p>
            <a:r>
              <a:rPr lang="en-CA" dirty="0"/>
              <a:t>Core Modules of the Standard</a:t>
            </a:r>
          </a:p>
        </p:txBody>
      </p:sp>
      <p:sp>
        <p:nvSpPr>
          <p:cNvPr id="3" name="Content Placeholder 2">
            <a:extLst>
              <a:ext uri="{FF2B5EF4-FFF2-40B4-BE49-F238E27FC236}">
                <a16:creationId xmlns:a16="http://schemas.microsoft.com/office/drawing/2014/main" id="{A6D0A946-56EA-191F-658A-CF48C66CDE47}"/>
              </a:ext>
            </a:extLst>
          </p:cNvPr>
          <p:cNvSpPr>
            <a:spLocks noGrp="1"/>
          </p:cNvSpPr>
          <p:nvPr>
            <p:ph idx="1"/>
          </p:nvPr>
        </p:nvSpPr>
        <p:spPr/>
        <p:txBody>
          <a:bodyPr>
            <a:normAutofit/>
          </a:bodyPr>
          <a:lstStyle/>
          <a:p>
            <a:r>
              <a:rPr lang="en-CA" dirty="0"/>
              <a:t>There are five core modules/clauses in the standard</a:t>
            </a:r>
          </a:p>
          <a:p>
            <a:pPr marL="457200" lvl="1" indent="0">
              <a:buNone/>
            </a:pPr>
            <a:r>
              <a:rPr lang="en-CA" sz="2200" dirty="0"/>
              <a:t>Clause 10: </a:t>
            </a:r>
            <a:r>
              <a:rPr lang="en-US" sz="2200" dirty="0"/>
              <a:t>Structural support, policy, and leadership </a:t>
            </a:r>
          </a:p>
          <a:p>
            <a:pPr marL="457200" lvl="1" indent="0">
              <a:buNone/>
            </a:pPr>
            <a:r>
              <a:rPr lang="en-US" sz="2200" dirty="0"/>
              <a:t>Clause 11: Culture, engagement, and education</a:t>
            </a:r>
          </a:p>
          <a:p>
            <a:pPr marL="457200" lvl="1" indent="0">
              <a:buNone/>
            </a:pPr>
            <a:r>
              <a:rPr lang="en-US" sz="2200" dirty="0"/>
              <a:t>Clause 12: Recruitment, hiring, and onboarding</a:t>
            </a:r>
          </a:p>
          <a:p>
            <a:pPr marL="457200" lvl="1" indent="0">
              <a:buNone/>
            </a:pPr>
            <a:r>
              <a:rPr lang="en-US" sz="2200" dirty="0"/>
              <a:t>Clause 13: Retention and career development</a:t>
            </a:r>
          </a:p>
          <a:p>
            <a:pPr marL="457200" lvl="1" indent="0">
              <a:buNone/>
            </a:pPr>
            <a:r>
              <a:rPr lang="en-US" sz="2200" dirty="0"/>
              <a:t>Clause 14: Development and maintenance of an accessibility support system</a:t>
            </a:r>
          </a:p>
          <a:p>
            <a:pPr marL="0" indent="0">
              <a:buNone/>
            </a:pPr>
            <a:endParaRPr lang="en-CA" sz="2600" dirty="0"/>
          </a:p>
          <a:p>
            <a:pPr marL="0" indent="0">
              <a:buNone/>
            </a:pPr>
            <a:r>
              <a:rPr lang="en-CA" sz="2400" dirty="0">
                <a:solidFill>
                  <a:srgbClr val="0070C0"/>
                </a:solidFill>
                <a:hlinkClick r:id="rId3">
                  <a:extLst>
                    <a:ext uri="{A12FA001-AC4F-418D-AE19-62706E023703}">
                      <ahyp:hlinkClr xmlns:ahyp="http://schemas.microsoft.com/office/drawing/2018/hyperlinkcolor" val="tx"/>
                    </a:ext>
                  </a:extLst>
                </a:hlinkClick>
              </a:rPr>
              <a:t>https://accessible.canada.ca/creating-accessibility-standards/can-asc-112024-rev-2025-employment</a:t>
            </a:r>
            <a:r>
              <a:rPr lang="en-CA" sz="2400" dirty="0">
                <a:solidFill>
                  <a:srgbClr val="0070C0"/>
                </a:solidFill>
              </a:rPr>
              <a:t> </a:t>
            </a:r>
          </a:p>
        </p:txBody>
      </p:sp>
    </p:spTree>
    <p:extLst>
      <p:ext uri="{BB962C8B-B14F-4D97-AF65-F5344CB8AC3E}">
        <p14:creationId xmlns:p14="http://schemas.microsoft.com/office/powerpoint/2010/main" val="30252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0EC06-82D4-CF6B-4AF0-CA05D0ED9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D313D-79D9-B0F2-B93B-19CFA2AB22F9}"/>
              </a:ext>
            </a:extLst>
          </p:cNvPr>
          <p:cNvSpPr>
            <a:spLocks noGrp="1"/>
          </p:cNvSpPr>
          <p:nvPr>
            <p:ph type="title"/>
          </p:nvPr>
        </p:nvSpPr>
        <p:spPr/>
        <p:txBody>
          <a:bodyPr anchor="ctr">
            <a:normAutofit fontScale="90000"/>
          </a:bodyPr>
          <a:lstStyle/>
          <a:p>
            <a:r>
              <a:rPr lang="en-CA" dirty="0"/>
              <a:t>Why is implementation guidance needed?</a:t>
            </a:r>
            <a:endParaRPr lang="en-US" dirty="0"/>
          </a:p>
        </p:txBody>
      </p:sp>
      <p:sp>
        <p:nvSpPr>
          <p:cNvPr id="3" name="Content Placeholder 2">
            <a:extLst>
              <a:ext uri="{FF2B5EF4-FFF2-40B4-BE49-F238E27FC236}">
                <a16:creationId xmlns:a16="http://schemas.microsoft.com/office/drawing/2014/main" id="{326E9F78-349A-0CDF-60B4-C788BD9F4AE8}"/>
              </a:ext>
            </a:extLst>
          </p:cNvPr>
          <p:cNvSpPr>
            <a:spLocks noGrp="1"/>
          </p:cNvSpPr>
          <p:nvPr>
            <p:ph idx="1"/>
          </p:nvPr>
        </p:nvSpPr>
        <p:spPr/>
        <p:txBody>
          <a:bodyPr>
            <a:normAutofit/>
          </a:bodyPr>
          <a:lstStyle/>
          <a:p>
            <a:r>
              <a:rPr lang="en-US" sz="2000" dirty="0"/>
              <a:t>In general, a standard describes the set of requirements that an organization needs to have in place to meet certain expectations, in this case, being an inclusive employer</a:t>
            </a:r>
          </a:p>
          <a:p>
            <a:r>
              <a:rPr lang="en-US" sz="2000" dirty="0"/>
              <a:t>Implementation guidance provides advice on the process to achieve the requirement of a standard</a:t>
            </a:r>
          </a:p>
          <a:p>
            <a:r>
              <a:rPr lang="en-US" sz="2000" dirty="0"/>
              <a:t>The distinction is sometimes described as the what (i.e., the standard) versus the how (i.e., the implementation guidance)</a:t>
            </a:r>
          </a:p>
          <a:p>
            <a:r>
              <a:rPr lang="en-US" sz="2000" dirty="0"/>
              <a:t>In general, standards are written to be broadly applicable, and guidance assists with contextualizing the requirements</a:t>
            </a:r>
          </a:p>
          <a:p>
            <a:r>
              <a:rPr lang="en-US" sz="2000" dirty="0"/>
              <a:t>The  guidance is being design to support implementation of the ASC Employment standard in different contexts, with a focus on small and medium sized businesses</a:t>
            </a:r>
          </a:p>
          <a:p>
            <a:r>
              <a:rPr lang="en-US" sz="2000" dirty="0"/>
              <a:t>The process of implementation will vary based on the unique circumstance of each organization</a:t>
            </a:r>
          </a:p>
          <a:p>
            <a:endParaRPr lang="en-US" sz="2000" dirty="0"/>
          </a:p>
        </p:txBody>
      </p:sp>
    </p:spTree>
    <p:extLst>
      <p:ext uri="{BB962C8B-B14F-4D97-AF65-F5344CB8AC3E}">
        <p14:creationId xmlns:p14="http://schemas.microsoft.com/office/powerpoint/2010/main" val="1814327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E0EC8-CD87-6276-2D48-D37FD8DFF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4359B-9A90-1C5C-F02D-B758EC490A5E}"/>
              </a:ext>
            </a:extLst>
          </p:cNvPr>
          <p:cNvSpPr>
            <a:spLocks noGrp="1"/>
          </p:cNvSpPr>
          <p:nvPr>
            <p:ph type="title"/>
          </p:nvPr>
        </p:nvSpPr>
        <p:spPr/>
        <p:txBody>
          <a:bodyPr anchor="ctr"/>
          <a:lstStyle/>
          <a:p>
            <a:r>
              <a:rPr lang="en-CA" dirty="0"/>
              <a:t>Modules of the Guidance</a:t>
            </a:r>
          </a:p>
        </p:txBody>
      </p:sp>
      <p:sp>
        <p:nvSpPr>
          <p:cNvPr id="3" name="Content Placeholder 2">
            <a:extLst>
              <a:ext uri="{FF2B5EF4-FFF2-40B4-BE49-F238E27FC236}">
                <a16:creationId xmlns:a16="http://schemas.microsoft.com/office/drawing/2014/main" id="{3558EEA8-CF41-A883-67CF-3BD3BC9F0F8E}"/>
              </a:ext>
            </a:extLst>
          </p:cNvPr>
          <p:cNvSpPr>
            <a:spLocks noGrp="1"/>
          </p:cNvSpPr>
          <p:nvPr>
            <p:ph idx="1"/>
          </p:nvPr>
        </p:nvSpPr>
        <p:spPr>
          <a:xfrm>
            <a:off x="838200" y="1506016"/>
            <a:ext cx="10515600" cy="4910062"/>
          </a:xfrm>
        </p:spPr>
        <p:txBody>
          <a:bodyPr>
            <a:normAutofit/>
          </a:bodyPr>
          <a:lstStyle/>
          <a:p>
            <a:pPr marL="0" indent="0">
              <a:lnSpc>
                <a:spcPct val="110000"/>
              </a:lnSpc>
              <a:spcBef>
                <a:spcPts val="0"/>
              </a:spcBef>
              <a:spcAft>
                <a:spcPts val="300"/>
              </a:spcAft>
              <a:buNone/>
            </a:pPr>
            <a:r>
              <a:rPr lang="en-CA" b="1" dirty="0"/>
              <a:t>Part 1: Overview</a:t>
            </a:r>
          </a:p>
          <a:p>
            <a:pPr marL="457200" lvl="1" indent="0">
              <a:lnSpc>
                <a:spcPct val="110000"/>
              </a:lnSpc>
              <a:spcBef>
                <a:spcPts val="0"/>
              </a:spcBef>
              <a:spcAft>
                <a:spcPts val="300"/>
              </a:spcAft>
              <a:buNone/>
            </a:pPr>
            <a:r>
              <a:rPr lang="en-CA" sz="2800" dirty="0"/>
              <a:t>Chapter 1: Introduction</a:t>
            </a:r>
          </a:p>
          <a:p>
            <a:pPr marL="457200" lvl="1" indent="0">
              <a:lnSpc>
                <a:spcPct val="110000"/>
              </a:lnSpc>
              <a:spcBef>
                <a:spcPts val="0"/>
              </a:spcBef>
              <a:spcAft>
                <a:spcPts val="300"/>
              </a:spcAft>
              <a:buNone/>
            </a:pPr>
            <a:r>
              <a:rPr lang="en-CA" sz="2800" dirty="0"/>
              <a:t>Chapter 2: Key Concepts</a:t>
            </a:r>
          </a:p>
          <a:p>
            <a:pPr marL="457200" lvl="1" indent="0">
              <a:lnSpc>
                <a:spcPct val="110000"/>
              </a:lnSpc>
              <a:spcBef>
                <a:spcPts val="0"/>
              </a:spcBef>
              <a:spcAft>
                <a:spcPts val="300"/>
              </a:spcAft>
              <a:buNone/>
            </a:pPr>
            <a:r>
              <a:rPr lang="en-CA" sz="2800" dirty="0"/>
              <a:t>Chapter 3: Management Systems</a:t>
            </a:r>
          </a:p>
          <a:p>
            <a:pPr marL="457200" lvl="1" indent="0">
              <a:lnSpc>
                <a:spcPct val="110000"/>
              </a:lnSpc>
              <a:spcBef>
                <a:spcPts val="0"/>
              </a:spcBef>
              <a:spcAft>
                <a:spcPts val="300"/>
              </a:spcAft>
              <a:buNone/>
            </a:pPr>
            <a:r>
              <a:rPr lang="en-CA" sz="2800" dirty="0"/>
              <a:t>Chapter 4: Continual Improvement</a:t>
            </a:r>
          </a:p>
        </p:txBody>
      </p:sp>
    </p:spTree>
    <p:extLst>
      <p:ext uri="{BB962C8B-B14F-4D97-AF65-F5344CB8AC3E}">
        <p14:creationId xmlns:p14="http://schemas.microsoft.com/office/powerpoint/2010/main" val="2705626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22F-EFC1-36A5-5351-418C6A18DC03}"/>
              </a:ext>
            </a:extLst>
          </p:cNvPr>
          <p:cNvSpPr>
            <a:spLocks noGrp="1"/>
          </p:cNvSpPr>
          <p:nvPr>
            <p:ph type="title"/>
          </p:nvPr>
        </p:nvSpPr>
        <p:spPr/>
        <p:txBody>
          <a:bodyPr anchor="ctr"/>
          <a:lstStyle/>
          <a:p>
            <a:r>
              <a:rPr lang="en-CA" dirty="0"/>
              <a:t>Modules of the Guidance (cont’d)</a:t>
            </a:r>
          </a:p>
        </p:txBody>
      </p:sp>
      <p:sp>
        <p:nvSpPr>
          <p:cNvPr id="3" name="Content Placeholder 2">
            <a:extLst>
              <a:ext uri="{FF2B5EF4-FFF2-40B4-BE49-F238E27FC236}">
                <a16:creationId xmlns:a16="http://schemas.microsoft.com/office/drawing/2014/main" id="{83DD4757-B83F-4A42-C8A6-ABF0BBC4212E}"/>
              </a:ext>
            </a:extLst>
          </p:cNvPr>
          <p:cNvSpPr>
            <a:spLocks noGrp="1"/>
          </p:cNvSpPr>
          <p:nvPr>
            <p:ph idx="1"/>
          </p:nvPr>
        </p:nvSpPr>
        <p:spPr>
          <a:xfrm>
            <a:off x="838200" y="1506016"/>
            <a:ext cx="10515600" cy="4910062"/>
          </a:xfrm>
        </p:spPr>
        <p:txBody>
          <a:bodyPr>
            <a:normAutofit/>
          </a:bodyPr>
          <a:lstStyle/>
          <a:p>
            <a:pPr marL="0" indent="0">
              <a:lnSpc>
                <a:spcPct val="110000"/>
              </a:lnSpc>
              <a:spcBef>
                <a:spcPts val="0"/>
              </a:spcBef>
              <a:spcAft>
                <a:spcPts val="300"/>
              </a:spcAft>
              <a:buNone/>
            </a:pPr>
            <a:r>
              <a:rPr lang="en-CA" sz="2400" b="1" dirty="0"/>
              <a:t>Part 2: The How to Guide (core chapters)</a:t>
            </a:r>
          </a:p>
          <a:p>
            <a:pPr marL="457200" lvl="1" indent="0">
              <a:lnSpc>
                <a:spcPct val="110000"/>
              </a:lnSpc>
              <a:spcBef>
                <a:spcPts val="0"/>
              </a:spcBef>
              <a:spcAft>
                <a:spcPts val="300"/>
              </a:spcAft>
              <a:buNone/>
            </a:pPr>
            <a:r>
              <a:rPr lang="en-CA" dirty="0"/>
              <a:t>Chapter 5: Developing an Employment Accessibility Strategy</a:t>
            </a:r>
          </a:p>
          <a:p>
            <a:pPr marL="457200" lvl="1" indent="0">
              <a:lnSpc>
                <a:spcPct val="110000"/>
              </a:lnSpc>
              <a:spcBef>
                <a:spcPts val="0"/>
              </a:spcBef>
              <a:spcAft>
                <a:spcPts val="300"/>
              </a:spcAft>
              <a:buNone/>
            </a:pPr>
            <a:r>
              <a:rPr lang="en-CA" dirty="0"/>
              <a:t>Chapter 6: Creating a New Normal Through Leadership and Culture</a:t>
            </a:r>
          </a:p>
          <a:p>
            <a:pPr marL="457200" lvl="1" indent="0">
              <a:lnSpc>
                <a:spcPct val="110000"/>
              </a:lnSpc>
              <a:spcBef>
                <a:spcPts val="0"/>
              </a:spcBef>
              <a:spcAft>
                <a:spcPts val="300"/>
              </a:spcAft>
              <a:buNone/>
            </a:pPr>
            <a:r>
              <a:rPr lang="en-CA" dirty="0"/>
              <a:t>Chapter 7: Inclusive Recruitment, Hiring and Onboarding</a:t>
            </a:r>
          </a:p>
          <a:p>
            <a:pPr marL="457200" lvl="1" indent="0">
              <a:lnSpc>
                <a:spcPct val="110000"/>
              </a:lnSpc>
              <a:spcBef>
                <a:spcPts val="0"/>
              </a:spcBef>
              <a:spcAft>
                <a:spcPts val="300"/>
              </a:spcAft>
              <a:buNone/>
            </a:pPr>
            <a:r>
              <a:rPr lang="en-CA" dirty="0"/>
              <a:t>Chapter 8: Inclusive Retention, Promotion and Career Development</a:t>
            </a:r>
          </a:p>
          <a:p>
            <a:pPr marL="457200" lvl="1" indent="0">
              <a:lnSpc>
                <a:spcPct val="110000"/>
              </a:lnSpc>
              <a:spcBef>
                <a:spcPts val="0"/>
              </a:spcBef>
              <a:spcAft>
                <a:spcPts val="300"/>
              </a:spcAft>
              <a:buNone/>
            </a:pPr>
            <a:r>
              <a:rPr lang="en-CA" dirty="0"/>
              <a:t>Chapter 9: Creating and Maintaining an Accessibility Support System</a:t>
            </a:r>
          </a:p>
          <a:p>
            <a:pPr marL="0" indent="0">
              <a:lnSpc>
                <a:spcPct val="110000"/>
              </a:lnSpc>
              <a:spcBef>
                <a:spcPts val="0"/>
              </a:spcBef>
              <a:spcAft>
                <a:spcPts val="300"/>
              </a:spcAft>
              <a:buNone/>
            </a:pPr>
            <a:endParaRPr lang="en-CA" sz="900" dirty="0"/>
          </a:p>
          <a:p>
            <a:pPr marL="0" indent="0">
              <a:lnSpc>
                <a:spcPct val="110000"/>
              </a:lnSpc>
              <a:spcBef>
                <a:spcPts val="0"/>
              </a:spcBef>
              <a:spcAft>
                <a:spcPts val="300"/>
              </a:spcAft>
              <a:buNone/>
            </a:pPr>
            <a:r>
              <a:rPr lang="en-CA" sz="2400" b="1" dirty="0"/>
              <a:t>Part 3: Reporting</a:t>
            </a:r>
          </a:p>
          <a:p>
            <a:pPr marL="457200" lvl="1" indent="0">
              <a:lnSpc>
                <a:spcPct val="110000"/>
              </a:lnSpc>
              <a:spcBef>
                <a:spcPts val="0"/>
              </a:spcBef>
              <a:spcAft>
                <a:spcPts val="300"/>
              </a:spcAft>
              <a:buNone/>
            </a:pPr>
            <a:r>
              <a:rPr lang="en-CA" dirty="0"/>
              <a:t>Chapter 12: Accessibility Compliance and Best Practices</a:t>
            </a:r>
          </a:p>
          <a:p>
            <a:pPr marL="0" indent="0">
              <a:lnSpc>
                <a:spcPct val="110000"/>
              </a:lnSpc>
              <a:spcBef>
                <a:spcPts val="0"/>
              </a:spcBef>
              <a:spcAft>
                <a:spcPts val="300"/>
              </a:spcAft>
              <a:buNone/>
            </a:pPr>
            <a:endParaRPr lang="en-CA" sz="2400" dirty="0"/>
          </a:p>
        </p:txBody>
      </p:sp>
    </p:spTree>
    <p:extLst>
      <p:ext uri="{BB962C8B-B14F-4D97-AF65-F5344CB8AC3E}">
        <p14:creationId xmlns:p14="http://schemas.microsoft.com/office/powerpoint/2010/main" val="1442346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F822-4456-AC09-91E2-7293B40D7C1B}"/>
              </a:ext>
            </a:extLst>
          </p:cNvPr>
          <p:cNvSpPr>
            <a:spLocks noGrp="1"/>
          </p:cNvSpPr>
          <p:nvPr>
            <p:ph type="title"/>
          </p:nvPr>
        </p:nvSpPr>
        <p:spPr/>
        <p:txBody>
          <a:bodyPr anchor="ctr"/>
          <a:lstStyle/>
          <a:p>
            <a:r>
              <a:rPr lang="en-CA" dirty="0"/>
              <a:t>Setup of Core Modules (Chapters 5-9)</a:t>
            </a:r>
          </a:p>
        </p:txBody>
      </p:sp>
      <p:sp>
        <p:nvSpPr>
          <p:cNvPr id="3" name="Content Placeholder 2">
            <a:extLst>
              <a:ext uri="{FF2B5EF4-FFF2-40B4-BE49-F238E27FC236}">
                <a16:creationId xmlns:a16="http://schemas.microsoft.com/office/drawing/2014/main" id="{D6CA7052-62C3-AB1D-6BB8-DCE5213ED0EC}"/>
              </a:ext>
            </a:extLst>
          </p:cNvPr>
          <p:cNvSpPr>
            <a:spLocks noGrp="1"/>
          </p:cNvSpPr>
          <p:nvPr>
            <p:ph idx="1"/>
          </p:nvPr>
        </p:nvSpPr>
        <p:spPr/>
        <p:txBody>
          <a:bodyPr>
            <a:normAutofit lnSpcReduction="10000"/>
          </a:bodyPr>
          <a:lstStyle/>
          <a:p>
            <a:r>
              <a:rPr lang="en-CA" dirty="0"/>
              <a:t>Each of the core chapters is designed to stand on its own, and organized around a continual improvement process (PDCA)</a:t>
            </a:r>
          </a:p>
          <a:p>
            <a:r>
              <a:rPr lang="en-CA" dirty="0"/>
              <a:t>Allows organizations to prioritize and focus</a:t>
            </a:r>
          </a:p>
          <a:p>
            <a:r>
              <a:rPr lang="en-CA" dirty="0"/>
              <a:t>Different teams can take on different modules or different modules can be on different cycles </a:t>
            </a:r>
          </a:p>
          <a:p>
            <a:r>
              <a:rPr lang="en-CA" dirty="0"/>
              <a:t>Emphasis is given to measurement, evaluation and reporting, as well as keeping up with accessibility compliance</a:t>
            </a:r>
          </a:p>
          <a:p>
            <a:endParaRPr lang="en-CA" dirty="0"/>
          </a:p>
          <a:p>
            <a:pPr marL="0" indent="0">
              <a:buNone/>
            </a:pPr>
            <a:r>
              <a:rPr lang="en-CA" dirty="0">
                <a:solidFill>
                  <a:srgbClr val="7030A0"/>
                </a:solidFill>
              </a:rPr>
              <a:t>NB: Chapter 7 (Inclusive Recruitment, Hiring and Onboarding) will be workshopped in a breakout session this afternoon</a:t>
            </a:r>
          </a:p>
          <a:p>
            <a:endParaRPr lang="en-CA" dirty="0"/>
          </a:p>
        </p:txBody>
      </p:sp>
    </p:spTree>
    <p:extLst>
      <p:ext uri="{BB962C8B-B14F-4D97-AF65-F5344CB8AC3E}">
        <p14:creationId xmlns:p14="http://schemas.microsoft.com/office/powerpoint/2010/main" val="81627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F002-C481-8C3B-6AA7-87849CFAA335}"/>
              </a:ext>
            </a:extLst>
          </p:cNvPr>
          <p:cNvSpPr>
            <a:spLocks noGrp="1"/>
          </p:cNvSpPr>
          <p:nvPr>
            <p:ph type="title"/>
          </p:nvPr>
        </p:nvSpPr>
        <p:spPr>
          <a:xfrm>
            <a:off x="256319" y="377518"/>
            <a:ext cx="11462069" cy="1117446"/>
          </a:xfrm>
        </p:spPr>
        <p:txBody>
          <a:bodyPr>
            <a:normAutofit/>
          </a:bodyPr>
          <a:lstStyle/>
          <a:p>
            <a:pPr algn="ctr"/>
            <a:r>
              <a:rPr lang="en-US" dirty="0"/>
              <a:t>“Nothing Without Us”</a:t>
            </a:r>
            <a:endParaRPr lang="en-CA" dirty="0"/>
          </a:p>
        </p:txBody>
      </p:sp>
      <p:sp>
        <p:nvSpPr>
          <p:cNvPr id="15" name="TextBox 14">
            <a:extLst>
              <a:ext uri="{FF2B5EF4-FFF2-40B4-BE49-F238E27FC236}">
                <a16:creationId xmlns:a16="http://schemas.microsoft.com/office/drawing/2014/main" id="{C71330C1-10D7-06AC-4D42-C4167004BCB5}"/>
              </a:ext>
            </a:extLst>
          </p:cNvPr>
          <p:cNvSpPr txBox="1"/>
          <p:nvPr/>
        </p:nvSpPr>
        <p:spPr>
          <a:xfrm>
            <a:off x="688106" y="1567874"/>
            <a:ext cx="105984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Persons with disabilities fully and directly participate in all IDEA activities 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 name="Picture 13" descr="A collage of headshots of persons wiith disabilities&#10;&#10;">
            <a:extLst>
              <a:ext uri="{FF2B5EF4-FFF2-40B4-BE49-F238E27FC236}">
                <a16:creationId xmlns:a16="http://schemas.microsoft.com/office/drawing/2014/main" id="{5AD37D1A-8F85-D7F0-796D-998F9AB2340D}"/>
              </a:ext>
            </a:extLst>
          </p:cNvPr>
          <p:cNvPicPr>
            <a:picLocks noChangeAspect="1"/>
          </p:cNvPicPr>
          <p:nvPr/>
        </p:nvPicPr>
        <p:blipFill>
          <a:blip r:embed="rId3">
            <a:extLst>
              <a:ext uri="{28A0092B-C50C-407E-A947-70E740481C1C}">
                <a14:useLocalDpi xmlns:a14="http://schemas.microsoft.com/office/drawing/2010/main" val="0"/>
              </a:ext>
            </a:extLst>
          </a:blip>
          <a:srcRect l="19978"/>
          <a:stretch/>
        </p:blipFill>
        <p:spPr>
          <a:xfrm>
            <a:off x="986800" y="2449449"/>
            <a:ext cx="6219584" cy="3436775"/>
          </a:xfrm>
          <a:prstGeom prst="rect">
            <a:avLst/>
          </a:prstGeom>
        </p:spPr>
      </p:pic>
      <p:pic>
        <p:nvPicPr>
          <p:cNvPr id="17" name="Picture 16">
            <a:extLst>
              <a:ext uri="{FF2B5EF4-FFF2-40B4-BE49-F238E27FC236}">
                <a16:creationId xmlns:a16="http://schemas.microsoft.com/office/drawing/2014/main" id="{B1ABD421-6E41-7803-3613-C4865B2524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80211"/>
          <a:stretch/>
        </p:blipFill>
        <p:spPr>
          <a:xfrm>
            <a:off x="2558524" y="2449448"/>
            <a:ext cx="1538068" cy="3436775"/>
          </a:xfrm>
          <a:prstGeom prst="rect">
            <a:avLst/>
          </a:prstGeom>
        </p:spPr>
      </p:pic>
      <p:sp>
        <p:nvSpPr>
          <p:cNvPr id="3" name="Content Placeholder 2">
            <a:extLst>
              <a:ext uri="{FF2B5EF4-FFF2-40B4-BE49-F238E27FC236}">
                <a16:creationId xmlns:a16="http://schemas.microsoft.com/office/drawing/2014/main" id="{33BCD6AE-F029-415F-34ED-E12CD7B5D095}"/>
              </a:ext>
            </a:extLst>
          </p:cNvPr>
          <p:cNvSpPr>
            <a:spLocks noGrp="1"/>
          </p:cNvSpPr>
          <p:nvPr>
            <p:ph idx="1"/>
          </p:nvPr>
        </p:nvSpPr>
        <p:spPr>
          <a:xfrm>
            <a:off x="7206384" y="2736576"/>
            <a:ext cx="4519662" cy="2202978"/>
          </a:xfrm>
        </p:spPr>
        <p:txBody>
          <a:bodyPr>
            <a:normAutofit/>
          </a:bodyPr>
          <a:lstStyle/>
          <a:p>
            <a:pPr marL="1160463" lvl="1" indent="-703263">
              <a:buClr>
                <a:srgbClr val="1C856C"/>
              </a:buClr>
              <a:buFont typeface="Wingdings" panose="05000000000000000000" pitchFamily="2" charset="2"/>
              <a:buChar char="Ø"/>
              <a:tabLst>
                <a:tab pos="1081088" algn="l"/>
              </a:tabLst>
            </a:pPr>
            <a:r>
              <a:rPr lang="en-US" sz="2000" dirty="0"/>
              <a:t>Co-design Partners</a:t>
            </a:r>
          </a:p>
          <a:p>
            <a:pPr marL="1160463" lvl="1" indent="-703263">
              <a:buClr>
                <a:srgbClr val="1C856C"/>
              </a:buClr>
              <a:buFont typeface="Wingdings" panose="05000000000000000000" pitchFamily="2" charset="2"/>
              <a:buChar char="Ø"/>
              <a:tabLst>
                <a:tab pos="1081088" algn="l"/>
              </a:tabLst>
            </a:pPr>
            <a:r>
              <a:rPr lang="en-US" sz="2000" dirty="0"/>
              <a:t>Project Advisors</a:t>
            </a:r>
          </a:p>
          <a:p>
            <a:pPr marL="1160463" lvl="1" indent="-703263">
              <a:buClr>
                <a:srgbClr val="1C856C"/>
              </a:buClr>
              <a:buFont typeface="Wingdings" panose="05000000000000000000" pitchFamily="2" charset="2"/>
              <a:buChar char="Ø"/>
              <a:tabLst>
                <a:tab pos="1081088" algn="l"/>
              </a:tabLst>
            </a:pPr>
            <a:r>
              <a:rPr lang="en-US" sz="2000" dirty="0"/>
              <a:t>Key Informants</a:t>
            </a:r>
          </a:p>
          <a:p>
            <a:pPr marL="1160463" lvl="1" indent="-703263">
              <a:buClr>
                <a:srgbClr val="1C856C"/>
              </a:buClr>
              <a:buFont typeface="Wingdings" panose="05000000000000000000" pitchFamily="2" charset="2"/>
              <a:buChar char="Ø"/>
              <a:tabLst>
                <a:tab pos="1081088" algn="l"/>
              </a:tabLst>
            </a:pPr>
            <a:r>
              <a:rPr lang="en-US" sz="2000" dirty="0"/>
              <a:t>Researchers and Trainees</a:t>
            </a:r>
          </a:p>
          <a:p>
            <a:pPr marL="1160463" lvl="1" indent="-703263">
              <a:buClr>
                <a:srgbClr val="1C856C"/>
              </a:buClr>
              <a:buFont typeface="Wingdings" panose="05000000000000000000" pitchFamily="2" charset="2"/>
              <a:buChar char="Ø"/>
              <a:tabLst>
                <a:tab pos="1081088" algn="l"/>
              </a:tabLst>
            </a:pPr>
            <a:r>
              <a:rPr lang="en-US" sz="2000" dirty="0"/>
              <a:t>Staff Members</a:t>
            </a:r>
          </a:p>
          <a:p>
            <a:pPr marL="1160463" lvl="1" indent="-703263">
              <a:buClr>
                <a:srgbClr val="1C856C"/>
              </a:buClr>
              <a:buFont typeface="Wingdings" panose="05000000000000000000" pitchFamily="2" charset="2"/>
              <a:buChar char="Ø"/>
              <a:tabLst>
                <a:tab pos="1081088" algn="l"/>
              </a:tabLst>
            </a:pPr>
            <a:r>
              <a:rPr lang="en-US" sz="2000" dirty="0"/>
              <a:t>Champions</a:t>
            </a:r>
          </a:p>
        </p:txBody>
      </p:sp>
    </p:spTree>
    <p:extLst>
      <p:ext uri="{BB962C8B-B14F-4D97-AF65-F5344CB8AC3E}">
        <p14:creationId xmlns:p14="http://schemas.microsoft.com/office/powerpoint/2010/main" val="1994584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ACC51-9BB4-B4A0-DB56-3E1621B6F94C}"/>
              </a:ext>
            </a:extLst>
          </p:cNvPr>
          <p:cNvSpPr>
            <a:spLocks noGrp="1"/>
          </p:cNvSpPr>
          <p:nvPr>
            <p:ph type="title"/>
          </p:nvPr>
        </p:nvSpPr>
        <p:spPr/>
        <p:txBody>
          <a:bodyPr anchor="ctr">
            <a:normAutofit fontScale="90000"/>
          </a:bodyPr>
          <a:lstStyle/>
          <a:p>
            <a:r>
              <a:rPr lang="en-CA" dirty="0"/>
              <a:t>Systems Approach to Capacity Building</a:t>
            </a:r>
          </a:p>
        </p:txBody>
      </p:sp>
      <p:sp>
        <p:nvSpPr>
          <p:cNvPr id="3" name="Content Placeholder 2">
            <a:extLst>
              <a:ext uri="{FF2B5EF4-FFF2-40B4-BE49-F238E27FC236}">
                <a16:creationId xmlns:a16="http://schemas.microsoft.com/office/drawing/2014/main" id="{547CB715-2820-DF97-C410-C2B2DFD1AE26}"/>
              </a:ext>
            </a:extLst>
          </p:cNvPr>
          <p:cNvSpPr>
            <a:spLocks noGrp="1"/>
          </p:cNvSpPr>
          <p:nvPr>
            <p:ph idx="1"/>
          </p:nvPr>
        </p:nvSpPr>
        <p:spPr/>
        <p:txBody>
          <a:bodyPr/>
          <a:lstStyle/>
          <a:p>
            <a:r>
              <a:rPr lang="en-US" altLang="en-US" sz="2200" dirty="0"/>
              <a:t>Traditional approach used to address disability inclusion issues within organizations</a:t>
            </a:r>
          </a:p>
          <a:p>
            <a:pPr lvl="1"/>
            <a:r>
              <a:rPr lang="en-US" altLang="en-US" sz="1800" dirty="0"/>
              <a:t>Assign responsibilities to a particular person or a team responsible for human resources</a:t>
            </a:r>
          </a:p>
          <a:p>
            <a:pPr lvl="1"/>
            <a:r>
              <a:rPr lang="en-US" altLang="en-US" sz="1800" dirty="0"/>
              <a:t>Organizations often take a reactive role to accommodation needs, only addressing them as requests are made</a:t>
            </a:r>
          </a:p>
          <a:p>
            <a:r>
              <a:rPr lang="en-US" altLang="en-US" sz="2200" b="1" dirty="0"/>
              <a:t>Systems approach </a:t>
            </a:r>
            <a:r>
              <a:rPr lang="en-US" altLang="en-US" sz="2200" dirty="0"/>
              <a:t>is proactive and considers roles and responsibilities across the organization</a:t>
            </a:r>
          </a:p>
          <a:p>
            <a:pPr lvl="1"/>
            <a:r>
              <a:rPr lang="en-US" altLang="en-US" sz="1800" dirty="0"/>
              <a:t>Considers </a:t>
            </a:r>
            <a:r>
              <a:rPr lang="en-US" altLang="en-US" sz="1800" b="1" dirty="0"/>
              <a:t>inputs, process, outputs and feedback</a:t>
            </a:r>
          </a:p>
          <a:p>
            <a:pPr lvl="1"/>
            <a:r>
              <a:rPr lang="en-US" altLang="en-US" sz="1800" dirty="0"/>
              <a:t>Evaluation and improvement on a continual basis</a:t>
            </a:r>
          </a:p>
          <a:p>
            <a:pPr lvl="1"/>
            <a:r>
              <a:rPr lang="en-US" altLang="en-US" sz="1800" dirty="0"/>
              <a:t>In the disability inclusion space, the intent is to ultimately become inclusive by design</a:t>
            </a:r>
          </a:p>
          <a:p>
            <a:endParaRPr lang="en-CA" dirty="0"/>
          </a:p>
        </p:txBody>
      </p:sp>
      <p:pic>
        <p:nvPicPr>
          <p:cNvPr id="64517" name="Picture 4">
            <a:extLst>
              <a:ext uri="{FF2B5EF4-FFF2-40B4-BE49-F238E27FC236}">
                <a16:creationId xmlns:a16="http://schemas.microsoft.com/office/drawing/2014/main" id="{244C9285-6879-4547-BF5F-7738D559098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383" y="4873558"/>
            <a:ext cx="3238151" cy="17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301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2BCC-0384-91CB-23D8-51AA064DBD28}"/>
              </a:ext>
            </a:extLst>
          </p:cNvPr>
          <p:cNvSpPr>
            <a:spLocks noGrp="1"/>
          </p:cNvSpPr>
          <p:nvPr>
            <p:ph type="title"/>
          </p:nvPr>
        </p:nvSpPr>
        <p:spPr/>
        <p:txBody>
          <a:bodyPr anchor="ctr"/>
          <a:lstStyle/>
          <a:p>
            <a:r>
              <a:rPr lang="en-US" altLang="en-US" dirty="0"/>
              <a:t>Management System Model*</a:t>
            </a:r>
            <a:endParaRPr lang="en-CA" dirty="0"/>
          </a:p>
        </p:txBody>
      </p:sp>
      <p:pic>
        <p:nvPicPr>
          <p:cNvPr id="4" name="Picture 5">
            <a:extLst>
              <a:ext uri="{FF2B5EF4-FFF2-40B4-BE49-F238E27FC236}">
                <a16:creationId xmlns:a16="http://schemas.microsoft.com/office/drawing/2014/main" id="{FC4D7AC7-AED3-DB43-44BD-96DCE428CFC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103" y="1516976"/>
            <a:ext cx="52673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EF3216F9-4E9C-9363-8B78-3C29EC50A8A9}"/>
              </a:ext>
            </a:extLst>
          </p:cNvPr>
          <p:cNvSpPr txBox="1">
            <a:spLocks noChangeArrowheads="1"/>
          </p:cNvSpPr>
          <p:nvPr/>
        </p:nvSpPr>
        <p:spPr bwMode="auto">
          <a:xfrm>
            <a:off x="1377103" y="6046114"/>
            <a:ext cx="4154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rPr>
              <a:t>*Health and Safety Executive Model (HSG65) </a:t>
            </a:r>
            <a:endParaRPr kumimoji="0" lang="en-CA" altLang="en-US" sz="14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endParaRPr>
          </a:p>
        </p:txBody>
      </p:sp>
      <p:sp>
        <p:nvSpPr>
          <p:cNvPr id="6" name="TextBox 7">
            <a:extLst>
              <a:ext uri="{FF2B5EF4-FFF2-40B4-BE49-F238E27FC236}">
                <a16:creationId xmlns:a16="http://schemas.microsoft.com/office/drawing/2014/main" id="{0D7B711B-B822-856A-5197-FBE2F2FAB85B}"/>
              </a:ext>
            </a:extLst>
          </p:cNvPr>
          <p:cNvSpPr txBox="1">
            <a:spLocks noChangeArrowheads="1"/>
          </p:cNvSpPr>
          <p:nvPr/>
        </p:nvSpPr>
        <p:spPr bwMode="auto">
          <a:xfrm>
            <a:off x="6933353" y="1716282"/>
            <a:ext cx="3229984"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rPr>
              <a:t>Policies play a fundamental role in setting clear directions for organizations to follows</a:t>
            </a:r>
            <a:endParaRPr kumimoji="0" lang="en-CA"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endParaRPr>
          </a:p>
        </p:txBody>
      </p:sp>
      <p:sp>
        <p:nvSpPr>
          <p:cNvPr id="7" name="TextBox 8">
            <a:extLst>
              <a:ext uri="{FF2B5EF4-FFF2-40B4-BE49-F238E27FC236}">
                <a16:creationId xmlns:a16="http://schemas.microsoft.com/office/drawing/2014/main" id="{F423309F-ED00-924E-8FEA-1FE2B088FB13}"/>
              </a:ext>
            </a:extLst>
          </p:cNvPr>
          <p:cNvSpPr txBox="1">
            <a:spLocks noChangeArrowheads="1"/>
          </p:cNvSpPr>
          <p:nvPr/>
        </p:nvSpPr>
        <p:spPr bwMode="auto">
          <a:xfrm>
            <a:off x="6933353" y="2702114"/>
            <a:ext cx="3229984"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rPr>
              <a:t>Management structures need to be in place to deliver on policies</a:t>
            </a:r>
            <a:endParaRPr kumimoji="0" lang="en-CA"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endParaRPr>
          </a:p>
        </p:txBody>
      </p:sp>
      <p:sp>
        <p:nvSpPr>
          <p:cNvPr id="8" name="TextBox 9">
            <a:extLst>
              <a:ext uri="{FF2B5EF4-FFF2-40B4-BE49-F238E27FC236}">
                <a16:creationId xmlns:a16="http://schemas.microsoft.com/office/drawing/2014/main" id="{12B5391C-7A28-11F8-7663-06F47F58A81D}"/>
              </a:ext>
            </a:extLst>
          </p:cNvPr>
          <p:cNvSpPr txBox="1">
            <a:spLocks noChangeArrowheads="1"/>
          </p:cNvSpPr>
          <p:nvPr/>
        </p:nvSpPr>
        <p:spPr bwMode="auto">
          <a:xfrm>
            <a:off x="6933352" y="3508126"/>
            <a:ext cx="3229985"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rPr>
              <a:t>Requires a planned and systematic approach to implementing policies</a:t>
            </a:r>
            <a:endParaRPr kumimoji="0" lang="en-CA"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endParaRPr>
          </a:p>
        </p:txBody>
      </p:sp>
      <p:sp>
        <p:nvSpPr>
          <p:cNvPr id="9" name="TextBox 10">
            <a:extLst>
              <a:ext uri="{FF2B5EF4-FFF2-40B4-BE49-F238E27FC236}">
                <a16:creationId xmlns:a16="http://schemas.microsoft.com/office/drawing/2014/main" id="{FAF552A8-ADFC-4DB6-5BCD-8CAADC1A2F0E}"/>
              </a:ext>
            </a:extLst>
          </p:cNvPr>
          <p:cNvSpPr txBox="1">
            <a:spLocks noChangeArrowheads="1"/>
          </p:cNvSpPr>
          <p:nvPr/>
        </p:nvSpPr>
        <p:spPr bwMode="auto">
          <a:xfrm>
            <a:off x="6946053" y="4150638"/>
            <a:ext cx="3217284"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rPr>
              <a:t>Emphasis is given to measurement of performance against targets to identify needed improvements</a:t>
            </a:r>
            <a:endParaRPr kumimoji="0" lang="en-CA"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endParaRPr>
          </a:p>
        </p:txBody>
      </p:sp>
      <p:sp>
        <p:nvSpPr>
          <p:cNvPr id="10" name="TextBox 11">
            <a:extLst>
              <a:ext uri="{FF2B5EF4-FFF2-40B4-BE49-F238E27FC236}">
                <a16:creationId xmlns:a16="http://schemas.microsoft.com/office/drawing/2014/main" id="{DDAA7FC6-317E-7CDD-1F6E-314DB5B1047C}"/>
              </a:ext>
            </a:extLst>
          </p:cNvPr>
          <p:cNvSpPr txBox="1">
            <a:spLocks noChangeArrowheads="1"/>
          </p:cNvSpPr>
          <p:nvPr/>
        </p:nvSpPr>
        <p:spPr bwMode="auto">
          <a:xfrm>
            <a:off x="6946053" y="5063165"/>
            <a:ext cx="3217284"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rPr>
              <a:t>Reviews and learning from experiences are fundamental to continual improvement</a:t>
            </a:r>
            <a:endParaRPr kumimoji="0" lang="en-CA" altLang="en-US" sz="1600" b="0" i="0" u="none" strike="noStrike" kern="1200" cap="none" spc="0" normalizeH="0" baseline="0" noProof="0" dirty="0">
              <a:ln>
                <a:noFill/>
              </a:ln>
              <a:solidFill>
                <a:srgbClr val="002F6C"/>
              </a:solidFill>
              <a:effectLst/>
              <a:uLnTx/>
              <a:uFillTx/>
              <a:latin typeface="Corbel" panose="020B0503020204020204" pitchFamily="34" charset="0"/>
              <a:ea typeface="+mn-ea"/>
              <a:cs typeface="Arial" panose="020B0604020202020204" pitchFamily="34" charset="0"/>
            </a:endParaRPr>
          </a:p>
        </p:txBody>
      </p:sp>
      <p:sp>
        <p:nvSpPr>
          <p:cNvPr id="11" name="Arrow: Left 10">
            <a:extLst>
              <a:ext uri="{FF2B5EF4-FFF2-40B4-BE49-F238E27FC236}">
                <a16:creationId xmlns:a16="http://schemas.microsoft.com/office/drawing/2014/main" id="{4227177D-4E74-21BA-9B41-FD22D779F50C}"/>
              </a:ext>
              <a:ext uri="{C183D7F6-B498-43B3-948B-1728B52AA6E4}">
                <adec:decorative xmlns:adec="http://schemas.microsoft.com/office/drawing/2017/decorative" val="1"/>
              </a:ext>
            </a:extLst>
          </p:cNvPr>
          <p:cNvSpPr/>
          <p:nvPr/>
        </p:nvSpPr>
        <p:spPr>
          <a:xfrm>
            <a:off x="6344390" y="1961476"/>
            <a:ext cx="579438"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Arrow: Left 11">
            <a:extLst>
              <a:ext uri="{FF2B5EF4-FFF2-40B4-BE49-F238E27FC236}">
                <a16:creationId xmlns:a16="http://schemas.microsoft.com/office/drawing/2014/main" id="{4172CBF0-3868-D2F4-5CC9-460E9F106FAB}"/>
              </a:ext>
              <a:ext uri="{C183D7F6-B498-43B3-948B-1728B52AA6E4}">
                <adec:decorative xmlns:adec="http://schemas.microsoft.com/office/drawing/2017/decorative" val="1"/>
              </a:ext>
            </a:extLst>
          </p:cNvPr>
          <p:cNvSpPr/>
          <p:nvPr/>
        </p:nvSpPr>
        <p:spPr>
          <a:xfrm>
            <a:off x="6341215" y="2822764"/>
            <a:ext cx="577850"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Arrow: Left 12">
            <a:extLst>
              <a:ext uri="{FF2B5EF4-FFF2-40B4-BE49-F238E27FC236}">
                <a16:creationId xmlns:a16="http://schemas.microsoft.com/office/drawing/2014/main" id="{CE0F7D11-4EBF-56C1-85FC-12181A805D35}"/>
              </a:ext>
              <a:ext uri="{C183D7F6-B498-43B3-948B-1728B52AA6E4}">
                <adec:decorative xmlns:adec="http://schemas.microsoft.com/office/drawing/2017/decorative" val="1"/>
              </a:ext>
            </a:extLst>
          </p:cNvPr>
          <p:cNvSpPr/>
          <p:nvPr/>
        </p:nvSpPr>
        <p:spPr>
          <a:xfrm>
            <a:off x="6336453" y="3621997"/>
            <a:ext cx="579437"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Arrow: Left 13">
            <a:extLst>
              <a:ext uri="{FF2B5EF4-FFF2-40B4-BE49-F238E27FC236}">
                <a16:creationId xmlns:a16="http://schemas.microsoft.com/office/drawing/2014/main" id="{274EF613-D9FD-D1E0-3CB5-B8417009F7F1}"/>
              </a:ext>
              <a:ext uri="{C183D7F6-B498-43B3-948B-1728B52AA6E4}">
                <adec:decorative xmlns:adec="http://schemas.microsoft.com/office/drawing/2017/decorative" val="1"/>
              </a:ext>
            </a:extLst>
          </p:cNvPr>
          <p:cNvSpPr/>
          <p:nvPr/>
        </p:nvSpPr>
        <p:spPr>
          <a:xfrm>
            <a:off x="6358678" y="4403006"/>
            <a:ext cx="577850" cy="331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Arrow: Left 14">
            <a:extLst>
              <a:ext uri="{FF2B5EF4-FFF2-40B4-BE49-F238E27FC236}">
                <a16:creationId xmlns:a16="http://schemas.microsoft.com/office/drawing/2014/main" id="{DCBA83FD-9E30-BCA1-85B6-6225695E27CF}"/>
              </a:ext>
              <a:ext uri="{C183D7F6-B498-43B3-948B-1728B52AA6E4}">
                <adec:decorative xmlns:adec="http://schemas.microsoft.com/office/drawing/2017/decorative" val="1"/>
              </a:ext>
            </a:extLst>
          </p:cNvPr>
          <p:cNvSpPr/>
          <p:nvPr/>
        </p:nvSpPr>
        <p:spPr>
          <a:xfrm>
            <a:off x="6361853" y="5316005"/>
            <a:ext cx="579437" cy="331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3296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35B8-76A5-8E89-ED2C-8AAE5301DCA9}"/>
              </a:ext>
            </a:extLst>
          </p:cNvPr>
          <p:cNvSpPr>
            <a:spLocks noGrp="1"/>
          </p:cNvSpPr>
          <p:nvPr>
            <p:ph type="title"/>
          </p:nvPr>
        </p:nvSpPr>
        <p:spPr/>
        <p:txBody>
          <a:bodyPr anchor="ctr"/>
          <a:lstStyle/>
          <a:p>
            <a:r>
              <a:rPr lang="en-CA" dirty="0"/>
              <a:t>Continual Improvement</a:t>
            </a:r>
          </a:p>
        </p:txBody>
      </p:sp>
      <p:sp>
        <p:nvSpPr>
          <p:cNvPr id="3" name="Content Placeholder 2">
            <a:extLst>
              <a:ext uri="{FF2B5EF4-FFF2-40B4-BE49-F238E27FC236}">
                <a16:creationId xmlns:a16="http://schemas.microsoft.com/office/drawing/2014/main" id="{D912EA69-A6DE-986B-1D21-499EFD1DCFF4}"/>
              </a:ext>
            </a:extLst>
          </p:cNvPr>
          <p:cNvSpPr>
            <a:spLocks noGrp="1"/>
          </p:cNvSpPr>
          <p:nvPr>
            <p:ph idx="1"/>
          </p:nvPr>
        </p:nvSpPr>
        <p:spPr/>
        <p:txBody>
          <a:bodyPr>
            <a:normAutofit/>
          </a:bodyPr>
          <a:lstStyle/>
          <a:p>
            <a:r>
              <a:rPr lang="en-CA" sz="2400" dirty="0"/>
              <a:t>A centrepiece of the approach we take is a focus on systems change through continual improvement</a:t>
            </a:r>
          </a:p>
          <a:p>
            <a:r>
              <a:rPr lang="en-CA" sz="2400" dirty="0"/>
              <a:t>Continual improvement is an ongoing effort to refine a particular area of organizational activities through periodic cycles, specifically: </a:t>
            </a:r>
          </a:p>
          <a:p>
            <a:pPr lvl="1"/>
            <a:r>
              <a:rPr lang="en-CA" sz="2000" dirty="0"/>
              <a:t>Developing plans and targets</a:t>
            </a:r>
          </a:p>
          <a:p>
            <a:pPr lvl="1"/>
            <a:r>
              <a:rPr lang="en-CA" sz="2000" dirty="0"/>
              <a:t>Implementing the plans</a:t>
            </a:r>
          </a:p>
          <a:p>
            <a:pPr lvl="1"/>
            <a:r>
              <a:rPr lang="en-CA" sz="2000" dirty="0"/>
              <a:t>Measuring and evaluating progress and outcomes</a:t>
            </a:r>
          </a:p>
          <a:p>
            <a:pPr lvl="1"/>
            <a:r>
              <a:rPr lang="en-CA" sz="2000" dirty="0"/>
              <a:t>Acting on the findings of evaluations to ensure targets are met</a:t>
            </a:r>
          </a:p>
          <a:p>
            <a:r>
              <a:rPr lang="en-CA" sz="2400" dirty="0"/>
              <a:t>Plan-Do-Check-Act (PDCA) is a common approach to operationalizing a continual improvement process</a:t>
            </a:r>
          </a:p>
        </p:txBody>
      </p:sp>
    </p:spTree>
    <p:extLst>
      <p:ext uri="{BB962C8B-B14F-4D97-AF65-F5344CB8AC3E}">
        <p14:creationId xmlns:p14="http://schemas.microsoft.com/office/powerpoint/2010/main" val="404198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AF11-8215-C54D-B628-3525868668D5}"/>
              </a:ext>
            </a:extLst>
          </p:cNvPr>
          <p:cNvSpPr>
            <a:spLocks noGrp="1"/>
          </p:cNvSpPr>
          <p:nvPr>
            <p:ph type="title"/>
          </p:nvPr>
        </p:nvSpPr>
        <p:spPr/>
        <p:txBody>
          <a:bodyPr anchor="ctr"/>
          <a:lstStyle/>
          <a:p>
            <a:r>
              <a:rPr lang="en-CA" altLang="en-US" dirty="0"/>
              <a:t>Continual Improvement Cycle</a:t>
            </a:r>
            <a:endParaRPr lang="en-CA" dirty="0"/>
          </a:p>
        </p:txBody>
      </p:sp>
      <p:pic>
        <p:nvPicPr>
          <p:cNvPr id="4" name="Picture 10">
            <a:extLst>
              <a:ext uri="{FF2B5EF4-FFF2-40B4-BE49-F238E27FC236}">
                <a16:creationId xmlns:a16="http://schemas.microsoft.com/office/drawing/2014/main" id="{1BBF7EA1-34DE-99A0-92F0-F1B6F03B85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3818" y="1728528"/>
            <a:ext cx="594518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D16B7F23-F4D8-8967-F9AC-7658655D03E0}"/>
              </a:ext>
            </a:extLst>
          </p:cNvPr>
          <p:cNvSpPr txBox="1">
            <a:spLocks noChangeArrowheads="1"/>
          </p:cNvSpPr>
          <p:nvPr/>
        </p:nvSpPr>
        <p:spPr bwMode="auto">
          <a:xfrm>
            <a:off x="719138" y="1400175"/>
            <a:ext cx="4611619"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002F6C"/>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rgbClr val="002F6C"/>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002F6C"/>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2F6C"/>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Plan-Do-Check-Act (PDCA)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Continual Improvement Cycle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 Plan: 	Establish improvement objectives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 Do: 	Implement the plan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 Check: Monitor and evaluate progress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 Act: 	Review and take action to improve</a:t>
            </a:r>
            <a:endParaRPr kumimoji="0" lang="en-CA"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Arrow: Curved Left 5">
            <a:extLst>
              <a:ext uri="{FF2B5EF4-FFF2-40B4-BE49-F238E27FC236}">
                <a16:creationId xmlns:a16="http://schemas.microsoft.com/office/drawing/2014/main" id="{04310BE4-74F3-CF0D-C108-EF69029C5CFD}"/>
              </a:ext>
              <a:ext uri="{C183D7F6-B498-43B3-948B-1728B52AA6E4}">
                <adec:decorative xmlns:adec="http://schemas.microsoft.com/office/drawing/2017/decorative" val="1"/>
              </a:ext>
            </a:extLst>
          </p:cNvPr>
          <p:cNvSpPr/>
          <p:nvPr/>
        </p:nvSpPr>
        <p:spPr>
          <a:xfrm rot="10800000">
            <a:off x="230188" y="2581275"/>
            <a:ext cx="476250" cy="981075"/>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002F6C"/>
              </a:solidFill>
              <a:effectLst/>
              <a:uLnTx/>
              <a:uFillTx/>
              <a:latin typeface="Arial"/>
              <a:ea typeface="+mn-ea"/>
              <a:cs typeface="+mn-cs"/>
            </a:endParaRPr>
          </a:p>
        </p:txBody>
      </p:sp>
      <p:sp>
        <p:nvSpPr>
          <p:cNvPr id="7" name="TextBox 6">
            <a:extLst>
              <a:ext uri="{FF2B5EF4-FFF2-40B4-BE49-F238E27FC236}">
                <a16:creationId xmlns:a16="http://schemas.microsoft.com/office/drawing/2014/main" id="{4C4BA1DE-ABAC-24AD-FBB0-C176D801678C}"/>
              </a:ext>
            </a:extLst>
          </p:cNvPr>
          <p:cNvSpPr txBox="1"/>
          <p:nvPr/>
        </p:nvSpPr>
        <p:spPr>
          <a:xfrm>
            <a:off x="720429" y="3925454"/>
            <a:ext cx="4610327"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ea typeface="+mn-ea"/>
                <a:cs typeface="+mn-cs"/>
              </a:rPr>
              <a:t>Examples of cycle considerations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30A0"/>
                </a:solidFill>
                <a:effectLst/>
                <a:uLnTx/>
                <a:uFillTx/>
                <a:ea typeface="+mn-ea"/>
                <a:cs typeface="+mn-cs"/>
              </a:rPr>
              <a:t>Do current recruitment, hiring and onboarding practices provide opportunities for persons with different types of disabilities to access employment opportunities within the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30A0"/>
                </a:solidFill>
                <a:effectLst/>
                <a:uLnTx/>
                <a:uFillTx/>
                <a:ea typeface="+mn-ea"/>
                <a:cs typeface="+mn-cs"/>
              </a:rPr>
              <a:t>What policies and procedures, roles and responsibilities, resources and skills need to be in place to ensure inclusive practices?</a:t>
            </a:r>
            <a:endParaRPr kumimoji="0" lang="en-CA" sz="1600" b="0" i="0" u="none" strike="noStrike" kern="1200" cap="none" spc="0" normalizeH="0" baseline="0" noProof="0" dirty="0">
              <a:ln>
                <a:noFill/>
              </a:ln>
              <a:solidFill>
                <a:srgbClr val="7030A0"/>
              </a:solidFill>
              <a:effectLst/>
              <a:uLnTx/>
              <a:uFillTx/>
              <a:ea typeface="+mn-ea"/>
              <a:cs typeface="+mn-cs"/>
            </a:endParaRPr>
          </a:p>
        </p:txBody>
      </p:sp>
    </p:spTree>
    <p:extLst>
      <p:ext uri="{BB962C8B-B14F-4D97-AF65-F5344CB8AC3E}">
        <p14:creationId xmlns:p14="http://schemas.microsoft.com/office/powerpoint/2010/main" val="4073439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EA4C-A7BA-52B5-9B55-44F57461A01E}"/>
              </a:ext>
            </a:extLst>
          </p:cNvPr>
          <p:cNvSpPr>
            <a:spLocks noGrp="1"/>
          </p:cNvSpPr>
          <p:nvPr>
            <p:ph type="title"/>
          </p:nvPr>
        </p:nvSpPr>
        <p:spPr/>
        <p:txBody>
          <a:bodyPr anchor="ctr"/>
          <a:lstStyle/>
          <a:p>
            <a:r>
              <a:rPr lang="en-CA" dirty="0"/>
              <a:t>Next Steps</a:t>
            </a:r>
          </a:p>
        </p:txBody>
      </p:sp>
      <p:sp>
        <p:nvSpPr>
          <p:cNvPr id="3" name="Content Placeholder 2">
            <a:extLst>
              <a:ext uri="{FF2B5EF4-FFF2-40B4-BE49-F238E27FC236}">
                <a16:creationId xmlns:a16="http://schemas.microsoft.com/office/drawing/2014/main" id="{5239C0B0-0DF4-6B5A-E3D4-5FD7F6782D66}"/>
              </a:ext>
            </a:extLst>
          </p:cNvPr>
          <p:cNvSpPr>
            <a:spLocks noGrp="1"/>
          </p:cNvSpPr>
          <p:nvPr>
            <p:ph idx="1"/>
          </p:nvPr>
        </p:nvSpPr>
        <p:spPr/>
        <p:txBody>
          <a:bodyPr/>
          <a:lstStyle/>
          <a:p>
            <a:r>
              <a:rPr lang="en-CA" dirty="0"/>
              <a:t>We are looking to get a beta draft of the guidance for public review later this fall</a:t>
            </a:r>
          </a:p>
          <a:p>
            <a:r>
              <a:rPr lang="en-CA" dirty="0"/>
              <a:t>We will be seeking feedback on the beta draft which we will review and use to fine tune the guidance</a:t>
            </a:r>
          </a:p>
          <a:p>
            <a:r>
              <a:rPr lang="en-CA" dirty="0"/>
              <a:t>We hope to do some pilot testing in the field</a:t>
            </a:r>
          </a:p>
          <a:p>
            <a:r>
              <a:rPr lang="en-CA" dirty="0"/>
              <a:t>We have plans to identify/develop supporting materials such as audit tools</a:t>
            </a:r>
          </a:p>
        </p:txBody>
      </p:sp>
    </p:spTree>
    <p:extLst>
      <p:ext uri="{BB962C8B-B14F-4D97-AF65-F5344CB8AC3E}">
        <p14:creationId xmlns:p14="http://schemas.microsoft.com/office/powerpoint/2010/main" val="2202468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VRAI IDEA &#10;&#10;Inclusive Design for Employment Access / Vision Radicale pur L’Access Inclusif A L’Emploi&#10;&#10;bluesy.app/profile/vraie-idea.ca&#10;youtube.cpm/@vraie_idea&#10;linkedin.com/company/vraie-idea&#10;x.com/vraie_idea&#10;mstdn.ca/@vraie_idea&#10;info@vraie-idea.ca">
            <a:extLst>
              <a:ext uri="{FF2B5EF4-FFF2-40B4-BE49-F238E27FC236}">
                <a16:creationId xmlns:a16="http://schemas.microsoft.com/office/drawing/2014/main" id="{62BED009-DE2A-F6D4-DDF1-3135538702F5}"/>
              </a:ext>
            </a:extLst>
          </p:cNvPr>
          <p:cNvGrpSpPr/>
          <p:nvPr/>
        </p:nvGrpSpPr>
        <p:grpSpPr>
          <a:xfrm>
            <a:off x="1196967" y="666998"/>
            <a:ext cx="8954369" cy="5350006"/>
            <a:chOff x="1196967" y="666998"/>
            <a:chExt cx="8954369" cy="5350006"/>
          </a:xfrm>
        </p:grpSpPr>
        <p:pic>
          <p:nvPicPr>
            <p:cNvPr id="4" name="Picture 3" descr="Inclusive Design for Employment Access (IDEA)&#10;&#10;Vision radicale pour l'access inclusif a l'emploi (VRAIE)">
              <a:extLst>
                <a:ext uri="{FF2B5EF4-FFF2-40B4-BE49-F238E27FC236}">
                  <a16:creationId xmlns:a16="http://schemas.microsoft.com/office/drawing/2014/main" id="{88D326A8-CA52-B12E-3C1B-928DEC9AF26B}"/>
                </a:ext>
              </a:extLst>
            </p:cNvPr>
            <p:cNvPicPr>
              <a:picLocks noChangeAspect="1"/>
            </p:cNvPicPr>
            <p:nvPr/>
          </p:nvPicPr>
          <p:blipFill>
            <a:blip r:embed="rId3"/>
            <a:stretch>
              <a:fillRect/>
            </a:stretch>
          </p:blipFill>
          <p:spPr>
            <a:xfrm>
              <a:off x="2055770" y="666998"/>
              <a:ext cx="8095566" cy="2307234"/>
            </a:xfrm>
            <a:prstGeom prst="rect">
              <a:avLst/>
            </a:prstGeom>
            <a:solidFill>
              <a:srgbClr val="00967A"/>
            </a:solidFill>
          </p:spPr>
        </p:pic>
        <p:grpSp>
          <p:nvGrpSpPr>
            <p:cNvPr id="15" name="Group 14" descr="IDEA social media accounts">
              <a:extLst>
                <a:ext uri="{FF2B5EF4-FFF2-40B4-BE49-F238E27FC236}">
                  <a16:creationId xmlns:a16="http://schemas.microsoft.com/office/drawing/2014/main" id="{011A3830-B117-F531-F227-30FD60C7B660}"/>
                </a:ext>
              </a:extLst>
            </p:cNvPr>
            <p:cNvGrpSpPr/>
            <p:nvPr/>
          </p:nvGrpSpPr>
          <p:grpSpPr>
            <a:xfrm>
              <a:off x="1196967" y="3001381"/>
              <a:ext cx="7325707" cy="3015623"/>
              <a:chOff x="1196967" y="3001381"/>
              <a:chExt cx="7325707" cy="3015623"/>
            </a:xfrm>
          </p:grpSpPr>
          <p:sp>
            <p:nvSpPr>
              <p:cNvPr id="5" name="TextBox 4">
                <a:extLst>
                  <a:ext uri="{FF2B5EF4-FFF2-40B4-BE49-F238E27FC236}">
                    <a16:creationId xmlns:a16="http://schemas.microsoft.com/office/drawing/2014/main" id="{8E65D2C7-C1DA-46DA-329C-473F4082C866}"/>
                  </a:ext>
                </a:extLst>
              </p:cNvPr>
              <p:cNvSpPr txBox="1"/>
              <p:nvPr/>
            </p:nvSpPr>
            <p:spPr>
              <a:xfrm>
                <a:off x="3677958" y="3001381"/>
                <a:ext cx="4844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Inter"/>
                    <a:ea typeface="+mn-ea"/>
                    <a:cs typeface="+mn-cs"/>
                  </a:rPr>
                  <a:t>www.vraie-idea.ca</a:t>
                </a:r>
                <a:endParaRPr kumimoji="0" lang="en-CA" sz="3600" b="0" i="0" u="none" strike="noStrike" kern="1200" cap="none" spc="0" normalizeH="0" baseline="0" noProof="0" dirty="0">
                  <a:ln>
                    <a:noFill/>
                  </a:ln>
                  <a:solidFill>
                    <a:prstClr val="black"/>
                  </a:solidFill>
                  <a:effectLst/>
                  <a:uLnTx/>
                  <a:uFillTx/>
                  <a:latin typeface="Inter"/>
                  <a:ea typeface="+mn-ea"/>
                  <a:cs typeface="+mn-cs"/>
                </a:endParaRPr>
              </a:p>
            </p:txBody>
          </p:sp>
          <p:sp>
            <p:nvSpPr>
              <p:cNvPr id="2" name="Title 1">
                <a:extLst>
                  <a:ext uri="{FF2B5EF4-FFF2-40B4-BE49-F238E27FC236}">
                    <a16:creationId xmlns:a16="http://schemas.microsoft.com/office/drawing/2014/main" id="{C4BFC006-0F9B-8244-26D1-DC1D0C016B16}"/>
                  </a:ext>
                </a:extLst>
              </p:cNvPr>
              <p:cNvSpPr txBox="1">
                <a:spLocks/>
              </p:cNvSpPr>
              <p:nvPr/>
            </p:nvSpPr>
            <p:spPr>
              <a:xfrm>
                <a:off x="1962000" y="4759192"/>
                <a:ext cx="4273149" cy="5239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linkedin.com/company/</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-idea</a:t>
                </a:r>
              </a:p>
            </p:txBody>
          </p:sp>
          <p:sp>
            <p:nvSpPr>
              <p:cNvPr id="6" name="Title 1">
                <a:extLst>
                  <a:ext uri="{FF2B5EF4-FFF2-40B4-BE49-F238E27FC236}">
                    <a16:creationId xmlns:a16="http://schemas.microsoft.com/office/drawing/2014/main" id="{7CDEC45A-97CE-57AA-335B-C85343FE8302}"/>
                  </a:ext>
                </a:extLst>
              </p:cNvPr>
              <p:cNvSpPr txBox="1">
                <a:spLocks/>
              </p:cNvSpPr>
              <p:nvPr/>
            </p:nvSpPr>
            <p:spPr>
              <a:xfrm>
                <a:off x="1961352" y="4024432"/>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bsky.app/profile/vraie-idea.ca</a:t>
                </a:r>
              </a:p>
            </p:txBody>
          </p:sp>
          <p:sp>
            <p:nvSpPr>
              <p:cNvPr id="10" name="Graphic 15" descr="youtube logo">
                <a:extLst>
                  <a:ext uri="{FF2B5EF4-FFF2-40B4-BE49-F238E27FC236}">
                    <a16:creationId xmlns:a16="http://schemas.microsoft.com/office/drawing/2014/main" id="{EE195350-7493-20B4-BA35-8868345852A2}"/>
                  </a:ext>
                </a:extLst>
              </p:cNvPr>
              <p:cNvSpPr/>
              <p:nvPr/>
            </p:nvSpPr>
            <p:spPr>
              <a:xfrm>
                <a:off x="7098194" y="3976470"/>
                <a:ext cx="502020" cy="352983"/>
              </a:xfrm>
              <a:custGeom>
                <a:avLst/>
                <a:gdLst>
                  <a:gd name="connsiteX0" fmla="*/ 491530 w 502020"/>
                  <a:gd name="connsiteY0" fmla="*/ 55230 h 352983"/>
                  <a:gd name="connsiteX1" fmla="*/ 447146 w 502020"/>
                  <a:gd name="connsiteY1" fmla="*/ 10558 h 352983"/>
                  <a:gd name="connsiteX2" fmla="*/ 251010 w 502020"/>
                  <a:gd name="connsiteY2" fmla="*/ 0 h 352983"/>
                  <a:gd name="connsiteX3" fmla="*/ 54874 w 502020"/>
                  <a:gd name="connsiteY3" fmla="*/ 10558 h 352983"/>
                  <a:gd name="connsiteX4" fmla="*/ 10490 w 502020"/>
                  <a:gd name="connsiteY4" fmla="*/ 55230 h 352983"/>
                  <a:gd name="connsiteX5" fmla="*/ 0 w 502020"/>
                  <a:gd name="connsiteY5" fmla="*/ 176848 h 352983"/>
                  <a:gd name="connsiteX6" fmla="*/ 10490 w 502020"/>
                  <a:gd name="connsiteY6" fmla="*/ 298466 h 352983"/>
                  <a:gd name="connsiteX7" fmla="*/ 54874 w 502020"/>
                  <a:gd name="connsiteY7" fmla="*/ 342425 h 352983"/>
                  <a:gd name="connsiteX8" fmla="*/ 251010 w 502020"/>
                  <a:gd name="connsiteY8" fmla="*/ 352983 h 352983"/>
                  <a:gd name="connsiteX9" fmla="*/ 447146 w 502020"/>
                  <a:gd name="connsiteY9" fmla="*/ 342425 h 352983"/>
                  <a:gd name="connsiteX10" fmla="*/ 491530 w 502020"/>
                  <a:gd name="connsiteY10" fmla="*/ 298466 h 352983"/>
                  <a:gd name="connsiteX11" fmla="*/ 502020 w 502020"/>
                  <a:gd name="connsiteY11" fmla="*/ 176848 h 352983"/>
                  <a:gd name="connsiteX12" fmla="*/ 491530 w 502020"/>
                  <a:gd name="connsiteY12" fmla="*/ 55230 h 352983"/>
                  <a:gd name="connsiteX13" fmla="*/ 199667 w 502020"/>
                  <a:gd name="connsiteY13" fmla="*/ 251492 h 352983"/>
                  <a:gd name="connsiteX14" fmla="*/ 199667 w 502020"/>
                  <a:gd name="connsiteY14" fmla="*/ 102204 h 352983"/>
                  <a:gd name="connsiteX15" fmla="*/ 330876 w 502020"/>
                  <a:gd name="connsiteY15" fmla="*/ 176850 h 352983"/>
                  <a:gd name="connsiteX16" fmla="*/ 199667 w 502020"/>
                  <a:gd name="connsiteY16" fmla="*/ 251492 h 35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020" h="352983">
                    <a:moveTo>
                      <a:pt x="491530" y="55230"/>
                    </a:moveTo>
                    <a:cubicBezTo>
                      <a:pt x="485757" y="33490"/>
                      <a:pt x="468745" y="16369"/>
                      <a:pt x="447146" y="10558"/>
                    </a:cubicBezTo>
                    <a:cubicBezTo>
                      <a:pt x="407997" y="0"/>
                      <a:pt x="251010" y="0"/>
                      <a:pt x="251010" y="0"/>
                    </a:cubicBezTo>
                    <a:cubicBezTo>
                      <a:pt x="251010" y="0"/>
                      <a:pt x="94025" y="0"/>
                      <a:pt x="54874" y="10558"/>
                    </a:cubicBezTo>
                    <a:cubicBezTo>
                      <a:pt x="33275" y="16370"/>
                      <a:pt x="16264" y="33490"/>
                      <a:pt x="10490" y="55230"/>
                    </a:cubicBezTo>
                    <a:cubicBezTo>
                      <a:pt x="0" y="94634"/>
                      <a:pt x="0" y="176848"/>
                      <a:pt x="0" y="176848"/>
                    </a:cubicBezTo>
                    <a:cubicBezTo>
                      <a:pt x="0" y="176848"/>
                      <a:pt x="0" y="259062"/>
                      <a:pt x="10490" y="298466"/>
                    </a:cubicBezTo>
                    <a:cubicBezTo>
                      <a:pt x="16264" y="320206"/>
                      <a:pt x="33275" y="336614"/>
                      <a:pt x="54874" y="342425"/>
                    </a:cubicBezTo>
                    <a:cubicBezTo>
                      <a:pt x="94025" y="352983"/>
                      <a:pt x="251010" y="352983"/>
                      <a:pt x="251010" y="352983"/>
                    </a:cubicBezTo>
                    <a:cubicBezTo>
                      <a:pt x="251010" y="352983"/>
                      <a:pt x="407996" y="352983"/>
                      <a:pt x="447146" y="342425"/>
                    </a:cubicBezTo>
                    <a:cubicBezTo>
                      <a:pt x="468745" y="336614"/>
                      <a:pt x="485757" y="320206"/>
                      <a:pt x="491530" y="298466"/>
                    </a:cubicBezTo>
                    <a:cubicBezTo>
                      <a:pt x="502020" y="259062"/>
                      <a:pt x="502020" y="176848"/>
                      <a:pt x="502020" y="176848"/>
                    </a:cubicBezTo>
                    <a:cubicBezTo>
                      <a:pt x="502020" y="176848"/>
                      <a:pt x="502020" y="94634"/>
                      <a:pt x="491530" y="55230"/>
                    </a:cubicBezTo>
                    <a:close/>
                    <a:moveTo>
                      <a:pt x="199667" y="251492"/>
                    </a:moveTo>
                    <a:lnTo>
                      <a:pt x="199667" y="102204"/>
                    </a:lnTo>
                    <a:lnTo>
                      <a:pt x="330876" y="176850"/>
                    </a:lnTo>
                    <a:lnTo>
                      <a:pt x="199667" y="251492"/>
                    </a:lnTo>
                    <a:close/>
                  </a:path>
                </a:pathLst>
              </a:custGeom>
              <a:solidFill>
                <a:srgbClr val="000000"/>
              </a:solidFill>
              <a:ln w="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raphic 18" descr="mastadon logo">
                <a:extLst>
                  <a:ext uri="{FF2B5EF4-FFF2-40B4-BE49-F238E27FC236}">
                    <a16:creationId xmlns:a16="http://schemas.microsoft.com/office/drawing/2014/main" id="{81FA1927-5ED2-3AF6-FC4F-E235F1ACC8F4}"/>
                  </a:ext>
                </a:extLst>
              </p:cNvPr>
              <p:cNvSpPr/>
              <p:nvPr/>
            </p:nvSpPr>
            <p:spPr>
              <a:xfrm>
                <a:off x="7099645" y="4643001"/>
                <a:ext cx="501447" cy="537524"/>
              </a:xfrm>
              <a:custGeom>
                <a:avLst/>
                <a:gdLst>
                  <a:gd name="connsiteX0" fmla="*/ 501429 w 501447"/>
                  <a:gd name="connsiteY0" fmla="*/ 176482 h 537524"/>
                  <a:gd name="connsiteX1" fmla="*/ 425000 w 501447"/>
                  <a:gd name="connsiteY1" fmla="*/ 25687 h 537524"/>
                  <a:gd name="connsiteX2" fmla="*/ 76529 w 501447"/>
                  <a:gd name="connsiteY2" fmla="*/ 25687 h 537524"/>
                  <a:gd name="connsiteX3" fmla="*/ 88 w 501447"/>
                  <a:gd name="connsiteY3" fmla="*/ 176482 h 537524"/>
                  <a:gd name="connsiteX4" fmla="*/ 126805 w 501447"/>
                  <a:gd name="connsiteY4" fmla="*/ 523298 h 537524"/>
                  <a:gd name="connsiteX5" fmla="*/ 250764 w 501447"/>
                  <a:gd name="connsiteY5" fmla="*/ 536973 h 537524"/>
                  <a:gd name="connsiteX6" fmla="*/ 345919 w 501447"/>
                  <a:gd name="connsiteY6" fmla="*/ 515260 h 537524"/>
                  <a:gd name="connsiteX7" fmla="*/ 343880 w 501447"/>
                  <a:gd name="connsiteY7" fmla="*/ 470993 h 537524"/>
                  <a:gd name="connsiteX8" fmla="*/ 251364 w 501447"/>
                  <a:gd name="connsiteY8" fmla="*/ 483110 h 537524"/>
                  <a:gd name="connsiteX9" fmla="*/ 143840 w 501447"/>
                  <a:gd name="connsiteY9" fmla="*/ 418329 h 537524"/>
                  <a:gd name="connsiteX10" fmla="*/ 142761 w 501447"/>
                  <a:gd name="connsiteY10" fmla="*/ 401654 h 537524"/>
                  <a:gd name="connsiteX11" fmla="*/ 357196 w 501447"/>
                  <a:gd name="connsiteY11" fmla="*/ 409692 h 537524"/>
                  <a:gd name="connsiteX12" fmla="*/ 490632 w 501447"/>
                  <a:gd name="connsiteY12" fmla="*/ 322238 h 537524"/>
                  <a:gd name="connsiteX13" fmla="*/ 501429 w 501447"/>
                  <a:gd name="connsiteY13" fmla="*/ 176482 h 537524"/>
                  <a:gd name="connsiteX14" fmla="*/ 411312 w 501447"/>
                  <a:gd name="connsiteY14" fmla="*/ 326677 h 537524"/>
                  <a:gd name="connsiteX15" fmla="*/ 355373 w 501447"/>
                  <a:gd name="connsiteY15" fmla="*/ 326677 h 537524"/>
                  <a:gd name="connsiteX16" fmla="*/ 355373 w 501447"/>
                  <a:gd name="connsiteY16" fmla="*/ 189678 h 537524"/>
                  <a:gd name="connsiteX17" fmla="*/ 278596 w 501447"/>
                  <a:gd name="connsiteY17" fmla="*/ 197956 h 537524"/>
                  <a:gd name="connsiteX18" fmla="*/ 278596 w 501447"/>
                  <a:gd name="connsiteY18" fmla="*/ 272933 h 537524"/>
                  <a:gd name="connsiteX19" fmla="*/ 223016 w 501447"/>
                  <a:gd name="connsiteY19" fmla="*/ 272933 h 537524"/>
                  <a:gd name="connsiteX20" fmla="*/ 223016 w 501447"/>
                  <a:gd name="connsiteY20" fmla="*/ 197944 h 537524"/>
                  <a:gd name="connsiteX21" fmla="*/ 146240 w 501447"/>
                  <a:gd name="connsiteY21" fmla="*/ 189666 h 537524"/>
                  <a:gd name="connsiteX22" fmla="*/ 146240 w 501447"/>
                  <a:gd name="connsiteY22" fmla="*/ 326665 h 537524"/>
                  <a:gd name="connsiteX23" fmla="*/ 90181 w 501447"/>
                  <a:gd name="connsiteY23" fmla="*/ 326665 h 537524"/>
                  <a:gd name="connsiteX24" fmla="*/ 112266 w 501447"/>
                  <a:gd name="connsiteY24" fmla="*/ 116728 h 537524"/>
                  <a:gd name="connsiteX25" fmla="*/ 236824 w 501447"/>
                  <a:gd name="connsiteY25" fmla="*/ 124046 h 537524"/>
                  <a:gd name="connsiteX26" fmla="*/ 250740 w 501447"/>
                  <a:gd name="connsiteY26" fmla="*/ 147439 h 537524"/>
                  <a:gd name="connsiteX27" fmla="*/ 264656 w 501447"/>
                  <a:gd name="connsiteY27" fmla="*/ 124046 h 537524"/>
                  <a:gd name="connsiteX28" fmla="*/ 389214 w 501447"/>
                  <a:gd name="connsiteY28" fmla="*/ 116728 h 537524"/>
                  <a:gd name="connsiteX29" fmla="*/ 411288 w 501447"/>
                  <a:gd name="connsiteY29" fmla="*/ 326665 h 53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447" h="537524">
                    <a:moveTo>
                      <a:pt x="501429" y="176482"/>
                    </a:moveTo>
                    <a:cubicBezTo>
                      <a:pt x="501429" y="59877"/>
                      <a:pt x="425000" y="25687"/>
                      <a:pt x="425000" y="25687"/>
                    </a:cubicBezTo>
                    <a:cubicBezTo>
                      <a:pt x="349998" y="-8742"/>
                      <a:pt x="150810" y="-8382"/>
                      <a:pt x="76529" y="25687"/>
                    </a:cubicBezTo>
                    <a:cubicBezTo>
                      <a:pt x="76529" y="25687"/>
                      <a:pt x="88" y="59877"/>
                      <a:pt x="88" y="176482"/>
                    </a:cubicBezTo>
                    <a:cubicBezTo>
                      <a:pt x="88" y="315280"/>
                      <a:pt x="-7830" y="487668"/>
                      <a:pt x="126805" y="523298"/>
                    </a:cubicBezTo>
                    <a:cubicBezTo>
                      <a:pt x="175403" y="536134"/>
                      <a:pt x="217162" y="538893"/>
                      <a:pt x="250764" y="536973"/>
                    </a:cubicBezTo>
                    <a:cubicBezTo>
                      <a:pt x="311718" y="533614"/>
                      <a:pt x="345919" y="515260"/>
                      <a:pt x="345919" y="515260"/>
                    </a:cubicBezTo>
                    <a:lnTo>
                      <a:pt x="343880" y="470993"/>
                    </a:lnTo>
                    <a:cubicBezTo>
                      <a:pt x="343880" y="470993"/>
                      <a:pt x="300321" y="484669"/>
                      <a:pt x="251364" y="483110"/>
                    </a:cubicBezTo>
                    <a:cubicBezTo>
                      <a:pt x="202887" y="481430"/>
                      <a:pt x="151794" y="477831"/>
                      <a:pt x="143840" y="418329"/>
                    </a:cubicBezTo>
                    <a:cubicBezTo>
                      <a:pt x="143103" y="412801"/>
                      <a:pt x="142743" y="407230"/>
                      <a:pt x="142761" y="401654"/>
                    </a:cubicBezTo>
                    <a:cubicBezTo>
                      <a:pt x="245486" y="426727"/>
                      <a:pt x="333083" y="412571"/>
                      <a:pt x="357196" y="409692"/>
                    </a:cubicBezTo>
                    <a:cubicBezTo>
                      <a:pt x="424520" y="401654"/>
                      <a:pt x="483158" y="360147"/>
                      <a:pt x="490632" y="322238"/>
                    </a:cubicBezTo>
                    <a:cubicBezTo>
                      <a:pt x="502388" y="262496"/>
                      <a:pt x="501429" y="176482"/>
                      <a:pt x="501429" y="176482"/>
                    </a:cubicBezTo>
                    <a:close/>
                    <a:moveTo>
                      <a:pt x="411312" y="326677"/>
                    </a:moveTo>
                    <a:lnTo>
                      <a:pt x="355373" y="326677"/>
                    </a:lnTo>
                    <a:lnTo>
                      <a:pt x="355373" y="189678"/>
                    </a:lnTo>
                    <a:cubicBezTo>
                      <a:pt x="355373" y="130056"/>
                      <a:pt x="278596" y="127777"/>
                      <a:pt x="278596" y="197956"/>
                    </a:cubicBezTo>
                    <a:lnTo>
                      <a:pt x="278596" y="272933"/>
                    </a:lnTo>
                    <a:lnTo>
                      <a:pt x="223016" y="272933"/>
                    </a:lnTo>
                    <a:lnTo>
                      <a:pt x="223016" y="197944"/>
                    </a:lnTo>
                    <a:cubicBezTo>
                      <a:pt x="223016" y="127765"/>
                      <a:pt x="146240" y="130044"/>
                      <a:pt x="146240" y="189666"/>
                    </a:cubicBezTo>
                    <a:lnTo>
                      <a:pt x="146240" y="326665"/>
                    </a:lnTo>
                    <a:lnTo>
                      <a:pt x="90181" y="326665"/>
                    </a:lnTo>
                    <a:cubicBezTo>
                      <a:pt x="90181" y="180189"/>
                      <a:pt x="83942" y="149238"/>
                      <a:pt x="112266" y="116728"/>
                    </a:cubicBezTo>
                    <a:cubicBezTo>
                      <a:pt x="143337" y="82058"/>
                      <a:pt x="208021" y="79779"/>
                      <a:pt x="236824" y="124046"/>
                    </a:cubicBezTo>
                    <a:lnTo>
                      <a:pt x="250740" y="147439"/>
                    </a:lnTo>
                    <a:lnTo>
                      <a:pt x="264656" y="124046"/>
                    </a:lnTo>
                    <a:cubicBezTo>
                      <a:pt x="293579" y="79539"/>
                      <a:pt x="358372" y="82298"/>
                      <a:pt x="389214" y="116728"/>
                    </a:cubicBezTo>
                    <a:cubicBezTo>
                      <a:pt x="417658" y="149478"/>
                      <a:pt x="411288" y="180309"/>
                      <a:pt x="411288" y="326665"/>
                    </a:cubicBezTo>
                    <a:close/>
                  </a:path>
                </a:pathLst>
              </a:custGeom>
              <a:solidFill>
                <a:srgbClr val="000000"/>
              </a:solidFill>
              <a:ln w="11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D865C48-E0AC-D223-FF77-075F92FCFF72}"/>
                  </a:ext>
                </a:extLst>
              </p:cNvPr>
              <p:cNvSpPr txBox="1">
                <a:spLocks/>
              </p:cNvSpPr>
              <p:nvPr/>
            </p:nvSpPr>
            <p:spPr>
              <a:xfrm>
                <a:off x="1962000" y="5493049"/>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x.com/</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14" name="Graphic 27" descr="email logo">
                <a:extLst>
                  <a:ext uri="{FF2B5EF4-FFF2-40B4-BE49-F238E27FC236}">
                    <a16:creationId xmlns:a16="http://schemas.microsoft.com/office/drawing/2014/main" id="{8FDD539A-E77E-4506-75AA-F535BCDBCE9D}"/>
                  </a:ext>
                </a:extLst>
              </p:cNvPr>
              <p:cNvSpPr/>
              <p:nvPr/>
            </p:nvSpPr>
            <p:spPr>
              <a:xfrm>
                <a:off x="7081631" y="5495199"/>
                <a:ext cx="523955" cy="392966"/>
              </a:xfrm>
              <a:custGeom>
                <a:avLst/>
                <a:gdLst>
                  <a:gd name="connsiteX0" fmla="*/ 65494 w 523955"/>
                  <a:gd name="connsiteY0" fmla="*/ 49121 h 392966"/>
                  <a:gd name="connsiteX1" fmla="*/ 49121 w 523955"/>
                  <a:gd name="connsiteY1" fmla="*/ 65494 h 392966"/>
                  <a:gd name="connsiteX2" fmla="*/ 49121 w 523955"/>
                  <a:gd name="connsiteY2" fmla="*/ 88110 h 392966"/>
                  <a:gd name="connsiteX3" fmla="*/ 225649 w 523955"/>
                  <a:gd name="connsiteY3" fmla="*/ 233017 h 392966"/>
                  <a:gd name="connsiteX4" fmla="*/ 298409 w 523955"/>
                  <a:gd name="connsiteY4" fmla="*/ 233017 h 392966"/>
                  <a:gd name="connsiteX5" fmla="*/ 474834 w 523955"/>
                  <a:gd name="connsiteY5" fmla="*/ 88110 h 392966"/>
                  <a:gd name="connsiteX6" fmla="*/ 474834 w 523955"/>
                  <a:gd name="connsiteY6" fmla="*/ 65494 h 392966"/>
                  <a:gd name="connsiteX7" fmla="*/ 458461 w 523955"/>
                  <a:gd name="connsiteY7" fmla="*/ 49121 h 392966"/>
                  <a:gd name="connsiteX8" fmla="*/ 65494 w 523955"/>
                  <a:gd name="connsiteY8" fmla="*/ 49121 h 392966"/>
                  <a:gd name="connsiteX9" fmla="*/ 49121 w 523955"/>
                  <a:gd name="connsiteY9" fmla="*/ 151660 h 392966"/>
                  <a:gd name="connsiteX10" fmla="*/ 49121 w 523955"/>
                  <a:gd name="connsiteY10" fmla="*/ 327472 h 392966"/>
                  <a:gd name="connsiteX11" fmla="*/ 65494 w 523955"/>
                  <a:gd name="connsiteY11" fmla="*/ 343845 h 392966"/>
                  <a:gd name="connsiteX12" fmla="*/ 458461 w 523955"/>
                  <a:gd name="connsiteY12" fmla="*/ 343845 h 392966"/>
                  <a:gd name="connsiteX13" fmla="*/ 474834 w 523955"/>
                  <a:gd name="connsiteY13" fmla="*/ 327472 h 392966"/>
                  <a:gd name="connsiteX14" fmla="*/ 474834 w 523955"/>
                  <a:gd name="connsiteY14" fmla="*/ 151660 h 392966"/>
                  <a:gd name="connsiteX15" fmla="*/ 329519 w 523955"/>
                  <a:gd name="connsiteY15" fmla="*/ 270983 h 392966"/>
                  <a:gd name="connsiteX16" fmla="*/ 194436 w 523955"/>
                  <a:gd name="connsiteY16" fmla="*/ 270983 h 392966"/>
                  <a:gd name="connsiteX17" fmla="*/ 49121 w 523955"/>
                  <a:gd name="connsiteY17" fmla="*/ 151660 h 392966"/>
                  <a:gd name="connsiteX18" fmla="*/ 0 w 523955"/>
                  <a:gd name="connsiteY18" fmla="*/ 65494 h 392966"/>
                  <a:gd name="connsiteX19" fmla="*/ 65494 w 523955"/>
                  <a:gd name="connsiteY19" fmla="*/ 0 h 392966"/>
                  <a:gd name="connsiteX20" fmla="*/ 458461 w 523955"/>
                  <a:gd name="connsiteY20" fmla="*/ 0 h 392966"/>
                  <a:gd name="connsiteX21" fmla="*/ 523955 w 523955"/>
                  <a:gd name="connsiteY21" fmla="*/ 65494 h 392966"/>
                  <a:gd name="connsiteX22" fmla="*/ 523955 w 523955"/>
                  <a:gd name="connsiteY22" fmla="*/ 327472 h 392966"/>
                  <a:gd name="connsiteX23" fmla="*/ 458461 w 523955"/>
                  <a:gd name="connsiteY23" fmla="*/ 392966 h 392966"/>
                  <a:gd name="connsiteX24" fmla="*/ 65494 w 523955"/>
                  <a:gd name="connsiteY24" fmla="*/ 392966 h 392966"/>
                  <a:gd name="connsiteX25" fmla="*/ 0 w 523955"/>
                  <a:gd name="connsiteY25" fmla="*/ 327472 h 392966"/>
                  <a:gd name="connsiteX26" fmla="*/ 0 w 523955"/>
                  <a:gd name="connsiteY26" fmla="*/ 65494 h 39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3955" h="392966">
                    <a:moveTo>
                      <a:pt x="65494" y="49121"/>
                    </a:moveTo>
                    <a:cubicBezTo>
                      <a:pt x="56489" y="49121"/>
                      <a:pt x="49121" y="56489"/>
                      <a:pt x="49121" y="65494"/>
                    </a:cubicBezTo>
                    <a:lnTo>
                      <a:pt x="49121" y="88110"/>
                    </a:lnTo>
                    <a:lnTo>
                      <a:pt x="225649" y="233017"/>
                    </a:lnTo>
                    <a:cubicBezTo>
                      <a:pt x="246832" y="250414"/>
                      <a:pt x="277225" y="250414"/>
                      <a:pt x="298409" y="233017"/>
                    </a:cubicBezTo>
                    <a:lnTo>
                      <a:pt x="474834" y="88110"/>
                    </a:lnTo>
                    <a:lnTo>
                      <a:pt x="474834" y="65494"/>
                    </a:lnTo>
                    <a:cubicBezTo>
                      <a:pt x="474834" y="56489"/>
                      <a:pt x="467466" y="49121"/>
                      <a:pt x="458461" y="49121"/>
                    </a:cubicBezTo>
                    <a:lnTo>
                      <a:pt x="65494" y="49121"/>
                    </a:lnTo>
                    <a:close/>
                    <a:moveTo>
                      <a:pt x="49121" y="151660"/>
                    </a:moveTo>
                    <a:lnTo>
                      <a:pt x="49121" y="327472"/>
                    </a:lnTo>
                    <a:cubicBezTo>
                      <a:pt x="49121" y="336477"/>
                      <a:pt x="56489" y="343845"/>
                      <a:pt x="65494" y="343845"/>
                    </a:cubicBezTo>
                    <a:lnTo>
                      <a:pt x="458461" y="343845"/>
                    </a:lnTo>
                    <a:cubicBezTo>
                      <a:pt x="467466" y="343845"/>
                      <a:pt x="474834" y="336477"/>
                      <a:pt x="474834" y="327472"/>
                    </a:cubicBezTo>
                    <a:lnTo>
                      <a:pt x="474834" y="151660"/>
                    </a:lnTo>
                    <a:lnTo>
                      <a:pt x="329519" y="270983"/>
                    </a:lnTo>
                    <a:cubicBezTo>
                      <a:pt x="290222" y="303218"/>
                      <a:pt x="233631" y="303218"/>
                      <a:pt x="194436" y="270983"/>
                    </a:cubicBezTo>
                    <a:lnTo>
                      <a:pt x="49121" y="151660"/>
                    </a:lnTo>
                    <a:close/>
                    <a:moveTo>
                      <a:pt x="0" y="65494"/>
                    </a:moveTo>
                    <a:cubicBezTo>
                      <a:pt x="0" y="29370"/>
                      <a:pt x="29370" y="0"/>
                      <a:pt x="65494" y="0"/>
                    </a:cubicBezTo>
                    <a:lnTo>
                      <a:pt x="458461" y="0"/>
                    </a:lnTo>
                    <a:cubicBezTo>
                      <a:pt x="494585" y="0"/>
                      <a:pt x="523955" y="29370"/>
                      <a:pt x="523955" y="65494"/>
                    </a:cubicBezTo>
                    <a:lnTo>
                      <a:pt x="523955" y="327472"/>
                    </a:lnTo>
                    <a:cubicBezTo>
                      <a:pt x="523955" y="363596"/>
                      <a:pt x="494585" y="392966"/>
                      <a:pt x="458461" y="392966"/>
                    </a:cubicBezTo>
                    <a:lnTo>
                      <a:pt x="65494" y="392966"/>
                    </a:lnTo>
                    <a:cubicBezTo>
                      <a:pt x="29370" y="392966"/>
                      <a:pt x="0" y="363596"/>
                      <a:pt x="0" y="327472"/>
                    </a:cubicBezTo>
                    <a:lnTo>
                      <a:pt x="0" y="65494"/>
                    </a:lnTo>
                    <a:close/>
                  </a:path>
                </a:pathLst>
              </a:custGeom>
              <a:solidFill>
                <a:srgbClr val="000000"/>
              </a:solidFill>
              <a:ln w="1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10" descr="Youtube - Free social media icons">
                <a:extLst>
                  <a:ext uri="{FF2B5EF4-FFF2-40B4-BE49-F238E27FC236}">
                    <a16:creationId xmlns:a16="http://schemas.microsoft.com/office/drawing/2014/main" id="{E3E9B34E-B769-BCE3-8843-56E649AEC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869" y="3921242"/>
                <a:ext cx="609041" cy="6090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mastadon logo">
                <a:extLst>
                  <a:ext uri="{FF2B5EF4-FFF2-40B4-BE49-F238E27FC236}">
                    <a16:creationId xmlns:a16="http://schemas.microsoft.com/office/drawing/2014/main" id="{F6843350-B138-2990-4E28-198A984A3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0840" y="4635985"/>
                <a:ext cx="626318" cy="6724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inkedin - Free social media icons">
                <a:extLst>
                  <a:ext uri="{FF2B5EF4-FFF2-40B4-BE49-F238E27FC236}">
                    <a16:creationId xmlns:a16="http://schemas.microsoft.com/office/drawing/2014/main" id="{E0DFBA79-78B1-B907-5BC0-54985D7E6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136" y="4618819"/>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Twitter x new logo x rounded - Social media &amp; Logos Icons">
                <a:extLst>
                  <a:ext uri="{FF2B5EF4-FFF2-40B4-BE49-F238E27FC236}">
                    <a16:creationId xmlns:a16="http://schemas.microsoft.com/office/drawing/2014/main" id="{4B4163DC-FF4F-9194-AD0F-665B281C16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669" r="19728"/>
              <a:stretch/>
            </p:blipFill>
            <p:spPr bwMode="auto">
              <a:xfrm>
                <a:off x="1281341" y="5302250"/>
                <a:ext cx="576001" cy="671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bluesky logo">
                <a:extLst>
                  <a:ext uri="{FF2B5EF4-FFF2-40B4-BE49-F238E27FC236}">
                    <a16:creationId xmlns:a16="http://schemas.microsoft.com/office/drawing/2014/main" id="{90B97060-990F-EFB1-9469-9C15C35497CB}"/>
                  </a:ext>
                </a:extLst>
              </p:cNvPr>
              <p:cNvPicPr>
                <a:picLocks noChangeAspect="1"/>
              </p:cNvPicPr>
              <p:nvPr/>
            </p:nvPicPr>
            <p:blipFill>
              <a:blip r:embed="rId8"/>
              <a:stretch>
                <a:fillRect/>
              </a:stretch>
            </p:blipFill>
            <p:spPr>
              <a:xfrm>
                <a:off x="1196967" y="3883952"/>
                <a:ext cx="762338" cy="646331"/>
              </a:xfrm>
              <a:prstGeom prst="rect">
                <a:avLst/>
              </a:prstGeom>
            </p:spPr>
          </p:pic>
        </p:grpSp>
      </p:grpSp>
      <p:sp>
        <p:nvSpPr>
          <p:cNvPr id="9" name="Title 1">
            <a:extLst>
              <a:ext uri="{FF2B5EF4-FFF2-40B4-BE49-F238E27FC236}">
                <a16:creationId xmlns:a16="http://schemas.microsoft.com/office/drawing/2014/main" id="{2F28E4D8-0A6C-571C-36EA-321BD7F2EFD2}"/>
              </a:ext>
            </a:extLst>
          </p:cNvPr>
          <p:cNvSpPr txBox="1">
            <a:spLocks/>
          </p:cNvSpPr>
          <p:nvPr/>
        </p:nvSpPr>
        <p:spPr>
          <a:xfrm>
            <a:off x="7743955" y="4024432"/>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youtube.com</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8" name="Title 1">
            <a:extLst>
              <a:ext uri="{FF2B5EF4-FFF2-40B4-BE49-F238E27FC236}">
                <a16:creationId xmlns:a16="http://schemas.microsoft.com/office/drawing/2014/main" id="{A682BFAC-D428-F1CA-260E-53626CE96C39}"/>
              </a:ext>
            </a:extLst>
          </p:cNvPr>
          <p:cNvSpPr txBox="1">
            <a:spLocks/>
          </p:cNvSpPr>
          <p:nvPr/>
        </p:nvSpPr>
        <p:spPr>
          <a:xfrm>
            <a:off x="7743955" y="4758832"/>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mstdn.ca</a:t>
            </a:r>
            <a:r>
              <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rPr>
              <a:t>/@</a:t>
            </a: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vraie_idea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13" name="Title 1">
            <a:extLst>
              <a:ext uri="{FF2B5EF4-FFF2-40B4-BE49-F238E27FC236}">
                <a16:creationId xmlns:a16="http://schemas.microsoft.com/office/drawing/2014/main" id="{7BB1097F-4A80-3CFC-C132-429566A9DDB6}"/>
              </a:ext>
            </a:extLst>
          </p:cNvPr>
          <p:cNvSpPr txBox="1">
            <a:spLocks/>
          </p:cNvSpPr>
          <p:nvPr/>
        </p:nvSpPr>
        <p:spPr>
          <a:xfrm>
            <a:off x="7743955" y="5493049"/>
            <a:ext cx="4273149" cy="5239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Inter" panose="02000503000000020004" pitchFamily="2" charset="0"/>
                <a:ea typeface="Inter" panose="02000503000000020004" pitchFamily="2" charset="0"/>
                <a:cs typeface="+mj-cs"/>
              </a:rPr>
              <a:t>info@vraie-idea.ca</a:t>
            </a:r>
            <a:endParaRPr kumimoji="0" lang="en-US" sz="20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j-cs"/>
            </a:endParaRPr>
          </a:p>
        </p:txBody>
      </p:sp>
      <p:sp>
        <p:nvSpPr>
          <p:cNvPr id="3" name="Title 2">
            <a:extLst>
              <a:ext uri="{FF2B5EF4-FFF2-40B4-BE49-F238E27FC236}">
                <a16:creationId xmlns:a16="http://schemas.microsoft.com/office/drawing/2014/main" id="{CD46AB5F-DFFE-2B3B-CFAF-EB79BB2163D9}"/>
              </a:ext>
            </a:extLst>
          </p:cNvPr>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4071898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90605-1B33-79FC-CF4C-AFAC223995A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402D0AA-DEEF-C59C-F888-287BCD73A6E9}"/>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sz="6000" b="1" dirty="0">
                <a:solidFill>
                  <a:schemeClr val="bg1"/>
                </a:solidFill>
                <a:latin typeface="Arial" panose="020B0604020202020204" pitchFamily="34" charset="0"/>
                <a:cs typeface="Arial" panose="020B0604020202020204" pitchFamily="34" charset="0"/>
              </a:rPr>
              <a:t>Progress Toward Transformational Change</a:t>
            </a:r>
            <a:endParaRPr lang="en-US" dirty="0"/>
          </a:p>
        </p:txBody>
      </p:sp>
      <p:pic>
        <p:nvPicPr>
          <p:cNvPr id="6" name="Picture 5" descr="Inclusive Design for Employment Access&#10;Vision radicale pur l'access inclusi a l'emploi&#10;&#10;">
            <a:extLst>
              <a:ext uri="{FF2B5EF4-FFF2-40B4-BE49-F238E27FC236}">
                <a16:creationId xmlns:a16="http://schemas.microsoft.com/office/drawing/2014/main" id="{9E2A73D7-B720-6ACB-A478-74EDF6B1C668}"/>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B99A2FBE-D4A5-22EF-5F5B-E386C9551DF7}"/>
              </a:ext>
              <a:ext uri="{C183D7F6-B498-43B3-948B-1728B52AA6E4}">
                <adec:decorative xmlns:adec="http://schemas.microsoft.com/office/drawing/2017/decorative" val="1"/>
              </a:ext>
            </a:extLst>
          </p:cNvPr>
          <p:cNvSpPr/>
          <p:nvPr/>
        </p:nvSpPr>
        <p:spPr>
          <a:xfrm>
            <a:off x="-6350" y="3862800"/>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Break in Progress until 11:45 AM ET</a:t>
            </a:r>
          </a:p>
        </p:txBody>
      </p:sp>
      <p:pic>
        <p:nvPicPr>
          <p:cNvPr id="2" name="Picture 1" descr="Government of Canada logo">
            <a:extLst>
              <a:ext uri="{FF2B5EF4-FFF2-40B4-BE49-F238E27FC236}">
                <a16:creationId xmlns:a16="http://schemas.microsoft.com/office/drawing/2014/main" id="{3F90F8ED-3633-201C-C5BE-C13D0C6E5C41}"/>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3" name="Picture 2" descr="NFRF visual identifier">
            <a:extLst>
              <a:ext uri="{FF2B5EF4-FFF2-40B4-BE49-F238E27FC236}">
                <a16:creationId xmlns:a16="http://schemas.microsoft.com/office/drawing/2014/main" id="{7BA12C6B-CAEC-4DA2-6980-5E7F164B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WH&#10;">
            <a:extLst>
              <a:ext uri="{FF2B5EF4-FFF2-40B4-BE49-F238E27FC236}">
                <a16:creationId xmlns:a16="http://schemas.microsoft.com/office/drawing/2014/main" id="{86C40C0C-F860-A6D0-42EF-41424DEC60FA}"/>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7" name="Picture 6" descr="McMaster">
            <a:extLst>
              <a:ext uri="{FF2B5EF4-FFF2-40B4-BE49-F238E27FC236}">
                <a16:creationId xmlns:a16="http://schemas.microsoft.com/office/drawing/2014/main" id="{4E819BD7-AE56-FE55-A5AD-BC09945C7A48}"/>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3956553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EBB01-8E63-7A45-13CA-90E881384BAE}"/>
            </a:ext>
          </a:extLst>
        </p:cNvPr>
        <p:cNvGrpSpPr/>
        <p:nvPr/>
      </p:nvGrpSpPr>
      <p:grpSpPr>
        <a:xfrm>
          <a:off x="0" y="0"/>
          <a:ext cx="0" cy="0"/>
          <a:chOff x="0" y="0"/>
          <a:chExt cx="0" cy="0"/>
        </a:xfrm>
      </p:grpSpPr>
      <p:pic>
        <p:nvPicPr>
          <p:cNvPr id="6" name="Picture 5" descr="Inclusive Design for Employment Access&#10;Vision radicale pur l'access inclusi a l'emploi&#10;&#10;">
            <a:extLst>
              <a:ext uri="{FF2B5EF4-FFF2-40B4-BE49-F238E27FC236}">
                <a16:creationId xmlns:a16="http://schemas.microsoft.com/office/drawing/2014/main" id="{3B08F598-56B4-BDB7-3230-741FD837C5A6}"/>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59A33B26-2DB4-B7C3-ED5A-28E12224F6AE}"/>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IDEA Applied Work – </a:t>
            </a:r>
            <a:r>
              <a:rPr lang="en-US" sz="3600" b="1" dirty="0">
                <a:solidFill>
                  <a:srgbClr val="FFFFFF"/>
                </a:solidFill>
                <a:latin typeface="Arial" panose="020B0604020202020204" pitchFamily="34" charset="0"/>
                <a:cs typeface="Arial" panose="020B0604020202020204" pitchFamily="34" charset="0"/>
              </a:rPr>
              <a:t>Tools and Resources from IDEA’s Incubator Hubs</a:t>
            </a:r>
            <a:endPar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descr="Government of Canada logo">
            <a:extLst>
              <a:ext uri="{FF2B5EF4-FFF2-40B4-BE49-F238E27FC236}">
                <a16:creationId xmlns:a16="http://schemas.microsoft.com/office/drawing/2014/main" id="{4F54C4B5-6A1D-D467-3208-44DDBCB4833B}"/>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3" name="Picture 2" descr="NFRF visual identifier">
            <a:extLst>
              <a:ext uri="{FF2B5EF4-FFF2-40B4-BE49-F238E27FC236}">
                <a16:creationId xmlns:a16="http://schemas.microsoft.com/office/drawing/2014/main" id="{F2F518AF-5308-4837-22ED-8996EE94E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WH">
            <a:extLst>
              <a:ext uri="{FF2B5EF4-FFF2-40B4-BE49-F238E27FC236}">
                <a16:creationId xmlns:a16="http://schemas.microsoft.com/office/drawing/2014/main" id="{05BB39A3-9C5B-CE4E-FACA-137676022298}"/>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descr="McMaster">
            <a:extLst>
              <a:ext uri="{FF2B5EF4-FFF2-40B4-BE49-F238E27FC236}">
                <a16:creationId xmlns:a16="http://schemas.microsoft.com/office/drawing/2014/main" id="{BD5CE221-1F37-5730-51C8-4EAE53CD46A0}"/>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15885763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3B47-1D78-79E5-3877-8B6266A50694}"/>
            </a:ext>
          </a:extLst>
        </p:cNvPr>
        <p:cNvGrpSpPr/>
        <p:nvPr/>
      </p:nvGrpSpPr>
      <p:grpSpPr>
        <a:xfrm>
          <a:off x="0" y="0"/>
          <a:ext cx="0" cy="0"/>
          <a:chOff x="0" y="0"/>
          <a:chExt cx="0" cy="0"/>
        </a:xfrm>
      </p:grpSpPr>
      <p:pic>
        <p:nvPicPr>
          <p:cNvPr id="6" name="Picture 5" descr="Inclusive Design for Employment Access&#10;Vision radicale pur l'access inclusi a l'emploi&#10;&#10;">
            <a:extLst>
              <a:ext uri="{FF2B5EF4-FFF2-40B4-BE49-F238E27FC236}">
                <a16:creationId xmlns:a16="http://schemas.microsoft.com/office/drawing/2014/main" id="{CF128D60-BE95-40D9-8149-FCFFCD90FE46}"/>
              </a:ext>
            </a:extLst>
          </p:cNvPr>
          <p:cNvPicPr>
            <a:picLocks noChangeAspect="1"/>
          </p:cNvPicPr>
          <p:nvPr/>
        </p:nvPicPr>
        <p:blipFill>
          <a:blip r:embed="rId3"/>
          <a:stretch>
            <a:fillRect/>
          </a:stretch>
        </p:blipFill>
        <p:spPr>
          <a:xfrm>
            <a:off x="472714" y="218825"/>
            <a:ext cx="11263782" cy="3210175"/>
          </a:xfrm>
          <a:prstGeom prst="rect">
            <a:avLst/>
          </a:prstGeom>
        </p:spPr>
      </p:pic>
      <p:sp>
        <p:nvSpPr>
          <p:cNvPr id="5" name="Rectangle 4">
            <a:extLst>
              <a:ext uri="{FF2B5EF4-FFF2-40B4-BE49-F238E27FC236}">
                <a16:creationId xmlns:a16="http://schemas.microsoft.com/office/drawing/2014/main" id="{FF5661D2-020C-7A25-C4D3-A4A0B23ACE6F}"/>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Lightning Talks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FF"/>
                </a:solidFill>
                <a:latin typeface="Arial" panose="020B0604020202020204" pitchFamily="34" charset="0"/>
                <a:cs typeface="Arial" panose="020B0604020202020204" pitchFamily="34" charset="0"/>
              </a:rPr>
              <a:t>Tools and Resources from IDEA’s Incubator Hubs</a:t>
            </a:r>
            <a:endPar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descr="Government of Canada logo">
            <a:extLst>
              <a:ext uri="{FF2B5EF4-FFF2-40B4-BE49-F238E27FC236}">
                <a16:creationId xmlns:a16="http://schemas.microsoft.com/office/drawing/2014/main" id="{2E080BE9-A4D5-8051-0A71-17F6C9600F2F}"/>
              </a:ext>
            </a:extLst>
          </p:cNvPr>
          <p:cNvPicPr>
            <a:picLocks noChangeAspect="1"/>
          </p:cNvPicPr>
          <p:nvPr/>
        </p:nvPicPr>
        <p:blipFill>
          <a:blip r:embed="rId4"/>
          <a:stretch>
            <a:fillRect/>
          </a:stretch>
        </p:blipFill>
        <p:spPr>
          <a:xfrm>
            <a:off x="312051" y="5764146"/>
            <a:ext cx="3434349" cy="360124"/>
          </a:xfrm>
          <a:prstGeom prst="rect">
            <a:avLst/>
          </a:prstGeom>
        </p:spPr>
      </p:pic>
      <p:pic>
        <p:nvPicPr>
          <p:cNvPr id="3" name="Picture 2" descr="NFRF visual identifier">
            <a:extLst>
              <a:ext uri="{FF2B5EF4-FFF2-40B4-BE49-F238E27FC236}">
                <a16:creationId xmlns:a16="http://schemas.microsoft.com/office/drawing/2014/main" id="{8A67ADEF-7AB6-A6B8-7D98-83FAEA41A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WH&#10;">
            <a:extLst>
              <a:ext uri="{FF2B5EF4-FFF2-40B4-BE49-F238E27FC236}">
                <a16:creationId xmlns:a16="http://schemas.microsoft.com/office/drawing/2014/main" id="{9FBB0645-468B-3AF1-61A5-A5387236984C}"/>
              </a:ext>
            </a:extLst>
          </p:cNvPr>
          <p:cNvPicPr>
            <a:picLocks noChangeAspect="1"/>
          </p:cNvPicPr>
          <p:nvPr/>
        </p:nvPicPr>
        <p:blipFill>
          <a:blip r:embed="rId6"/>
          <a:stretch>
            <a:fillRect/>
          </a:stretch>
        </p:blipFill>
        <p:spPr>
          <a:xfrm>
            <a:off x="10344226" y="5658509"/>
            <a:ext cx="1569774" cy="571398"/>
          </a:xfrm>
          <a:prstGeom prst="rect">
            <a:avLst/>
          </a:prstGeom>
        </p:spPr>
      </p:pic>
      <p:pic>
        <p:nvPicPr>
          <p:cNvPr id="8" name="Picture 7" descr="McMaster">
            <a:extLst>
              <a:ext uri="{FF2B5EF4-FFF2-40B4-BE49-F238E27FC236}">
                <a16:creationId xmlns:a16="http://schemas.microsoft.com/office/drawing/2014/main" id="{CA028854-4DE4-7C6A-6FAF-ED82A6ED5DF9}"/>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157582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0555-DC4D-D8B0-3CB6-A64D72ABE983}"/>
              </a:ext>
            </a:extLst>
          </p:cNvPr>
          <p:cNvSpPr>
            <a:spLocks noGrp="1"/>
          </p:cNvSpPr>
          <p:nvPr>
            <p:ph type="title"/>
          </p:nvPr>
        </p:nvSpPr>
        <p:spPr>
          <a:xfrm>
            <a:off x="838200" y="396112"/>
            <a:ext cx="10515600" cy="779810"/>
          </a:xfrm>
        </p:spPr>
        <p:txBody>
          <a:bodyPr>
            <a:normAutofit/>
          </a:bodyPr>
          <a:lstStyle/>
          <a:p>
            <a:pPr algn="ctr"/>
            <a:r>
              <a:rPr lang="en-CA" dirty="0"/>
              <a:t>Transformational Change Equation</a:t>
            </a:r>
          </a:p>
        </p:txBody>
      </p:sp>
      <p:sp>
        <p:nvSpPr>
          <p:cNvPr id="10" name="Rectangle: Rounded Corners 9">
            <a:extLst>
              <a:ext uri="{FF2B5EF4-FFF2-40B4-BE49-F238E27FC236}">
                <a16:creationId xmlns:a16="http://schemas.microsoft.com/office/drawing/2014/main" id="{5216F49D-8C09-2737-EFC5-567D7D8D40D3}"/>
              </a:ext>
              <a:ext uri="{C183D7F6-B498-43B3-948B-1728B52AA6E4}">
                <adec:decorative xmlns:adec="http://schemas.microsoft.com/office/drawing/2017/decorative" val="1"/>
              </a:ext>
            </a:extLst>
          </p:cNvPr>
          <p:cNvSpPr/>
          <p:nvPr/>
        </p:nvSpPr>
        <p:spPr>
          <a:xfrm>
            <a:off x="2106708" y="1712669"/>
            <a:ext cx="2390278" cy="1421649"/>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2167E72-A6C9-8911-C334-AA98BD56DE06}"/>
              </a:ext>
            </a:extLst>
          </p:cNvPr>
          <p:cNvSpPr txBox="1"/>
          <p:nvPr/>
        </p:nvSpPr>
        <p:spPr>
          <a:xfrm>
            <a:off x="2357631" y="1818130"/>
            <a:ext cx="19534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Building Research Capacity</a:t>
            </a:r>
            <a:endParaRPr kumimoji="0" lang="en-C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Arrow: Left-Right-Up 22" descr="An up down arrow showing the bi-directional relationship between research capacity and co-designing with partners, with a right arrow inditcating that they lead to mobilizing knowledge and scaling solutions">
            <a:extLst>
              <a:ext uri="{FF2B5EF4-FFF2-40B4-BE49-F238E27FC236}">
                <a16:creationId xmlns:a16="http://schemas.microsoft.com/office/drawing/2014/main" id="{ED401E76-F11D-1C64-FC4B-B51AB15C5D74}"/>
              </a:ext>
            </a:extLst>
          </p:cNvPr>
          <p:cNvSpPr/>
          <p:nvPr/>
        </p:nvSpPr>
        <p:spPr>
          <a:xfrm rot="5400000">
            <a:off x="3388249" y="2768906"/>
            <a:ext cx="1088751" cy="1846875"/>
          </a:xfrm>
          <a:prstGeom prst="leftRightUpArrow">
            <a:avLst/>
          </a:prstGeom>
          <a:solidFill>
            <a:srgbClr val="462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EC0E3460-31D6-DE6D-4BFE-01F8CCF2DEA0}"/>
              </a:ext>
              <a:ext uri="{C183D7F6-B498-43B3-948B-1728B52AA6E4}">
                <adec:decorative xmlns:adec="http://schemas.microsoft.com/office/drawing/2017/decorative" val="1"/>
              </a:ext>
            </a:extLst>
          </p:cNvPr>
          <p:cNvSpPr/>
          <p:nvPr/>
        </p:nvSpPr>
        <p:spPr>
          <a:xfrm>
            <a:off x="2106708" y="4279680"/>
            <a:ext cx="2390278" cy="1421649"/>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05FB4FB-70A2-19A1-7AE5-5D90B1619943}"/>
              </a:ext>
            </a:extLst>
          </p:cNvPr>
          <p:cNvSpPr txBox="1"/>
          <p:nvPr/>
        </p:nvSpPr>
        <p:spPr>
          <a:xfrm>
            <a:off x="2169471" y="4515539"/>
            <a:ext cx="2256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Co-Designing with Partners</a:t>
            </a:r>
            <a:endParaRPr kumimoji="0" lang="en-C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8014F1F1-3807-4234-0961-44248F6DEA2A}"/>
              </a:ext>
              <a:ext uri="{C183D7F6-B498-43B3-948B-1728B52AA6E4}">
                <adec:decorative xmlns:adec="http://schemas.microsoft.com/office/drawing/2017/decorative" val="1"/>
              </a:ext>
            </a:extLst>
          </p:cNvPr>
          <p:cNvSpPr/>
          <p:nvPr/>
        </p:nvSpPr>
        <p:spPr>
          <a:xfrm>
            <a:off x="4858199" y="2983053"/>
            <a:ext cx="2489463" cy="1421649"/>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6E5C4DC-3CA1-F450-16B8-783F1B241AA0}"/>
              </a:ext>
            </a:extLst>
          </p:cNvPr>
          <p:cNvSpPr txBox="1"/>
          <p:nvPr/>
        </p:nvSpPr>
        <p:spPr>
          <a:xfrm>
            <a:off x="4794142" y="3111959"/>
            <a:ext cx="25886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Mobilizing Knowledge and Scaling Solutions</a:t>
            </a:r>
            <a:endParaRPr kumimoji="0" lang="en-CA"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Arrow: Right 31" descr="right arrow">
            <a:extLst>
              <a:ext uri="{FF2B5EF4-FFF2-40B4-BE49-F238E27FC236}">
                <a16:creationId xmlns:a16="http://schemas.microsoft.com/office/drawing/2014/main" id="{3CE973C9-38D7-56DF-2391-01FFBCDF80B3}"/>
              </a:ext>
            </a:extLst>
          </p:cNvPr>
          <p:cNvSpPr/>
          <p:nvPr/>
        </p:nvSpPr>
        <p:spPr>
          <a:xfrm>
            <a:off x="7353990" y="3439114"/>
            <a:ext cx="533037" cy="512130"/>
          </a:xfrm>
          <a:prstGeom prst="rightArrow">
            <a:avLst/>
          </a:prstGeom>
          <a:solidFill>
            <a:srgbClr val="462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45428C3F-599C-60C7-13F8-194EE33F6963}"/>
              </a:ext>
              <a:ext uri="{C183D7F6-B498-43B3-948B-1728B52AA6E4}">
                <adec:decorative xmlns:adec="http://schemas.microsoft.com/office/drawing/2017/decorative" val="1"/>
              </a:ext>
            </a:extLst>
          </p:cNvPr>
          <p:cNvSpPr/>
          <p:nvPr/>
        </p:nvSpPr>
        <p:spPr>
          <a:xfrm>
            <a:off x="7881679" y="1712669"/>
            <a:ext cx="2390400" cy="4045706"/>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2ED0FCD-9312-623E-D195-0308EFE0EED1}"/>
              </a:ext>
            </a:extLst>
          </p:cNvPr>
          <p:cNvSpPr txBox="1"/>
          <p:nvPr/>
        </p:nvSpPr>
        <p:spPr>
          <a:xfrm>
            <a:off x="8055230" y="2436694"/>
            <a:ext cx="2190738"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Outcomes and Impacts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Inclusive Workplaces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New Applied Research Norms</a:t>
            </a:r>
            <a:endParaRPr kumimoji="0" lang="en-CA"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6931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CD98-E366-48D6-DF7C-C0840B29944A}"/>
              </a:ext>
            </a:extLst>
          </p:cNvPr>
          <p:cNvSpPr>
            <a:spLocks noGrp="1"/>
          </p:cNvSpPr>
          <p:nvPr>
            <p:ph type="title"/>
          </p:nvPr>
        </p:nvSpPr>
        <p:spPr/>
        <p:txBody>
          <a:bodyPr>
            <a:normAutofit/>
          </a:bodyPr>
          <a:lstStyle/>
          <a:p>
            <a:r>
              <a:rPr lang="en-CA" dirty="0"/>
              <a:t>Disability Communities</a:t>
            </a:r>
          </a:p>
        </p:txBody>
      </p:sp>
      <p:sp>
        <p:nvSpPr>
          <p:cNvPr id="4" name="TextBox 3">
            <a:extLst>
              <a:ext uri="{FF2B5EF4-FFF2-40B4-BE49-F238E27FC236}">
                <a16:creationId xmlns:a16="http://schemas.microsoft.com/office/drawing/2014/main" id="{A2CC9CB2-24F5-4335-5F63-1D3FA6B02775}"/>
              </a:ext>
            </a:extLst>
          </p:cNvPr>
          <p:cNvSpPr txBox="1"/>
          <p:nvPr/>
        </p:nvSpPr>
        <p:spPr>
          <a:xfrm>
            <a:off x="1051732" y="1258323"/>
            <a:ext cx="525762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Autism Alliance of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Autism Society of Newfoundland and Labrador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Burnaby Association for Community Inclusion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Canadian Association for Supported Employment / </a:t>
            </a: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MentorAbility</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Canadian Hard of Hearing Association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Gateway Association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Inclusion Canada / Ready, Willing and Able</a:t>
            </a:r>
          </a:p>
        </p:txBody>
      </p:sp>
      <p:sp>
        <p:nvSpPr>
          <p:cNvPr id="5" name="TextBox 4">
            <a:extLst>
              <a:ext uri="{FF2B5EF4-FFF2-40B4-BE49-F238E27FC236}">
                <a16:creationId xmlns:a16="http://schemas.microsoft.com/office/drawing/2014/main" id="{3BF5B00B-35BC-E48D-B59A-1E2B0BAB4D4C}"/>
              </a:ext>
            </a:extLst>
          </p:cNvPr>
          <p:cNvSpPr txBox="1"/>
          <p:nvPr/>
        </p:nvSpPr>
        <p:spPr>
          <a:xfrm>
            <a:off x="6473362" y="1284993"/>
            <a:ext cx="494520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Inclusions East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Indigenous Disability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Level It 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LiveWorkPlay</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March of Dimes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Ontario Disability Employment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Realize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Spinal Cord Injury Manitoba Inc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Trailblazers Life Choices</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5061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38D9-C6FD-BD97-B1DA-EF6BECFA8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D9DA0-7023-94EF-886B-434BED35E9A9}"/>
              </a:ext>
            </a:extLst>
          </p:cNvPr>
          <p:cNvSpPr>
            <a:spLocks noGrp="1"/>
          </p:cNvSpPr>
          <p:nvPr>
            <p:ph type="title"/>
          </p:nvPr>
        </p:nvSpPr>
        <p:spPr>
          <a:xfrm>
            <a:off x="838200" y="396112"/>
            <a:ext cx="10515600" cy="779810"/>
          </a:xfrm>
        </p:spPr>
        <p:txBody>
          <a:bodyPr>
            <a:normAutofit/>
          </a:bodyPr>
          <a:lstStyle/>
          <a:p>
            <a:pPr algn="ctr"/>
            <a:r>
              <a:rPr lang="en-CA" dirty="0"/>
              <a:t>Transformational Change Equation</a:t>
            </a:r>
          </a:p>
        </p:txBody>
      </p:sp>
      <p:sp>
        <p:nvSpPr>
          <p:cNvPr id="10" name="Rectangle: Rounded Corners 9">
            <a:extLst>
              <a:ext uri="{FF2B5EF4-FFF2-40B4-BE49-F238E27FC236}">
                <a16:creationId xmlns:a16="http://schemas.microsoft.com/office/drawing/2014/main" id="{4806D1BB-23A0-A774-025E-9007EE3BD53C}"/>
              </a:ext>
              <a:ext uri="{C183D7F6-B498-43B3-948B-1728B52AA6E4}">
                <adec:decorative xmlns:adec="http://schemas.microsoft.com/office/drawing/2017/decorative" val="1"/>
              </a:ext>
            </a:extLst>
          </p:cNvPr>
          <p:cNvSpPr/>
          <p:nvPr/>
        </p:nvSpPr>
        <p:spPr>
          <a:xfrm>
            <a:off x="2106708" y="1712669"/>
            <a:ext cx="2390278" cy="1421649"/>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BCCC0AF-B4C4-AB6B-3A79-A09A805471C3}"/>
              </a:ext>
            </a:extLst>
          </p:cNvPr>
          <p:cNvSpPr txBox="1"/>
          <p:nvPr/>
        </p:nvSpPr>
        <p:spPr>
          <a:xfrm>
            <a:off x="2357631" y="1818130"/>
            <a:ext cx="19534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Building Research Capacity</a:t>
            </a:r>
            <a:endParaRPr kumimoji="0" lang="en-C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Arrow: Left-Right-Up 22" descr="An up down arrow showing the bi-directional relationship between research capacity and co-designing with partners, with a right arrow inditcating that they lead to mobilizing knowledge and scaling solutions">
            <a:extLst>
              <a:ext uri="{FF2B5EF4-FFF2-40B4-BE49-F238E27FC236}">
                <a16:creationId xmlns:a16="http://schemas.microsoft.com/office/drawing/2014/main" id="{B77D644C-CC84-A45D-B8F9-0FD46A0CFF7E}"/>
              </a:ext>
            </a:extLst>
          </p:cNvPr>
          <p:cNvSpPr/>
          <p:nvPr/>
        </p:nvSpPr>
        <p:spPr>
          <a:xfrm rot="5400000">
            <a:off x="3388249" y="2768906"/>
            <a:ext cx="1088751" cy="1846875"/>
          </a:xfrm>
          <a:prstGeom prst="leftRightUpArrow">
            <a:avLst/>
          </a:prstGeom>
          <a:solidFill>
            <a:srgbClr val="462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1512A4B-FF82-6368-B6AF-97F809564E0D}"/>
              </a:ext>
              <a:ext uri="{C183D7F6-B498-43B3-948B-1728B52AA6E4}">
                <adec:decorative xmlns:adec="http://schemas.microsoft.com/office/drawing/2017/decorative" val="1"/>
              </a:ext>
            </a:extLst>
          </p:cNvPr>
          <p:cNvSpPr/>
          <p:nvPr/>
        </p:nvSpPr>
        <p:spPr>
          <a:xfrm>
            <a:off x="2106708" y="4279680"/>
            <a:ext cx="2390278" cy="1421649"/>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936CC04-0FBD-2C4E-6DB1-943A175444A5}"/>
              </a:ext>
            </a:extLst>
          </p:cNvPr>
          <p:cNvSpPr txBox="1"/>
          <p:nvPr/>
        </p:nvSpPr>
        <p:spPr>
          <a:xfrm>
            <a:off x="2169471" y="4515539"/>
            <a:ext cx="2256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Co-Designing with Partners</a:t>
            </a:r>
            <a:endParaRPr kumimoji="0" lang="en-C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61899855-A87A-8938-1956-B4F58DD8238B}"/>
              </a:ext>
              <a:ext uri="{C183D7F6-B498-43B3-948B-1728B52AA6E4}">
                <adec:decorative xmlns:adec="http://schemas.microsoft.com/office/drawing/2017/decorative" val="1"/>
              </a:ext>
            </a:extLst>
          </p:cNvPr>
          <p:cNvSpPr/>
          <p:nvPr/>
        </p:nvSpPr>
        <p:spPr>
          <a:xfrm>
            <a:off x="4858199" y="2983053"/>
            <a:ext cx="2489463" cy="1421649"/>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A09E929-E5BB-BD1C-E19A-EE4962A9548D}"/>
              </a:ext>
            </a:extLst>
          </p:cNvPr>
          <p:cNvSpPr txBox="1"/>
          <p:nvPr/>
        </p:nvSpPr>
        <p:spPr>
          <a:xfrm>
            <a:off x="4794142" y="3111959"/>
            <a:ext cx="25886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Mobilizing Knowledge and Scaling Solutions</a:t>
            </a:r>
            <a:endParaRPr kumimoji="0" lang="en-CA"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Arrow: Right 31" descr="right arrow">
            <a:extLst>
              <a:ext uri="{FF2B5EF4-FFF2-40B4-BE49-F238E27FC236}">
                <a16:creationId xmlns:a16="http://schemas.microsoft.com/office/drawing/2014/main" id="{A51AE39A-5214-489D-78E4-B015BDF42D64}"/>
              </a:ext>
            </a:extLst>
          </p:cNvPr>
          <p:cNvSpPr/>
          <p:nvPr/>
        </p:nvSpPr>
        <p:spPr>
          <a:xfrm>
            <a:off x="7353990" y="3439114"/>
            <a:ext cx="533037" cy="512130"/>
          </a:xfrm>
          <a:prstGeom prst="rightArrow">
            <a:avLst/>
          </a:prstGeom>
          <a:solidFill>
            <a:srgbClr val="462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E1BF2E9-D443-C38F-5735-3A61FDDB01DD}"/>
              </a:ext>
              <a:ext uri="{C183D7F6-B498-43B3-948B-1728B52AA6E4}">
                <adec:decorative xmlns:adec="http://schemas.microsoft.com/office/drawing/2017/decorative" val="1"/>
              </a:ext>
            </a:extLst>
          </p:cNvPr>
          <p:cNvSpPr/>
          <p:nvPr/>
        </p:nvSpPr>
        <p:spPr>
          <a:xfrm>
            <a:off x="7881679" y="1712669"/>
            <a:ext cx="2390400" cy="4045706"/>
          </a:xfrm>
          <a:prstGeom prst="roundRect">
            <a:avLst/>
          </a:prstGeom>
          <a:solidFill>
            <a:srgbClr val="1C85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5635AFE-A9D5-9C86-D2FC-EDDB8A36C092}"/>
              </a:ext>
            </a:extLst>
          </p:cNvPr>
          <p:cNvSpPr txBox="1"/>
          <p:nvPr/>
        </p:nvSpPr>
        <p:spPr>
          <a:xfrm>
            <a:off x="8055230" y="2098768"/>
            <a:ext cx="2190738"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Outcomes and Impacts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Inclusive Workplace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New Applied Research Practice Norms</a:t>
            </a:r>
            <a:endParaRPr kumimoji="0" lang="en-CA"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Oval 2">
            <a:extLst>
              <a:ext uri="{FF2B5EF4-FFF2-40B4-BE49-F238E27FC236}">
                <a16:creationId xmlns:a16="http://schemas.microsoft.com/office/drawing/2014/main" id="{FB81E684-74B6-2B50-23BF-6D23579C7E28}"/>
              </a:ext>
              <a:ext uri="{C183D7F6-B498-43B3-948B-1728B52AA6E4}">
                <adec:decorative xmlns:adec="http://schemas.microsoft.com/office/drawing/2017/decorative" val="1"/>
              </a:ext>
            </a:extLst>
          </p:cNvPr>
          <p:cNvSpPr/>
          <p:nvPr/>
        </p:nvSpPr>
        <p:spPr>
          <a:xfrm>
            <a:off x="4584795" y="2181125"/>
            <a:ext cx="3060000" cy="3060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5591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5D57-2602-7FDD-61F5-383104B57EA8}"/>
              </a:ext>
            </a:extLst>
          </p:cNvPr>
          <p:cNvSpPr>
            <a:spLocks noGrp="1"/>
          </p:cNvSpPr>
          <p:nvPr>
            <p:ph type="title"/>
          </p:nvPr>
        </p:nvSpPr>
        <p:spPr/>
        <p:txBody>
          <a:bodyPr anchor="ctr">
            <a:normAutofit/>
          </a:bodyPr>
          <a:lstStyle/>
          <a:p>
            <a:r>
              <a:rPr lang="en-CA" dirty="0"/>
              <a:t>Scan of Existing Tools and Resources</a:t>
            </a:r>
          </a:p>
        </p:txBody>
      </p:sp>
      <p:sp>
        <p:nvSpPr>
          <p:cNvPr id="3" name="Content Placeholder 2">
            <a:extLst>
              <a:ext uri="{FF2B5EF4-FFF2-40B4-BE49-F238E27FC236}">
                <a16:creationId xmlns:a16="http://schemas.microsoft.com/office/drawing/2014/main" id="{C043748D-0777-078C-5316-6746AFD13562}"/>
              </a:ext>
            </a:extLst>
          </p:cNvPr>
          <p:cNvSpPr>
            <a:spLocks noGrp="1"/>
          </p:cNvSpPr>
          <p:nvPr>
            <p:ph idx="1"/>
          </p:nvPr>
        </p:nvSpPr>
        <p:spPr/>
        <p:txBody>
          <a:bodyPr>
            <a:normAutofit/>
          </a:bodyPr>
          <a:lstStyle/>
          <a:p>
            <a:r>
              <a:rPr lang="en-US" dirty="0"/>
              <a:t>Identifying and contextualizing existing tools and resources</a:t>
            </a:r>
          </a:p>
          <a:p>
            <a:pPr lvl="1"/>
            <a:r>
              <a:rPr lang="en-US" dirty="0"/>
              <a:t>Each tool/resource is being contextualized to help catalogue it in a tool/resource library</a:t>
            </a:r>
          </a:p>
          <a:p>
            <a:pPr lvl="1"/>
            <a:r>
              <a:rPr lang="en-US" dirty="0"/>
              <a:t>Key contextual considerations:</a:t>
            </a:r>
          </a:p>
          <a:p>
            <a:pPr lvl="2"/>
            <a:r>
              <a:rPr lang="en-US" dirty="0"/>
              <a:t>Core organization activity targeted</a:t>
            </a:r>
          </a:p>
          <a:p>
            <a:pPr lvl="2"/>
            <a:r>
              <a:rPr lang="en-US" dirty="0"/>
              <a:t>Purpose/focus</a:t>
            </a:r>
          </a:p>
          <a:p>
            <a:pPr lvl="2"/>
            <a:r>
              <a:rPr lang="en-US" dirty="0"/>
              <a:t>Type (training, guidance, auditing etc.)</a:t>
            </a:r>
          </a:p>
          <a:p>
            <a:pPr lvl="2"/>
            <a:r>
              <a:rPr lang="en-US" dirty="0"/>
              <a:t>Target audience</a:t>
            </a:r>
          </a:p>
          <a:p>
            <a:pPr lvl="2"/>
            <a:r>
              <a:rPr lang="en-US" dirty="0"/>
              <a:t>Open access (yes/no)</a:t>
            </a:r>
          </a:p>
          <a:p>
            <a:pPr lvl="2"/>
            <a:r>
              <a:rPr lang="en-US" dirty="0"/>
              <a:t>Evidence based (yes/no)</a:t>
            </a:r>
          </a:p>
          <a:p>
            <a:pPr lvl="2"/>
            <a:r>
              <a:rPr lang="en-US" dirty="0"/>
              <a:t>Accessibility features</a:t>
            </a:r>
          </a:p>
          <a:p>
            <a:endParaRPr lang="en-CA" dirty="0"/>
          </a:p>
        </p:txBody>
      </p:sp>
    </p:spTree>
    <p:extLst>
      <p:ext uri="{BB962C8B-B14F-4D97-AF65-F5344CB8AC3E}">
        <p14:creationId xmlns:p14="http://schemas.microsoft.com/office/powerpoint/2010/main" val="185827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F8BD-1835-EBFA-398B-8246733E2EF3}"/>
              </a:ext>
            </a:extLst>
          </p:cNvPr>
          <p:cNvSpPr>
            <a:spLocks noGrp="1"/>
          </p:cNvSpPr>
          <p:nvPr>
            <p:ph type="title"/>
          </p:nvPr>
        </p:nvSpPr>
        <p:spPr/>
        <p:txBody>
          <a:bodyPr anchor="ctr">
            <a:noAutofit/>
          </a:bodyPr>
          <a:lstStyle/>
          <a:p>
            <a:r>
              <a:rPr lang="en-CA" dirty="0"/>
              <a:t>Delphi Panel</a:t>
            </a:r>
          </a:p>
        </p:txBody>
      </p:sp>
      <p:sp>
        <p:nvSpPr>
          <p:cNvPr id="3" name="Content Placeholder 2">
            <a:extLst>
              <a:ext uri="{FF2B5EF4-FFF2-40B4-BE49-F238E27FC236}">
                <a16:creationId xmlns:a16="http://schemas.microsoft.com/office/drawing/2014/main" id="{8E6D9BAF-BC26-4E92-336C-0E1580A72945}"/>
              </a:ext>
            </a:extLst>
          </p:cNvPr>
          <p:cNvSpPr>
            <a:spLocks noGrp="1"/>
          </p:cNvSpPr>
          <p:nvPr>
            <p:ph idx="1"/>
          </p:nvPr>
        </p:nvSpPr>
        <p:spPr/>
        <p:txBody>
          <a:bodyPr>
            <a:normAutofit/>
          </a:bodyPr>
          <a:lstStyle/>
          <a:p>
            <a:r>
              <a:rPr lang="en-US" dirty="0"/>
              <a:t>Setting up a modified Delphi panel of experts to help develop and refine an approach for contextualizing the tools and resources identified</a:t>
            </a:r>
          </a:p>
          <a:p>
            <a:pPr lvl="1"/>
            <a:r>
              <a:rPr lang="en-CA" dirty="0"/>
              <a:t>Currently recruiting experts for the Delphi panel</a:t>
            </a:r>
          </a:p>
          <a:p>
            <a:pPr lvl="1"/>
            <a:r>
              <a:rPr lang="en-CA" dirty="0"/>
              <a:t>Outcome will be a structure for an open access web portal where tools/resources will be catalogued</a:t>
            </a:r>
            <a:endParaRPr lang="en-US" dirty="0"/>
          </a:p>
        </p:txBody>
      </p:sp>
    </p:spTree>
    <p:extLst>
      <p:ext uri="{BB962C8B-B14F-4D97-AF65-F5344CB8AC3E}">
        <p14:creationId xmlns:p14="http://schemas.microsoft.com/office/powerpoint/2010/main" val="2231943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FBF7-4960-4B1C-1476-CC7D9EB07B48}"/>
              </a:ext>
            </a:extLst>
          </p:cNvPr>
          <p:cNvSpPr>
            <a:spLocks noGrp="1"/>
          </p:cNvSpPr>
          <p:nvPr>
            <p:ph type="title"/>
          </p:nvPr>
        </p:nvSpPr>
        <p:spPr/>
        <p:txBody>
          <a:bodyPr anchor="ctr"/>
          <a:lstStyle/>
          <a:p>
            <a:r>
              <a:rPr lang="en-CA" dirty="0"/>
              <a:t>Gap Analysis</a:t>
            </a:r>
          </a:p>
        </p:txBody>
      </p:sp>
      <p:sp>
        <p:nvSpPr>
          <p:cNvPr id="3" name="Content Placeholder 2">
            <a:extLst>
              <a:ext uri="{FF2B5EF4-FFF2-40B4-BE49-F238E27FC236}">
                <a16:creationId xmlns:a16="http://schemas.microsoft.com/office/drawing/2014/main" id="{AC5087D7-1883-AD50-9211-4E79248B47FB}"/>
              </a:ext>
            </a:extLst>
          </p:cNvPr>
          <p:cNvSpPr>
            <a:spLocks noGrp="1"/>
          </p:cNvSpPr>
          <p:nvPr>
            <p:ph idx="1"/>
          </p:nvPr>
        </p:nvSpPr>
        <p:spPr/>
        <p:txBody>
          <a:bodyPr>
            <a:normAutofit/>
          </a:bodyPr>
          <a:lstStyle/>
          <a:p>
            <a:r>
              <a:rPr lang="en-US" dirty="0"/>
              <a:t>Undertaking a gap analysis of employer unmet needs</a:t>
            </a:r>
          </a:p>
          <a:p>
            <a:pPr lvl="1"/>
            <a:r>
              <a:rPr lang="en-CA" dirty="0"/>
              <a:t>Identifying the specific needs employers have when hiring and supporting workers with disabilities</a:t>
            </a:r>
          </a:p>
          <a:p>
            <a:pPr lvl="1"/>
            <a:r>
              <a:rPr lang="en-CA" dirty="0"/>
              <a:t>Assessing coverage of existing tools and resources available to employers</a:t>
            </a:r>
          </a:p>
          <a:p>
            <a:pPr lvl="1"/>
            <a:r>
              <a:rPr lang="en-CA" dirty="0"/>
              <a:t>Providing recommendations for new or improved resources, tools, and training programs to fill these gaps</a:t>
            </a:r>
          </a:p>
          <a:p>
            <a:endParaRPr lang="en-CA" dirty="0"/>
          </a:p>
        </p:txBody>
      </p:sp>
    </p:spTree>
    <p:extLst>
      <p:ext uri="{BB962C8B-B14F-4D97-AF65-F5344CB8AC3E}">
        <p14:creationId xmlns:p14="http://schemas.microsoft.com/office/powerpoint/2010/main" val="2518423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B3EC-43F3-C002-1309-66117E51C903}"/>
              </a:ext>
            </a:extLst>
          </p:cNvPr>
          <p:cNvSpPr>
            <a:spLocks noGrp="1"/>
          </p:cNvSpPr>
          <p:nvPr>
            <p:ph type="title"/>
          </p:nvPr>
        </p:nvSpPr>
        <p:spPr/>
        <p:txBody>
          <a:bodyPr anchor="ctr">
            <a:noAutofit/>
          </a:bodyPr>
          <a:lstStyle/>
          <a:p>
            <a:r>
              <a:rPr lang="en-CA" sz="3600" dirty="0"/>
              <a:t>Highlights of Work from Our Incubator Hubs</a:t>
            </a:r>
          </a:p>
        </p:txBody>
      </p:sp>
      <p:sp>
        <p:nvSpPr>
          <p:cNvPr id="3" name="Content Placeholder 2">
            <a:extLst>
              <a:ext uri="{FF2B5EF4-FFF2-40B4-BE49-F238E27FC236}">
                <a16:creationId xmlns:a16="http://schemas.microsoft.com/office/drawing/2014/main" id="{3324BF00-AB63-A069-1B61-36E09AEA4FA9}"/>
              </a:ext>
            </a:extLst>
          </p:cNvPr>
          <p:cNvSpPr>
            <a:spLocks noGrp="1"/>
          </p:cNvSpPr>
          <p:nvPr>
            <p:ph idx="1"/>
          </p:nvPr>
        </p:nvSpPr>
        <p:spPr/>
        <p:txBody>
          <a:bodyPr/>
          <a:lstStyle/>
          <a:p>
            <a:r>
              <a:rPr lang="en-CA" dirty="0"/>
              <a:t>Lightning talks from Hubs 2-5</a:t>
            </a:r>
          </a:p>
          <a:p>
            <a:r>
              <a:rPr lang="en-CA" dirty="0"/>
              <a:t>In-depth workshops this afternoon with Hubs 1-5</a:t>
            </a:r>
          </a:p>
          <a:p>
            <a:endParaRPr lang="en-CA" dirty="0"/>
          </a:p>
        </p:txBody>
      </p:sp>
      <p:pic>
        <p:nvPicPr>
          <p:cNvPr id="4" name="Picture 3" descr="Three core huds: workplace systems and partnerships, employment support systems, and transitions to work and career development. &#10;&#10;Two cross cutting hubs: inclusive environmental design and disruptive technologies and the future of work&#10;&#10;">
            <a:extLst>
              <a:ext uri="{FF2B5EF4-FFF2-40B4-BE49-F238E27FC236}">
                <a16:creationId xmlns:a16="http://schemas.microsoft.com/office/drawing/2014/main" id="{D4EFB2BA-7649-F8FA-0FC6-64E0FC114B84}"/>
              </a:ext>
            </a:extLst>
          </p:cNvPr>
          <p:cNvPicPr>
            <a:picLocks noChangeAspect="1"/>
          </p:cNvPicPr>
          <p:nvPr/>
        </p:nvPicPr>
        <p:blipFill>
          <a:blip r:embed="rId2"/>
          <a:stretch>
            <a:fillRect/>
          </a:stretch>
        </p:blipFill>
        <p:spPr>
          <a:xfrm>
            <a:off x="1225544" y="2749867"/>
            <a:ext cx="9824661" cy="3222905"/>
          </a:xfrm>
          <a:prstGeom prst="rect">
            <a:avLst/>
          </a:prstGeom>
        </p:spPr>
      </p:pic>
    </p:spTree>
    <p:extLst>
      <p:ext uri="{BB962C8B-B14F-4D97-AF65-F5344CB8AC3E}">
        <p14:creationId xmlns:p14="http://schemas.microsoft.com/office/powerpoint/2010/main" val="3302033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35745-155B-9702-1B7F-A920AD36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11CCE-F29B-0437-4451-1A18B5B8EEC0}"/>
              </a:ext>
            </a:extLst>
          </p:cNvPr>
          <p:cNvSpPr>
            <a:spLocks noGrp="1"/>
          </p:cNvSpPr>
          <p:nvPr>
            <p:ph type="title"/>
          </p:nvPr>
        </p:nvSpPr>
        <p:spPr/>
        <p:txBody>
          <a:bodyPr/>
          <a:lstStyle/>
          <a:p>
            <a:pPr algn="ctr"/>
            <a:r>
              <a:rPr lang="en-US" dirty="0"/>
              <a:t>Workplace Systems and Partnerships</a:t>
            </a:r>
          </a:p>
        </p:txBody>
      </p:sp>
      <p:pic>
        <p:nvPicPr>
          <p:cNvPr id="4" name="Picture 3">
            <a:extLst>
              <a:ext uri="{FF2B5EF4-FFF2-40B4-BE49-F238E27FC236}">
                <a16:creationId xmlns:a16="http://schemas.microsoft.com/office/drawing/2014/main" id="{D62EA67D-88FA-9642-AB59-91740A2308A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612" y="1770257"/>
            <a:ext cx="1910356" cy="1910356"/>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E348188-3F58-E8DB-1391-7ECF56BE6F56}"/>
              </a:ext>
            </a:extLst>
          </p:cNvPr>
          <p:cNvSpPr txBox="1"/>
          <p:nvPr/>
        </p:nvSpPr>
        <p:spPr>
          <a:xfrm>
            <a:off x="4173490" y="2402269"/>
            <a:ext cx="4599035" cy="646331"/>
          </a:xfrm>
          <a:prstGeom prst="rect">
            <a:avLst/>
          </a:prstGeom>
          <a:noFill/>
        </p:spPr>
        <p:txBody>
          <a:bodyPr wrap="square">
            <a:spAutoFit/>
          </a:bodyPr>
          <a:lstStyle/>
          <a:p>
            <a:r>
              <a:rPr lang="en-CA" b="1" dirty="0"/>
              <a:t>Emile Tompa, </a:t>
            </a:r>
            <a:r>
              <a:rPr lang="en-CA" dirty="0"/>
              <a:t>Executive Director, IDEA; Department of Economics, McMaster</a:t>
            </a:r>
          </a:p>
        </p:txBody>
      </p:sp>
      <p:pic>
        <p:nvPicPr>
          <p:cNvPr id="7" name="Picture 6">
            <a:extLst>
              <a:ext uri="{FF2B5EF4-FFF2-40B4-BE49-F238E27FC236}">
                <a16:creationId xmlns:a16="http://schemas.microsoft.com/office/drawing/2014/main" id="{4B55B41D-1651-C409-93D8-A450901FA2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612" y="3975777"/>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A1E7866-17F5-8C0A-90C3-9246F2245299}"/>
              </a:ext>
            </a:extLst>
          </p:cNvPr>
          <p:cNvSpPr txBox="1"/>
          <p:nvPr/>
        </p:nvSpPr>
        <p:spPr>
          <a:xfrm>
            <a:off x="4173490" y="4607789"/>
            <a:ext cx="4599035" cy="646331"/>
          </a:xfrm>
          <a:prstGeom prst="rect">
            <a:avLst/>
          </a:prstGeom>
          <a:noFill/>
        </p:spPr>
        <p:txBody>
          <a:bodyPr wrap="square">
            <a:spAutoFit/>
          </a:bodyPr>
          <a:lstStyle/>
          <a:p>
            <a:r>
              <a:rPr lang="en-CA" b="1" dirty="0"/>
              <a:t>Don Gallant, </a:t>
            </a:r>
            <a:r>
              <a:rPr lang="en-CA" dirty="0"/>
              <a:t>National Director, Ready, Willing, and Able (RWA)</a:t>
            </a:r>
          </a:p>
        </p:txBody>
      </p:sp>
    </p:spTree>
    <p:extLst>
      <p:ext uri="{BB962C8B-B14F-4D97-AF65-F5344CB8AC3E}">
        <p14:creationId xmlns:p14="http://schemas.microsoft.com/office/powerpoint/2010/main" val="1473979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8E337-8E6D-0510-ED6E-4424653A9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9B0F8-F51B-A400-8AE5-38C5BB4B394B}"/>
              </a:ext>
            </a:extLst>
          </p:cNvPr>
          <p:cNvSpPr>
            <a:spLocks noGrp="1"/>
          </p:cNvSpPr>
          <p:nvPr>
            <p:ph type="title"/>
          </p:nvPr>
        </p:nvSpPr>
        <p:spPr/>
        <p:txBody>
          <a:bodyPr/>
          <a:lstStyle/>
          <a:p>
            <a:pPr algn="ctr"/>
            <a:r>
              <a:rPr lang="en-US" dirty="0"/>
              <a:t>Employment Support Systems</a:t>
            </a:r>
          </a:p>
        </p:txBody>
      </p:sp>
      <p:sp>
        <p:nvSpPr>
          <p:cNvPr id="8" name="TextBox 7">
            <a:extLst>
              <a:ext uri="{FF2B5EF4-FFF2-40B4-BE49-F238E27FC236}">
                <a16:creationId xmlns:a16="http://schemas.microsoft.com/office/drawing/2014/main" id="{BC9C5151-04F2-DD5F-B33E-B44113A921D1}"/>
              </a:ext>
            </a:extLst>
          </p:cNvPr>
          <p:cNvSpPr txBox="1"/>
          <p:nvPr/>
        </p:nvSpPr>
        <p:spPr>
          <a:xfrm>
            <a:off x="4173490" y="4264889"/>
            <a:ext cx="4599035" cy="1200329"/>
          </a:xfrm>
          <a:prstGeom prst="rect">
            <a:avLst/>
          </a:prstGeom>
          <a:noFill/>
        </p:spPr>
        <p:txBody>
          <a:bodyPr wrap="square" lIns="91440" tIns="45720" rIns="91440" bIns="45720" anchor="t">
            <a:spAutoFit/>
          </a:bodyPr>
          <a:lstStyle/>
          <a:p>
            <a:r>
              <a:rPr lang="en-CA" b="1" dirty="0">
                <a:ea typeface="+mn-lt"/>
                <a:cs typeface="+mn-lt"/>
              </a:rPr>
              <a:t>W. Francis Fung</a:t>
            </a:r>
            <a:r>
              <a:rPr lang="en-CA" b="1" dirty="0"/>
              <a:t>, </a:t>
            </a:r>
            <a:r>
              <a:rPr lang="en-CA" dirty="0">
                <a:ea typeface="+mn-lt"/>
                <a:cs typeface="+mn-lt"/>
              </a:rPr>
              <a:t>National Manager, Rehabilitation and Clinical Services at March of Dimes Canada; Engagement Lead, IDEA</a:t>
            </a:r>
            <a:endParaRPr lang="en-US" dirty="0"/>
          </a:p>
        </p:txBody>
      </p:sp>
      <p:pic>
        <p:nvPicPr>
          <p:cNvPr id="3" name="Picture 2">
            <a:extLst>
              <a:ext uri="{FF2B5EF4-FFF2-40B4-BE49-F238E27FC236}">
                <a16:creationId xmlns:a16="http://schemas.microsoft.com/office/drawing/2014/main" id="{1666E339-7904-1A34-3099-85D6775DFC3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612" y="1742594"/>
            <a:ext cx="1910356" cy="1910356"/>
          </a:xfrm>
          <a:prstGeom prst="rect">
            <a:avLst/>
          </a:prstGeom>
          <a:solidFill>
            <a:srgbClr val="FFFFFF">
              <a:shade val="85000"/>
            </a:srgbClr>
          </a:solidFill>
          <a:ln w="88900" cap="sq">
            <a:solidFill>
              <a:srgbClr val="4629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AB0787C-8A31-23AF-661D-2B60BCE444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612" y="3975776"/>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4B9E260-B678-BD09-44DE-32EACDC0D0C7}"/>
              </a:ext>
            </a:extLst>
          </p:cNvPr>
          <p:cNvSpPr txBox="1"/>
          <p:nvPr/>
        </p:nvSpPr>
        <p:spPr>
          <a:xfrm>
            <a:off x="4173490" y="2236107"/>
            <a:ext cx="4316506" cy="923330"/>
          </a:xfrm>
          <a:prstGeom prst="rect">
            <a:avLst/>
          </a:prstGeom>
          <a:noFill/>
        </p:spPr>
        <p:txBody>
          <a:bodyPr wrap="square">
            <a:spAutoFit/>
          </a:bodyPr>
          <a:lstStyle/>
          <a:p>
            <a:r>
              <a:rPr lang="en-CA" b="1" dirty="0"/>
              <a:t>Rebecca Gewurtz, </a:t>
            </a:r>
            <a:r>
              <a:rPr lang="en-CA" dirty="0"/>
              <a:t>Director, IDEA; School of Rehabilitation Science, McMaster</a:t>
            </a:r>
          </a:p>
        </p:txBody>
      </p:sp>
    </p:spTree>
    <p:extLst>
      <p:ext uri="{BB962C8B-B14F-4D97-AF65-F5344CB8AC3E}">
        <p14:creationId xmlns:p14="http://schemas.microsoft.com/office/powerpoint/2010/main" val="28463052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836DE-2B3B-0CEC-E60D-3AC6FBABBB09}"/>
            </a:ext>
          </a:extLst>
        </p:cNvPr>
        <p:cNvGrpSpPr/>
        <p:nvPr/>
      </p:nvGrpSpPr>
      <p:grpSpPr>
        <a:xfrm>
          <a:off x="0" y="0"/>
          <a:ext cx="0" cy="0"/>
          <a:chOff x="0" y="0"/>
          <a:chExt cx="0" cy="0"/>
        </a:xfrm>
      </p:grpSpPr>
      <p:pic>
        <p:nvPicPr>
          <p:cNvPr id="9" name="Picture 8" descr="Government of Canada logo">
            <a:extLst>
              <a:ext uri="{FF2B5EF4-FFF2-40B4-BE49-F238E27FC236}">
                <a16:creationId xmlns:a16="http://schemas.microsoft.com/office/drawing/2014/main" id="{ECE3E161-481A-B2BB-3E64-12A3D8EC10D0}"/>
              </a:ext>
            </a:extLst>
          </p:cNvPr>
          <p:cNvPicPr>
            <a:picLocks noChangeAspect="1"/>
          </p:cNvPicPr>
          <p:nvPr/>
        </p:nvPicPr>
        <p:blipFill>
          <a:blip r:embed="rId3"/>
          <a:stretch>
            <a:fillRect/>
          </a:stretch>
        </p:blipFill>
        <p:spPr>
          <a:xfrm>
            <a:off x="312051" y="5764146"/>
            <a:ext cx="3434349" cy="360124"/>
          </a:xfrm>
          <a:prstGeom prst="rect">
            <a:avLst/>
          </a:prstGeom>
        </p:spPr>
      </p:pic>
      <p:pic>
        <p:nvPicPr>
          <p:cNvPr id="11" name="Picture 2" descr="NFRF visual identifier">
            <a:extLst>
              <a:ext uri="{FF2B5EF4-FFF2-40B4-BE49-F238E27FC236}">
                <a16:creationId xmlns:a16="http://schemas.microsoft.com/office/drawing/2014/main" id="{AC8318CF-C9FD-A530-CD2E-3CE1F64E2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620" y="5499048"/>
            <a:ext cx="2374739" cy="948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WH">
            <a:extLst>
              <a:ext uri="{FF2B5EF4-FFF2-40B4-BE49-F238E27FC236}">
                <a16:creationId xmlns:a16="http://schemas.microsoft.com/office/drawing/2014/main" id="{B5D8FD22-487E-B370-03A8-CEE586627D82}"/>
              </a:ext>
            </a:extLst>
          </p:cNvPr>
          <p:cNvPicPr>
            <a:picLocks noChangeAspect="1"/>
          </p:cNvPicPr>
          <p:nvPr/>
        </p:nvPicPr>
        <p:blipFill>
          <a:blip r:embed="rId5"/>
          <a:stretch>
            <a:fillRect/>
          </a:stretch>
        </p:blipFill>
        <p:spPr>
          <a:xfrm>
            <a:off x="10344226" y="5658509"/>
            <a:ext cx="1569774" cy="571398"/>
          </a:xfrm>
          <a:prstGeom prst="rect">
            <a:avLst/>
          </a:prstGeom>
        </p:spPr>
      </p:pic>
      <p:pic>
        <p:nvPicPr>
          <p:cNvPr id="4" name="Picture 3" descr="Inclusive Design for Employment Access&#10;Vision radicale pur l'access inclusi a l'emploi&#10;&#10;">
            <a:extLst>
              <a:ext uri="{FF2B5EF4-FFF2-40B4-BE49-F238E27FC236}">
                <a16:creationId xmlns:a16="http://schemas.microsoft.com/office/drawing/2014/main" id="{8F3CB45F-E538-5240-9547-E9D42755AC0D}"/>
              </a:ext>
            </a:extLst>
          </p:cNvPr>
          <p:cNvPicPr>
            <a:picLocks noChangeAspect="1"/>
          </p:cNvPicPr>
          <p:nvPr/>
        </p:nvPicPr>
        <p:blipFill>
          <a:blip r:embed="rId6"/>
          <a:stretch>
            <a:fillRect/>
          </a:stretch>
        </p:blipFill>
        <p:spPr>
          <a:xfrm>
            <a:off x="472714" y="218825"/>
            <a:ext cx="11263782" cy="3210175"/>
          </a:xfrm>
          <a:prstGeom prst="rect">
            <a:avLst/>
          </a:prstGeom>
        </p:spPr>
      </p:pic>
      <p:sp>
        <p:nvSpPr>
          <p:cNvPr id="10" name="Rectangle 9">
            <a:extLst>
              <a:ext uri="{FF2B5EF4-FFF2-40B4-BE49-F238E27FC236}">
                <a16:creationId xmlns:a16="http://schemas.microsoft.com/office/drawing/2014/main" id="{EA160523-D7DB-29BF-8797-743DDB9E014D}"/>
              </a:ext>
              <a:ext uri="{C183D7F6-B498-43B3-948B-1728B52AA6E4}">
                <adec:decorative xmlns:adec="http://schemas.microsoft.com/office/drawing/2017/decorative" val="1"/>
              </a:ext>
            </a:extLst>
          </p:cNvPr>
          <p:cNvSpPr/>
          <p:nvPr/>
        </p:nvSpPr>
        <p:spPr>
          <a:xfrm>
            <a:off x="0" y="3863323"/>
            <a:ext cx="12192000" cy="1602254"/>
          </a:xfrm>
          <a:prstGeom prst="rect">
            <a:avLst/>
          </a:prstGeom>
          <a:solidFill>
            <a:srgbClr val="472A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00B12A8-BE22-CCBE-74EE-242EDC617870}"/>
              </a:ext>
            </a:extLst>
          </p:cNvPr>
          <p:cNvSpPr txBox="1"/>
          <p:nvPr/>
        </p:nvSpPr>
        <p:spPr>
          <a:xfrm>
            <a:off x="0" y="4002730"/>
            <a:ext cx="1219199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Hub 2 Workshop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Building a Culture of Inclusion: </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Employer supports to empower inclusive workplaces</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Footer Placeholder 3">
            <a:extLst>
              <a:ext uri="{FF2B5EF4-FFF2-40B4-BE49-F238E27FC236}">
                <a16:creationId xmlns:a16="http://schemas.microsoft.com/office/drawing/2014/main" id="{899F23D8-8F67-4D2E-30B5-C189931D7107}"/>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856C"/>
                </a:solidFill>
                <a:effectLst/>
                <a:uLnTx/>
                <a:uFillTx/>
                <a:latin typeface="Arial" panose="020B0604020202020204"/>
                <a:ea typeface="+mn-ea"/>
                <a:cs typeface="+mn-cs"/>
              </a:rPr>
              <a:t>vraie-idea.ca </a:t>
            </a:r>
          </a:p>
        </p:txBody>
      </p:sp>
      <p:pic>
        <p:nvPicPr>
          <p:cNvPr id="12" name="Picture 11" descr="McMaster">
            <a:extLst>
              <a:ext uri="{FF2B5EF4-FFF2-40B4-BE49-F238E27FC236}">
                <a16:creationId xmlns:a16="http://schemas.microsoft.com/office/drawing/2014/main" id="{EEB94F77-9B31-F146-12F4-13D5809E5264}"/>
              </a:ext>
            </a:extLst>
          </p:cNvPr>
          <p:cNvPicPr>
            <a:picLocks noChangeAspect="1"/>
          </p:cNvPicPr>
          <p:nvPr/>
        </p:nvPicPr>
        <p:blipFill>
          <a:blip r:embed="rId7"/>
          <a:stretch>
            <a:fillRect/>
          </a:stretch>
        </p:blipFill>
        <p:spPr>
          <a:xfrm>
            <a:off x="7799579" y="5581644"/>
            <a:ext cx="1705427" cy="948217"/>
          </a:xfrm>
          <a:prstGeom prst="rect">
            <a:avLst/>
          </a:prstGeom>
        </p:spPr>
      </p:pic>
    </p:spTree>
    <p:extLst>
      <p:ext uri="{BB962C8B-B14F-4D97-AF65-F5344CB8AC3E}">
        <p14:creationId xmlns:p14="http://schemas.microsoft.com/office/powerpoint/2010/main" val="2634229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2665-6DED-C0DE-B496-EECA4ED85210}"/>
              </a:ext>
            </a:extLst>
          </p:cNvPr>
          <p:cNvSpPr>
            <a:spLocks noGrp="1"/>
          </p:cNvSpPr>
          <p:nvPr>
            <p:ph type="title"/>
          </p:nvPr>
        </p:nvSpPr>
        <p:spPr/>
        <p:txBody>
          <a:bodyPr/>
          <a:lstStyle/>
          <a:p>
            <a:r>
              <a:rPr lang="en-US" b="1" dirty="0">
                <a:ln w="22225">
                  <a:solidFill>
                    <a:schemeClr val="tx1"/>
                  </a:solidFill>
                  <a:prstDash val="solid"/>
                </a:ln>
                <a:solidFill>
                  <a:srgbClr val="7030A0"/>
                </a:solidFill>
                <a:latin typeface="Arial"/>
                <a:ea typeface="Verdana"/>
                <a:cs typeface="Arial"/>
              </a:rPr>
              <a:t>Our Focus</a:t>
            </a:r>
            <a:endParaRPr lang="en-CA" dirty="0"/>
          </a:p>
        </p:txBody>
      </p:sp>
      <p:sp>
        <p:nvSpPr>
          <p:cNvPr id="3" name="Content Placeholder 2">
            <a:extLst>
              <a:ext uri="{FF2B5EF4-FFF2-40B4-BE49-F238E27FC236}">
                <a16:creationId xmlns:a16="http://schemas.microsoft.com/office/drawing/2014/main" id="{7713E27C-4B69-96D9-6D73-4B9279542CAF}"/>
              </a:ext>
            </a:extLst>
          </p:cNvPr>
          <p:cNvSpPr>
            <a:spLocks noGrp="1"/>
          </p:cNvSpPr>
          <p:nvPr>
            <p:ph idx="1"/>
          </p:nvPr>
        </p:nvSpPr>
        <p:spPr/>
        <p:txBody>
          <a:bodyPr vert="horz" lIns="91440" tIns="45720" rIns="91440" bIns="45720" rtlCol="0" anchor="t">
            <a:normAutofit/>
          </a:bodyPr>
          <a:lstStyle/>
          <a:p>
            <a:pPr marL="0" indent="0">
              <a:buNone/>
            </a:pPr>
            <a:r>
              <a:rPr lang="en-CA" sz="3600" dirty="0"/>
              <a:t>Employment Support Services:</a:t>
            </a:r>
          </a:p>
          <a:p>
            <a:pPr marL="0" indent="0">
              <a:buNone/>
            </a:pPr>
            <a:endParaRPr lang="en-CA" sz="3600" dirty="0"/>
          </a:p>
          <a:p>
            <a:pPr marL="1200150" lvl="1" indent="-742950">
              <a:buFont typeface="+mj-lt"/>
              <a:buAutoNum type="alphaUcPeriod"/>
            </a:pPr>
            <a:r>
              <a:rPr lang="en-CA" sz="3200" dirty="0"/>
              <a:t>Supports for employers</a:t>
            </a:r>
          </a:p>
          <a:p>
            <a:pPr marL="457200" lvl="1" indent="0">
              <a:buNone/>
            </a:pPr>
            <a:endParaRPr lang="en-CA" sz="3200" dirty="0"/>
          </a:p>
          <a:p>
            <a:pPr marL="1200150" lvl="1" indent="-742950">
              <a:buFont typeface="+mj-lt"/>
              <a:buAutoNum type="alphaUcPeriod" startAt="2"/>
            </a:pPr>
            <a:r>
              <a:rPr lang="en-CA" sz="3200" dirty="0"/>
              <a:t>Wrap-around supports for disabled job seekers and workers</a:t>
            </a:r>
          </a:p>
          <a:p>
            <a:pPr marL="0" indent="0">
              <a:buNone/>
            </a:pPr>
            <a:endParaRPr lang="en-CA" sz="3200" dirty="0"/>
          </a:p>
        </p:txBody>
      </p:sp>
    </p:spTree>
    <p:extLst>
      <p:ext uri="{BB962C8B-B14F-4D97-AF65-F5344CB8AC3E}">
        <p14:creationId xmlns:p14="http://schemas.microsoft.com/office/powerpoint/2010/main" val="2832610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77040B-0ECF-91FA-EC75-A130E721BEFE}"/>
              </a:ext>
            </a:extLst>
          </p:cNvPr>
          <p:cNvSpPr>
            <a:spLocks noGrp="1"/>
          </p:cNvSpPr>
          <p:nvPr>
            <p:ph idx="1"/>
          </p:nvPr>
        </p:nvSpPr>
        <p:spPr>
          <a:xfrm>
            <a:off x="838200" y="1868994"/>
            <a:ext cx="10515600" cy="3898276"/>
          </a:xfrm>
        </p:spPr>
        <p:txBody>
          <a:bodyPr vert="horz" lIns="91440" tIns="45720" rIns="91440" bIns="45720" rtlCol="0" anchor="t">
            <a:normAutofit lnSpcReduction="10000"/>
          </a:bodyPr>
          <a:lstStyle/>
          <a:p>
            <a:pPr marL="0" indent="0">
              <a:buNone/>
            </a:pPr>
            <a:r>
              <a:rPr lang="en-US" b="1" dirty="0">
                <a:solidFill>
                  <a:srgbClr val="1F866B"/>
                </a:solidFill>
              </a:rPr>
              <a:t>What did we do?</a:t>
            </a:r>
          </a:p>
          <a:p>
            <a:pPr marL="0" indent="0">
              <a:buNone/>
            </a:pPr>
            <a:r>
              <a:rPr lang="en-US" dirty="0"/>
              <a:t>Scoping review and key informant consultations exploring types of supports available and needed to help employers hire, retain, and promote people with disabilities</a:t>
            </a:r>
          </a:p>
          <a:p>
            <a:pPr marL="0" indent="0">
              <a:buNone/>
            </a:pPr>
            <a:endParaRPr lang="en-US" dirty="0"/>
          </a:p>
          <a:p>
            <a:pPr marL="0" indent="0">
              <a:buNone/>
            </a:pPr>
            <a:r>
              <a:rPr lang="en-US" b="1" dirty="0">
                <a:solidFill>
                  <a:srgbClr val="1F866B"/>
                </a:solidFill>
              </a:rPr>
              <a:t>What did we find?</a:t>
            </a:r>
          </a:p>
          <a:p>
            <a:pPr marL="0" indent="0">
              <a:buNone/>
            </a:pPr>
            <a:r>
              <a:rPr lang="en-US" dirty="0"/>
              <a:t>Identified supports needed, and potential strategies/solutions to create inclusive environments and help employers accommodate workers with disabilities</a:t>
            </a:r>
          </a:p>
        </p:txBody>
      </p:sp>
      <p:sp>
        <p:nvSpPr>
          <p:cNvPr id="5" name="Title 1">
            <a:extLst>
              <a:ext uri="{FF2B5EF4-FFF2-40B4-BE49-F238E27FC236}">
                <a16:creationId xmlns:a16="http://schemas.microsoft.com/office/drawing/2014/main" id="{30D7ACF4-AB7E-B004-5499-346060E530AA}"/>
              </a:ext>
            </a:extLst>
          </p:cNvPr>
          <p:cNvSpPr txBox="1">
            <a:spLocks/>
          </p:cNvSpPr>
          <p:nvPr/>
        </p:nvSpPr>
        <p:spPr>
          <a:xfrm>
            <a:off x="773049" y="3471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w="22225">
                  <a:solidFill>
                    <a:prstClr val="black"/>
                  </a:solidFill>
                  <a:prstDash val="solid"/>
                </a:ln>
                <a:solidFill>
                  <a:srgbClr val="7030A0"/>
                </a:solidFill>
                <a:latin typeface="Verdana"/>
                <a:ea typeface="Verdana"/>
              </a:rPr>
              <a:t>1. Supports for Employers</a:t>
            </a:r>
            <a:endParaRPr lang="en-US" sz="3600" dirty="0"/>
          </a:p>
        </p:txBody>
      </p:sp>
    </p:spTree>
    <p:extLst>
      <p:ext uri="{BB962C8B-B14F-4D97-AF65-F5344CB8AC3E}">
        <p14:creationId xmlns:p14="http://schemas.microsoft.com/office/powerpoint/2010/main" val="185572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B7F1-F380-95BC-E3B9-4C867B54B13E}"/>
              </a:ext>
            </a:extLst>
          </p:cNvPr>
          <p:cNvSpPr>
            <a:spLocks noGrp="1"/>
          </p:cNvSpPr>
          <p:nvPr>
            <p:ph type="title"/>
          </p:nvPr>
        </p:nvSpPr>
        <p:spPr/>
        <p:txBody>
          <a:bodyPr/>
          <a:lstStyle/>
          <a:p>
            <a:r>
              <a:rPr lang="en-CA" dirty="0"/>
              <a:t>Labour, Industry &amp; Services</a:t>
            </a:r>
          </a:p>
        </p:txBody>
      </p:sp>
      <p:sp>
        <p:nvSpPr>
          <p:cNvPr id="4" name="TextBox 3">
            <a:extLst>
              <a:ext uri="{FF2B5EF4-FFF2-40B4-BE49-F238E27FC236}">
                <a16:creationId xmlns:a16="http://schemas.microsoft.com/office/drawing/2014/main" id="{0B1B0BC1-E126-A234-991E-BAD6255ADD9A}"/>
              </a:ext>
            </a:extLst>
          </p:cNvPr>
          <p:cNvSpPr txBox="1"/>
          <p:nvPr/>
        </p:nvSpPr>
        <p:spPr>
          <a:xfrm>
            <a:off x="1067679" y="1296489"/>
            <a:ext cx="524637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0000"/>
                </a:solidFill>
                <a:effectLst/>
                <a:uLnTx/>
                <a:uFillTx/>
                <a:latin typeface="Calibri" panose="020F0502020204030204"/>
                <a:ea typeface="+mn-ea"/>
                <a:cs typeface="+mn-cs"/>
              </a:rPr>
              <a:t>Labour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Canadian Labour Congress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National Union of Public and General Employees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United Food and Commercial Workers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0000"/>
                </a:solidFill>
                <a:effectLst/>
                <a:uLnTx/>
                <a:uFillTx/>
                <a:latin typeface="Calibri" panose="020F0502020204030204"/>
                <a:ea typeface="+mn-ea"/>
                <a:cs typeface="+mn-cs"/>
              </a:rPr>
              <a:t>Industry and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Access to Success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Baer Engineering and Environmental Consulting Inc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BDO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Bell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Better Belonging</a:t>
            </a:r>
          </a:p>
          <a:p>
            <a:pPr marL="285750" indent="-285750">
              <a:buFont typeface="Arial" panose="020B0604020202020204" pitchFamily="34" charset="0"/>
              <a:buChar char="•"/>
              <a:defRPr/>
            </a:pPr>
            <a:r>
              <a:rPr lang="en-CA" sz="2000" dirty="0">
                <a:solidFill>
                  <a:srgbClr val="000000"/>
                </a:solidFill>
              </a:rPr>
              <a:t>Canadian Council on Rehabilitation and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Canadian Standards Association</a:t>
            </a:r>
          </a:p>
        </p:txBody>
      </p:sp>
      <p:sp>
        <p:nvSpPr>
          <p:cNvPr id="5" name="TextBox 4">
            <a:extLst>
              <a:ext uri="{FF2B5EF4-FFF2-40B4-BE49-F238E27FC236}">
                <a16:creationId xmlns:a16="http://schemas.microsoft.com/office/drawing/2014/main" id="{D6A4EB76-0CA6-3011-6B79-8CFBCEE08FB1}"/>
              </a:ext>
            </a:extLst>
          </p:cNvPr>
          <p:cNvSpPr txBox="1"/>
          <p:nvPr/>
        </p:nvSpPr>
        <p:spPr>
          <a:xfrm>
            <a:off x="6304719" y="1282032"/>
            <a:ext cx="524637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Career Foundation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CBI Consultants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Coco Creative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Community Living Essex Country / </a:t>
            </a: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RealXChange</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Community Living Toronto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Enabled Talent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Enbridge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Family Support Network for Employment</a:t>
            </a:r>
            <a:endParaRPr kumimoji="0" lang="en-CA"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Gowan Consulting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Human Resources Professionals Association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Hub International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Inclusion Africa</a:t>
            </a:r>
          </a:p>
        </p:txBody>
      </p:sp>
    </p:spTree>
    <p:extLst>
      <p:ext uri="{BB962C8B-B14F-4D97-AF65-F5344CB8AC3E}">
        <p14:creationId xmlns:p14="http://schemas.microsoft.com/office/powerpoint/2010/main" val="4149313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4B5C-D4A2-01A4-E014-8E021D204D2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73415F-9B43-E97B-E1D2-DA535880C5D8}"/>
              </a:ext>
            </a:extLst>
          </p:cNvPr>
          <p:cNvSpPr>
            <a:spLocks noGrp="1"/>
          </p:cNvSpPr>
          <p:nvPr>
            <p:ph idx="1"/>
          </p:nvPr>
        </p:nvSpPr>
        <p:spPr>
          <a:xfrm>
            <a:off x="838200" y="2026908"/>
            <a:ext cx="10845113" cy="4351338"/>
          </a:xfrm>
        </p:spPr>
        <p:txBody>
          <a:bodyPr vert="horz" lIns="91440" tIns="45720" rIns="91440" bIns="45720" rtlCol="0" anchor="t">
            <a:normAutofit/>
          </a:bodyPr>
          <a:lstStyle/>
          <a:p>
            <a:pPr marL="0" indent="0">
              <a:buNone/>
            </a:pPr>
            <a:r>
              <a:rPr lang="en-US" b="1" dirty="0">
                <a:solidFill>
                  <a:srgbClr val="1F866B"/>
                </a:solidFill>
              </a:rPr>
              <a:t>What did we do?</a:t>
            </a:r>
          </a:p>
          <a:p>
            <a:pPr marL="0" indent="0">
              <a:lnSpc>
                <a:spcPct val="100000"/>
              </a:lnSpc>
              <a:buNone/>
            </a:pPr>
            <a:r>
              <a:rPr lang="en-US" dirty="0">
                <a:ea typeface="+mn-lt"/>
                <a:cs typeface="+mn-lt"/>
              </a:rPr>
              <a:t>Scoping review and key informant </a:t>
            </a:r>
            <a:r>
              <a:rPr lang="en-US" dirty="0" err="1">
                <a:ea typeface="+mn-lt"/>
                <a:cs typeface="+mn-lt"/>
              </a:rPr>
              <a:t>consulations</a:t>
            </a:r>
            <a:r>
              <a:rPr lang="en-US" dirty="0">
                <a:ea typeface="+mn-lt"/>
                <a:cs typeface="+mn-lt"/>
              </a:rPr>
              <a:t> on race and disability within employment supports</a:t>
            </a:r>
            <a:endParaRPr lang="en-US" dirty="0"/>
          </a:p>
          <a:p>
            <a:pPr marL="0" indent="0">
              <a:buNone/>
            </a:pPr>
            <a:endParaRPr lang="en-US" dirty="0"/>
          </a:p>
          <a:p>
            <a:pPr marL="0" indent="0">
              <a:buNone/>
            </a:pPr>
            <a:r>
              <a:rPr lang="en-US" b="1" dirty="0">
                <a:solidFill>
                  <a:srgbClr val="1F866B"/>
                </a:solidFill>
              </a:rPr>
              <a:t>What did we find?</a:t>
            </a:r>
          </a:p>
          <a:p>
            <a:pPr marL="0" indent="0">
              <a:buNone/>
            </a:pPr>
            <a:r>
              <a:rPr lang="en-US" dirty="0">
                <a:ea typeface="+mn-lt"/>
                <a:cs typeface="+mn-lt"/>
              </a:rPr>
              <a:t>Current lack of research highlighting intersections of race and disability in relation to gaining and attaining employment and the need for flexible, personalized support and enhanced training for service providers</a:t>
            </a:r>
            <a:endParaRPr lang="en-US" dirty="0"/>
          </a:p>
        </p:txBody>
      </p:sp>
      <p:sp>
        <p:nvSpPr>
          <p:cNvPr id="5" name="Title 1">
            <a:extLst>
              <a:ext uri="{FF2B5EF4-FFF2-40B4-BE49-F238E27FC236}">
                <a16:creationId xmlns:a16="http://schemas.microsoft.com/office/drawing/2014/main" id="{2709E42F-36EC-92F0-46E1-3C5CF6E6ED86}"/>
              </a:ext>
            </a:extLst>
          </p:cNvPr>
          <p:cNvSpPr txBox="1">
            <a:spLocks/>
          </p:cNvSpPr>
          <p:nvPr/>
        </p:nvSpPr>
        <p:spPr>
          <a:xfrm>
            <a:off x="840455" y="398421"/>
            <a:ext cx="10525897" cy="153150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dirty="0">
                <a:ln w="22225">
                  <a:solidFill>
                    <a:prstClr val="black"/>
                  </a:solidFill>
                  <a:prstDash val="solid"/>
                </a:ln>
                <a:solidFill>
                  <a:srgbClr val="7030A0"/>
                </a:solidFill>
                <a:latin typeface="Verdana"/>
                <a:ea typeface="Verdana"/>
              </a:rPr>
              <a:t>2. Employment Supports for Racialized Disabled Workers</a:t>
            </a:r>
          </a:p>
        </p:txBody>
      </p:sp>
    </p:spTree>
    <p:extLst>
      <p:ext uri="{BB962C8B-B14F-4D97-AF65-F5344CB8AC3E}">
        <p14:creationId xmlns:p14="http://schemas.microsoft.com/office/powerpoint/2010/main" val="3994327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53AA-FFD1-0EAC-5E50-054C2D2D456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FA3EE1-F9E2-B079-A6BD-7C8251759E98}"/>
              </a:ext>
            </a:extLst>
          </p:cNvPr>
          <p:cNvSpPr txBox="1">
            <a:spLocks noGrp="1"/>
          </p:cNvSpPr>
          <p:nvPr>
            <p:ph type="title" idx="4294967295"/>
          </p:nvPr>
        </p:nvSpPr>
        <p:spPr>
          <a:xfrm>
            <a:off x="483658" y="248604"/>
            <a:ext cx="1122468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w="22225">
                  <a:solidFill>
                    <a:prstClr val="black"/>
                  </a:solidFill>
                  <a:prstDash val="solid"/>
                </a:ln>
                <a:solidFill>
                  <a:srgbClr val="7030A0"/>
                </a:solidFill>
                <a:effectLst/>
                <a:uLnTx/>
                <a:uFillTx/>
                <a:latin typeface="Verdana"/>
                <a:ea typeface="Verdana"/>
                <a:cs typeface="+mj-cs"/>
              </a:rPr>
              <a:t>3. Disincentives to Work</a:t>
            </a:r>
          </a:p>
        </p:txBody>
      </p:sp>
      <p:sp>
        <p:nvSpPr>
          <p:cNvPr id="3" name="Content Placeholder 2">
            <a:extLst>
              <a:ext uri="{FF2B5EF4-FFF2-40B4-BE49-F238E27FC236}">
                <a16:creationId xmlns:a16="http://schemas.microsoft.com/office/drawing/2014/main" id="{837566BD-3B45-AA44-6BC0-790C5A1CFE57}"/>
              </a:ext>
            </a:extLst>
          </p:cNvPr>
          <p:cNvSpPr>
            <a:spLocks noGrp="1"/>
          </p:cNvSpPr>
          <p:nvPr>
            <p:ph idx="1"/>
          </p:nvPr>
        </p:nvSpPr>
        <p:spPr>
          <a:xfrm>
            <a:off x="838200" y="1710607"/>
            <a:ext cx="11248845" cy="4351338"/>
          </a:xfrm>
          <a:ln>
            <a:noFill/>
          </a:ln>
        </p:spPr>
        <p:txBody>
          <a:bodyPr vert="horz" lIns="91440" tIns="45720" rIns="91440" bIns="45720" rtlCol="0" anchor="t">
            <a:noAutofit/>
          </a:bodyPr>
          <a:lstStyle/>
          <a:p>
            <a:pPr marL="0" indent="0">
              <a:buNone/>
            </a:pPr>
            <a:r>
              <a:rPr lang="en-US" sz="2700" b="1" dirty="0">
                <a:solidFill>
                  <a:srgbClr val="1F866B"/>
                </a:solidFill>
              </a:rPr>
              <a:t>What did we do?</a:t>
            </a:r>
          </a:p>
          <a:p>
            <a:pPr marL="0" indent="0">
              <a:lnSpc>
                <a:spcPct val="120000"/>
              </a:lnSpc>
              <a:buNone/>
            </a:pPr>
            <a:r>
              <a:rPr lang="en-US" sz="2200" dirty="0"/>
              <a:t>Scoping review exploring what has been written about disincentives and incentives to work within government-funded or public income support programs for people with disabilities, and their impact on employment outcomes.</a:t>
            </a:r>
            <a:endParaRPr lang="en-US" sz="2200" dirty="0">
              <a:latin typeface="Open Sans"/>
              <a:ea typeface="Open Sans"/>
              <a:cs typeface="Open Sans"/>
            </a:endParaRPr>
          </a:p>
          <a:p>
            <a:pPr marL="0" indent="0">
              <a:buNone/>
            </a:pPr>
            <a:endParaRPr lang="en-US" sz="2200" dirty="0"/>
          </a:p>
          <a:p>
            <a:pPr marL="0" indent="0">
              <a:buNone/>
            </a:pPr>
            <a:r>
              <a:rPr lang="en-US" sz="2700" b="1" dirty="0">
                <a:solidFill>
                  <a:srgbClr val="1F866B"/>
                </a:solidFill>
              </a:rPr>
              <a:t>Next steps?</a:t>
            </a:r>
            <a:endParaRPr lang="en-US" sz="2700" dirty="0">
              <a:solidFill>
                <a:srgbClr val="1F866B"/>
              </a:solidFill>
            </a:endParaRPr>
          </a:p>
          <a:p>
            <a:pPr>
              <a:buFont typeface="Wingdings" panose="020B0604020202020204" pitchFamily="34" charset="0"/>
              <a:buChar char="Ø"/>
            </a:pPr>
            <a:r>
              <a:rPr lang="en-US" sz="2200" dirty="0">
                <a:ea typeface="+mn-lt"/>
                <a:cs typeface="+mn-lt"/>
              </a:rPr>
              <a:t> Exploring &amp; contextualizing findings through focus groups</a:t>
            </a:r>
            <a:endParaRPr lang="en-US" sz="2200" dirty="0"/>
          </a:p>
          <a:p>
            <a:pPr>
              <a:buFont typeface="Wingdings" panose="020B0604020202020204" pitchFamily="34" charset="0"/>
              <a:buChar char="Ø"/>
            </a:pPr>
            <a:r>
              <a:rPr lang="en-US" sz="2200" dirty="0">
                <a:ea typeface="+mn-lt"/>
                <a:cs typeface="+mn-lt"/>
              </a:rPr>
              <a:t>Findings will inform report on income support incentives/disincentives </a:t>
            </a:r>
            <a:endParaRPr lang="en-US" sz="2200" dirty="0"/>
          </a:p>
          <a:p>
            <a:pPr>
              <a:buFont typeface="Wingdings" panose="020B0604020202020204" pitchFamily="34" charset="0"/>
              <a:buChar char="Ø"/>
            </a:pPr>
            <a:r>
              <a:rPr lang="en-US" sz="2200" dirty="0">
                <a:ea typeface="+mn-lt"/>
                <a:cs typeface="+mn-lt"/>
              </a:rPr>
              <a:t> Report lays groundwork for collaborative co-design with community partners</a:t>
            </a:r>
            <a:endParaRPr lang="en-US" sz="2200" dirty="0"/>
          </a:p>
          <a:p>
            <a:pPr>
              <a:buFont typeface="Wingdings" panose="020B0604020202020204" pitchFamily="34" charset="0"/>
              <a:buChar char="Ø"/>
            </a:pPr>
            <a:r>
              <a:rPr lang="en-US" sz="2200" dirty="0">
                <a:ea typeface="+mn-lt"/>
                <a:cs typeface="+mn-lt"/>
              </a:rPr>
              <a:t> Goal: shape policy solutions together</a:t>
            </a:r>
            <a:endParaRPr lang="en-US" sz="2200" dirty="0"/>
          </a:p>
        </p:txBody>
      </p:sp>
    </p:spTree>
    <p:extLst>
      <p:ext uri="{BB962C8B-B14F-4D97-AF65-F5344CB8AC3E}">
        <p14:creationId xmlns:p14="http://schemas.microsoft.com/office/powerpoint/2010/main" val="1571765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53AA-FFD1-0EAC-5E50-054C2D2D456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FA3EE1-F9E2-B079-A6BD-7C8251759E98}"/>
              </a:ext>
            </a:extLst>
          </p:cNvPr>
          <p:cNvSpPr txBox="1">
            <a:spLocks noGrp="1"/>
          </p:cNvSpPr>
          <p:nvPr>
            <p:ph type="title" idx="4294967295"/>
          </p:nvPr>
        </p:nvSpPr>
        <p:spPr>
          <a:xfrm>
            <a:off x="483658" y="392336"/>
            <a:ext cx="1122468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w="22225">
                  <a:solidFill>
                    <a:prstClr val="black"/>
                  </a:solidFill>
                  <a:prstDash val="solid"/>
                </a:ln>
                <a:solidFill>
                  <a:srgbClr val="7030A0"/>
                </a:solidFill>
                <a:effectLst/>
                <a:uLnTx/>
                <a:uFillTx/>
                <a:latin typeface="Verdana"/>
                <a:ea typeface="Verdana"/>
                <a:cs typeface="+mj-cs"/>
              </a:rPr>
              <a:t>Why should you come to our workshop?</a:t>
            </a:r>
          </a:p>
        </p:txBody>
      </p:sp>
      <p:graphicFrame>
        <p:nvGraphicFramePr>
          <p:cNvPr id="7" name="Content Placeholder 2">
            <a:extLst>
              <a:ext uri="{FF2B5EF4-FFF2-40B4-BE49-F238E27FC236}">
                <a16:creationId xmlns:a16="http://schemas.microsoft.com/office/drawing/2014/main" id="{DE344DCC-A967-289E-58AE-087FF5849B4A}"/>
              </a:ext>
              <a:ext uri="{C183D7F6-B498-43B3-948B-1728B52AA6E4}">
                <adec:decorative xmlns:adec="http://schemas.microsoft.com/office/drawing/2017/decorative" val="1"/>
              </a:ext>
            </a:extLst>
          </p:cNvPr>
          <p:cNvGraphicFramePr>
            <a:graphicFrameLocks noGrp="1"/>
          </p:cNvGraphicFramePr>
          <p:nvPr>
            <p:ph idx="1"/>
          </p:nvPr>
        </p:nvGraphicFramePr>
        <p:xfrm>
          <a:off x="483658" y="1907177"/>
          <a:ext cx="10511409" cy="4163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4607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8A9E4-3438-9001-1417-0DF42067F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79D8A-3751-D50A-9A3D-77726D55B723}"/>
              </a:ext>
            </a:extLst>
          </p:cNvPr>
          <p:cNvSpPr>
            <a:spLocks noGrp="1"/>
          </p:cNvSpPr>
          <p:nvPr>
            <p:ph type="title"/>
          </p:nvPr>
        </p:nvSpPr>
        <p:spPr/>
        <p:txBody>
          <a:bodyPr>
            <a:normAutofit fontScale="90000"/>
          </a:bodyPr>
          <a:lstStyle/>
          <a:p>
            <a:pPr algn="ctr"/>
            <a:r>
              <a:rPr lang="en-US" dirty="0"/>
              <a:t>Transitions to Work and </a:t>
            </a:r>
            <a:br>
              <a:rPr lang="en-US" dirty="0"/>
            </a:br>
            <a:r>
              <a:rPr lang="en-US" dirty="0"/>
              <a:t>Career Development</a:t>
            </a:r>
          </a:p>
        </p:txBody>
      </p:sp>
      <p:sp>
        <p:nvSpPr>
          <p:cNvPr id="8" name="TextBox 7">
            <a:extLst>
              <a:ext uri="{FF2B5EF4-FFF2-40B4-BE49-F238E27FC236}">
                <a16:creationId xmlns:a16="http://schemas.microsoft.com/office/drawing/2014/main" id="{A0C54EB7-C065-F96A-7E67-E262713DA120}"/>
              </a:ext>
            </a:extLst>
          </p:cNvPr>
          <p:cNvSpPr txBox="1"/>
          <p:nvPr/>
        </p:nvSpPr>
        <p:spPr>
          <a:xfrm>
            <a:off x="2904319" y="3615103"/>
            <a:ext cx="8206275" cy="646331"/>
          </a:xfrm>
          <a:prstGeom prst="rect">
            <a:avLst/>
          </a:prstGeom>
          <a:noFill/>
        </p:spPr>
        <p:txBody>
          <a:bodyPr wrap="square">
            <a:spAutoFit/>
          </a:bodyPr>
          <a:lstStyle/>
          <a:p>
            <a:pPr lvl="0"/>
            <a:r>
              <a:rPr lang="en-CA" b="1" dirty="0"/>
              <a:t>Sinead McCarthy</a:t>
            </a:r>
            <a:r>
              <a:rPr lang="en-CA" dirty="0"/>
              <a:t>, Vice President, Development, Programs and Human Resources, Youth Employment Services</a:t>
            </a:r>
          </a:p>
        </p:txBody>
      </p:sp>
      <p:sp>
        <p:nvSpPr>
          <p:cNvPr id="9" name="TextBox 8">
            <a:extLst>
              <a:ext uri="{FF2B5EF4-FFF2-40B4-BE49-F238E27FC236}">
                <a16:creationId xmlns:a16="http://schemas.microsoft.com/office/drawing/2014/main" id="{9DC2CF58-490D-9116-F865-95BC2E69AD59}"/>
              </a:ext>
            </a:extLst>
          </p:cNvPr>
          <p:cNvSpPr txBox="1"/>
          <p:nvPr/>
        </p:nvSpPr>
        <p:spPr>
          <a:xfrm>
            <a:off x="2904319" y="5401618"/>
            <a:ext cx="7183462" cy="646331"/>
          </a:xfrm>
          <a:prstGeom prst="rect">
            <a:avLst/>
          </a:prstGeom>
          <a:noFill/>
        </p:spPr>
        <p:txBody>
          <a:bodyPr wrap="square">
            <a:spAutoFit/>
          </a:bodyPr>
          <a:lstStyle/>
          <a:p>
            <a:r>
              <a:rPr lang="en-CA" b="1" dirty="0"/>
              <a:t>Dan </a:t>
            </a:r>
            <a:r>
              <a:rPr lang="en-CA" b="1" dirty="0" err="1"/>
              <a:t>Samosh</a:t>
            </a:r>
            <a:r>
              <a:rPr lang="en-CA" b="1" dirty="0"/>
              <a:t>, </a:t>
            </a:r>
            <a:r>
              <a:rPr lang="en-CA" dirty="0"/>
              <a:t>Assistant Professor, Employment Relations Studies, Queen’s University; Adjunct Scientist, Institute for Work &amp; Health. </a:t>
            </a:r>
          </a:p>
        </p:txBody>
      </p:sp>
      <p:pic>
        <p:nvPicPr>
          <p:cNvPr id="4" name="Picture 3">
            <a:extLst>
              <a:ext uri="{FF2B5EF4-FFF2-40B4-BE49-F238E27FC236}">
                <a16:creationId xmlns:a16="http://schemas.microsoft.com/office/drawing/2014/main" id="{E2FFF950-BED8-A451-8868-50B49388BAC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06" y="1629411"/>
            <a:ext cx="1290320" cy="1290320"/>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B456BEA-EAF8-A5B3-3319-2C06F6484B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05" y="5079624"/>
            <a:ext cx="1290321" cy="1290321"/>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15FD406-2BBD-B3CA-DD26-9FECE68B9C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406" y="3293109"/>
            <a:ext cx="1290321" cy="1290321"/>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02D36402-8949-1550-6326-486CA78DF8AF}"/>
              </a:ext>
            </a:extLst>
          </p:cNvPr>
          <p:cNvSpPr txBox="1"/>
          <p:nvPr/>
        </p:nvSpPr>
        <p:spPr>
          <a:xfrm>
            <a:off x="2904318" y="1976425"/>
            <a:ext cx="8206275" cy="646331"/>
          </a:xfrm>
          <a:prstGeom prst="rect">
            <a:avLst/>
          </a:prstGeom>
          <a:noFill/>
        </p:spPr>
        <p:txBody>
          <a:bodyPr wrap="square">
            <a:spAutoFit/>
          </a:bodyPr>
          <a:lstStyle/>
          <a:p>
            <a:pPr lvl="0"/>
            <a:r>
              <a:rPr lang="en-CA" b="1" dirty="0"/>
              <a:t>Arif Jetha, </a:t>
            </a:r>
            <a:r>
              <a:rPr lang="en-CA" dirty="0"/>
              <a:t>Associate Scientific Director and Scientist, Institute for Work &amp; Health</a:t>
            </a:r>
          </a:p>
        </p:txBody>
      </p:sp>
    </p:spTree>
    <p:extLst>
      <p:ext uri="{BB962C8B-B14F-4D97-AF65-F5344CB8AC3E}">
        <p14:creationId xmlns:p14="http://schemas.microsoft.com/office/powerpoint/2010/main" val="4235561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3818-DC7F-32AC-AB91-5F6516FAD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540F4-6616-28F7-81C6-DDF15D40CFD4}"/>
              </a:ext>
            </a:extLst>
          </p:cNvPr>
          <p:cNvSpPr>
            <a:spLocks noGrp="1"/>
          </p:cNvSpPr>
          <p:nvPr>
            <p:ph type="title"/>
          </p:nvPr>
        </p:nvSpPr>
        <p:spPr/>
        <p:txBody>
          <a:bodyPr/>
          <a:lstStyle/>
          <a:p>
            <a:pPr algn="ctr"/>
            <a:r>
              <a:rPr lang="en-US" dirty="0"/>
              <a:t>Inclusive Environmental Design</a:t>
            </a:r>
          </a:p>
        </p:txBody>
      </p:sp>
      <p:sp>
        <p:nvSpPr>
          <p:cNvPr id="9" name="TextBox 8">
            <a:extLst>
              <a:ext uri="{FF2B5EF4-FFF2-40B4-BE49-F238E27FC236}">
                <a16:creationId xmlns:a16="http://schemas.microsoft.com/office/drawing/2014/main" id="{3880CA55-5061-2E88-BC51-A7EC3EF406AF}"/>
              </a:ext>
            </a:extLst>
          </p:cNvPr>
          <p:cNvSpPr txBox="1"/>
          <p:nvPr/>
        </p:nvSpPr>
        <p:spPr>
          <a:xfrm>
            <a:off x="4173489" y="2236107"/>
            <a:ext cx="6327823" cy="923330"/>
          </a:xfrm>
          <a:prstGeom prst="rect">
            <a:avLst/>
          </a:prstGeom>
          <a:noFill/>
        </p:spPr>
        <p:txBody>
          <a:bodyPr wrap="square">
            <a:spAutoFit/>
          </a:bodyPr>
          <a:lstStyle/>
          <a:p>
            <a:r>
              <a:rPr lang="en-CA" b="1" dirty="0"/>
              <a:t>Jordana Maisel,</a:t>
            </a:r>
            <a:r>
              <a:rPr lang="en-CA" dirty="0"/>
              <a:t> Associate Professor, Department of Urban and Regional Planning, and Research Director, Center for Inclusive Design and Environmental Access (IDEA Center) </a:t>
            </a:r>
          </a:p>
        </p:txBody>
      </p:sp>
      <p:pic>
        <p:nvPicPr>
          <p:cNvPr id="4" name="Picture 3">
            <a:extLst>
              <a:ext uri="{FF2B5EF4-FFF2-40B4-BE49-F238E27FC236}">
                <a16:creationId xmlns:a16="http://schemas.microsoft.com/office/drawing/2014/main" id="{3BFBB0F7-5A1D-5ED5-759B-C2704F1343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612" y="1742594"/>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F7F083B-0BFF-8567-62D6-680B753187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612" y="3975776"/>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097FF53-73F0-7054-A433-4E2C6B8DB2B6}"/>
              </a:ext>
            </a:extLst>
          </p:cNvPr>
          <p:cNvSpPr txBox="1"/>
          <p:nvPr/>
        </p:nvSpPr>
        <p:spPr>
          <a:xfrm>
            <a:off x="4173489" y="4746288"/>
            <a:ext cx="6165899" cy="369332"/>
          </a:xfrm>
          <a:prstGeom prst="rect">
            <a:avLst/>
          </a:prstGeom>
          <a:noFill/>
        </p:spPr>
        <p:txBody>
          <a:bodyPr wrap="square">
            <a:spAutoFit/>
          </a:bodyPr>
          <a:lstStyle/>
          <a:p>
            <a:r>
              <a:rPr lang="en-CA" b="1" dirty="0"/>
              <a:t>Mahadeo Sukhai</a:t>
            </a:r>
            <a:r>
              <a:rPr lang="en-CA" dirty="0"/>
              <a:t>, Chief Operating Officer, IDEA-STEM</a:t>
            </a:r>
          </a:p>
        </p:txBody>
      </p:sp>
    </p:spTree>
    <p:extLst>
      <p:ext uri="{BB962C8B-B14F-4D97-AF65-F5344CB8AC3E}">
        <p14:creationId xmlns:p14="http://schemas.microsoft.com/office/powerpoint/2010/main" val="2831444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6027-2CFE-6B86-8A6D-A72A480260A3}"/>
              </a:ext>
            </a:extLst>
          </p:cNvPr>
          <p:cNvSpPr>
            <a:spLocks noGrp="1"/>
          </p:cNvSpPr>
          <p:nvPr>
            <p:ph type="ctrTitle"/>
          </p:nvPr>
        </p:nvSpPr>
        <p:spPr/>
        <p:txBody>
          <a:bodyPr/>
          <a:lstStyle/>
          <a:p>
            <a:r>
              <a:rPr lang="en-US" dirty="0"/>
              <a:t>Hub 4</a:t>
            </a:r>
          </a:p>
        </p:txBody>
      </p:sp>
      <p:sp>
        <p:nvSpPr>
          <p:cNvPr id="3" name="Subtitle 2">
            <a:extLst>
              <a:ext uri="{FF2B5EF4-FFF2-40B4-BE49-F238E27FC236}">
                <a16:creationId xmlns:a16="http://schemas.microsoft.com/office/drawing/2014/main" id="{1AB37195-A1B3-9B9C-8857-952F33AEA806}"/>
              </a:ext>
            </a:extLst>
          </p:cNvPr>
          <p:cNvSpPr>
            <a:spLocks noGrp="1"/>
          </p:cNvSpPr>
          <p:nvPr>
            <p:ph type="subTitle" idx="1"/>
          </p:nvPr>
        </p:nvSpPr>
        <p:spPr/>
        <p:txBody>
          <a:bodyPr/>
          <a:lstStyle/>
          <a:p>
            <a:r>
              <a:rPr lang="en-US" dirty="0"/>
              <a:t>Co-Leads: Dr. Jordana Maisel and Dr. Mahadeo Sukhai</a:t>
            </a:r>
          </a:p>
          <a:p>
            <a:r>
              <a:rPr lang="en-US" dirty="0"/>
              <a:t>Members: Dr. Ji Min Choi, Dr. Rebecca </a:t>
            </a:r>
            <a:r>
              <a:rPr lang="en-US" dirty="0" err="1"/>
              <a:t>Gewurtz</a:t>
            </a:r>
            <a:r>
              <a:rPr lang="en-US" dirty="0"/>
              <a:t>, Dr. Shannon Killip</a:t>
            </a:r>
          </a:p>
        </p:txBody>
      </p:sp>
    </p:spTree>
    <p:extLst>
      <p:ext uri="{BB962C8B-B14F-4D97-AF65-F5344CB8AC3E}">
        <p14:creationId xmlns:p14="http://schemas.microsoft.com/office/powerpoint/2010/main" val="28634268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art 1 : Percentage of persons with disabilities employed in 2022, among those aged 25 to 64, by disability status, disability type, whether disability is episodic and severity of disability">
            <a:extLst>
              <a:ext uri="{FF2B5EF4-FFF2-40B4-BE49-F238E27FC236}">
                <a16:creationId xmlns:a16="http://schemas.microsoft.com/office/drawing/2014/main" id="{77F5CFBD-F77F-34AC-E44A-9648494683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9940" y="71287"/>
            <a:ext cx="9392119" cy="671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63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47BC-9A23-A38E-04BD-47B10F10E631}"/>
              </a:ext>
            </a:extLst>
          </p:cNvPr>
          <p:cNvSpPr>
            <a:spLocks noGrp="1"/>
          </p:cNvSpPr>
          <p:nvPr>
            <p:ph type="title"/>
          </p:nvPr>
        </p:nvSpPr>
        <p:spPr/>
        <p:txBody>
          <a:bodyPr/>
          <a:lstStyle/>
          <a:p>
            <a:r>
              <a:rPr lang="en-US" dirty="0"/>
              <a:t>Barriers to Inclusion</a:t>
            </a:r>
          </a:p>
        </p:txBody>
      </p:sp>
      <p:graphicFrame>
        <p:nvGraphicFramePr>
          <p:cNvPr id="4" name="Content Placeholder 3">
            <a:extLst>
              <a:ext uri="{FF2B5EF4-FFF2-40B4-BE49-F238E27FC236}">
                <a16:creationId xmlns:a16="http://schemas.microsoft.com/office/drawing/2014/main" id="{6C17EAFB-324C-8CA5-0126-47BBB7E14F79}"/>
              </a:ext>
              <a:ext uri="{C183D7F6-B498-43B3-948B-1728B52AA6E4}">
                <adec:decorative xmlns:adec="http://schemas.microsoft.com/office/drawing/2017/decorative" val="1"/>
              </a:ext>
            </a:extLst>
          </p:cNvPr>
          <p:cNvGraphicFramePr>
            <a:graphicFrameLocks noGrp="1"/>
          </p:cNvGraphicFramePr>
          <p:nvPr>
            <p:ph idx="1"/>
          </p:nvPr>
        </p:nvGraphicFramePr>
        <p:xfrm>
          <a:off x="185057" y="1524000"/>
          <a:ext cx="11832772" cy="5138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585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C8F2-3DB5-F8A6-8EC9-545A1E964313}"/>
              </a:ext>
            </a:extLst>
          </p:cNvPr>
          <p:cNvSpPr>
            <a:spLocks noGrp="1"/>
          </p:cNvSpPr>
          <p:nvPr>
            <p:ph type="title"/>
          </p:nvPr>
        </p:nvSpPr>
        <p:spPr/>
        <p:txBody>
          <a:bodyPr>
            <a:normAutofit fontScale="90000"/>
          </a:bodyPr>
          <a:lstStyle/>
          <a:p>
            <a:r>
              <a:rPr lang="en-US" dirty="0"/>
              <a:t>Theoretically Welcoming </a:t>
            </a:r>
            <a:r>
              <a:rPr lang="en-US" dirty="0">
                <a:sym typeface="Wingdings" pitchFamily="2" charset="2"/>
              </a:rPr>
              <a:t> Practically Exclusionary</a:t>
            </a:r>
            <a:endParaRPr lang="en-US" dirty="0"/>
          </a:p>
        </p:txBody>
      </p:sp>
      <p:sp>
        <p:nvSpPr>
          <p:cNvPr id="4" name="Rectangle 3" descr="A chart containing a downward arrow, showing a decreased trajectory and likelihood of employers deciding to bring in workers with disabilities">
            <a:extLst>
              <a:ext uri="{FF2B5EF4-FFF2-40B4-BE49-F238E27FC236}">
                <a16:creationId xmlns:a16="http://schemas.microsoft.com/office/drawing/2014/main" id="{1942247B-E790-9AF1-1CE4-092F106F4904}"/>
              </a:ext>
            </a:extLst>
          </p:cNvPr>
          <p:cNvSpPr/>
          <p:nvPr/>
        </p:nvSpPr>
        <p:spPr>
          <a:xfrm>
            <a:off x="1469571" y="2024743"/>
            <a:ext cx="9133115" cy="4027714"/>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64722530-3420-554D-B486-2BF41737EF01}"/>
              </a:ext>
              <a:ext uri="{C183D7F6-B498-43B3-948B-1728B52AA6E4}">
                <adec:decorative xmlns:adec="http://schemas.microsoft.com/office/drawing/2017/decorative" val="1"/>
              </a:ext>
            </a:extLst>
          </p:cNvPr>
          <p:cNvSpPr/>
          <p:nvPr/>
        </p:nvSpPr>
        <p:spPr>
          <a:xfrm>
            <a:off x="1045029" y="2873829"/>
            <a:ext cx="315686" cy="154577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FF1F2B72-6CAC-E462-B041-7861CED9CD1F}"/>
              </a:ext>
              <a:ext uri="{C183D7F6-B498-43B3-948B-1728B52AA6E4}">
                <adec:decorative xmlns:adec="http://schemas.microsoft.com/office/drawing/2017/decorative" val="1"/>
              </a:ext>
            </a:extLst>
          </p:cNvPr>
          <p:cNvSpPr/>
          <p:nvPr/>
        </p:nvSpPr>
        <p:spPr>
          <a:xfrm>
            <a:off x="3973286" y="6144532"/>
            <a:ext cx="3722914" cy="3483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52F2DA-B2F8-9531-FC2F-85592A08EDB9}"/>
              </a:ext>
            </a:extLst>
          </p:cNvPr>
          <p:cNvSpPr txBox="1"/>
          <p:nvPr/>
        </p:nvSpPr>
        <p:spPr>
          <a:xfrm>
            <a:off x="2268350" y="6400284"/>
            <a:ext cx="7132786" cy="369332"/>
          </a:xfrm>
          <a:prstGeom prst="rect">
            <a:avLst/>
          </a:prstGeom>
          <a:noFill/>
        </p:spPr>
        <p:txBody>
          <a:bodyPr wrap="none" rtlCol="0">
            <a:spAutoFit/>
          </a:bodyPr>
          <a:lstStyle/>
          <a:p>
            <a:r>
              <a:rPr lang="en-US" dirty="0"/>
              <a:t>Increasing Responsibility for Decision to Bring in Worker with Disability</a:t>
            </a:r>
          </a:p>
        </p:txBody>
      </p:sp>
      <p:sp>
        <p:nvSpPr>
          <p:cNvPr id="8" name="TextBox 7">
            <a:extLst>
              <a:ext uri="{FF2B5EF4-FFF2-40B4-BE49-F238E27FC236}">
                <a16:creationId xmlns:a16="http://schemas.microsoft.com/office/drawing/2014/main" id="{04D176D2-D9EF-5F32-B36A-94FFC6414575}"/>
              </a:ext>
            </a:extLst>
          </p:cNvPr>
          <p:cNvSpPr txBox="1"/>
          <p:nvPr/>
        </p:nvSpPr>
        <p:spPr>
          <a:xfrm rot="16200000">
            <a:off x="48913" y="3391218"/>
            <a:ext cx="1578574" cy="369332"/>
          </a:xfrm>
          <a:prstGeom prst="rect">
            <a:avLst/>
          </a:prstGeom>
          <a:noFill/>
        </p:spPr>
        <p:txBody>
          <a:bodyPr wrap="none" rtlCol="0">
            <a:spAutoFit/>
          </a:bodyPr>
          <a:lstStyle/>
          <a:p>
            <a:r>
              <a:rPr lang="en-US" dirty="0"/>
              <a:t>Likelihood (%)</a:t>
            </a:r>
          </a:p>
        </p:txBody>
      </p:sp>
      <p:cxnSp>
        <p:nvCxnSpPr>
          <p:cNvPr id="10" name="Straight Arrow Connector 9">
            <a:extLst>
              <a:ext uri="{FF2B5EF4-FFF2-40B4-BE49-F238E27FC236}">
                <a16:creationId xmlns:a16="http://schemas.microsoft.com/office/drawing/2014/main" id="{256356F1-DD44-3EBE-C588-5A4BBC5EB579}"/>
              </a:ext>
              <a:ext uri="{C183D7F6-B498-43B3-948B-1728B52AA6E4}">
                <adec:decorative xmlns:adec="http://schemas.microsoft.com/office/drawing/2017/decorative" val="1"/>
              </a:ext>
            </a:extLst>
          </p:cNvPr>
          <p:cNvCxnSpPr/>
          <p:nvPr/>
        </p:nvCxnSpPr>
        <p:spPr>
          <a:xfrm>
            <a:off x="1621971" y="2286000"/>
            <a:ext cx="8741229" cy="2623457"/>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36410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91A9C-02D9-BED4-EB3B-A53F499DD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DD710-B017-E2A1-CEA8-8AF9AD9D03D9}"/>
              </a:ext>
            </a:extLst>
          </p:cNvPr>
          <p:cNvSpPr>
            <a:spLocks noGrp="1"/>
          </p:cNvSpPr>
          <p:nvPr>
            <p:ph type="title"/>
          </p:nvPr>
        </p:nvSpPr>
        <p:spPr/>
        <p:txBody>
          <a:bodyPr>
            <a:normAutofit fontScale="90000"/>
          </a:bodyPr>
          <a:lstStyle/>
          <a:p>
            <a:r>
              <a:rPr lang="en-US" dirty="0"/>
              <a:t>Theoretically Welcoming </a:t>
            </a:r>
            <a:r>
              <a:rPr lang="en-US" dirty="0">
                <a:sym typeface="Wingdings" pitchFamily="2" charset="2"/>
              </a:rPr>
              <a:t> Practically Exclusionary</a:t>
            </a:r>
            <a:endParaRPr lang="en-US" dirty="0"/>
          </a:p>
        </p:txBody>
      </p:sp>
      <p:sp>
        <p:nvSpPr>
          <p:cNvPr id="4" name="Rectangle 3" descr="A chart with three downwards arrows, showing the decrease in probability for employers to decide to hire workers with disabilities. ">
            <a:extLst>
              <a:ext uri="{FF2B5EF4-FFF2-40B4-BE49-F238E27FC236}">
                <a16:creationId xmlns:a16="http://schemas.microsoft.com/office/drawing/2014/main" id="{D000C752-BFB6-91E1-728D-B64DE4E3D8DE}"/>
              </a:ext>
            </a:extLst>
          </p:cNvPr>
          <p:cNvSpPr/>
          <p:nvPr/>
        </p:nvSpPr>
        <p:spPr>
          <a:xfrm>
            <a:off x="1469571" y="2024743"/>
            <a:ext cx="9133115" cy="4027714"/>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4CF552DD-B2D2-CE8B-6132-D110ACBFD651}"/>
              </a:ext>
              <a:ext uri="{C183D7F6-B498-43B3-948B-1728B52AA6E4}">
                <adec:decorative xmlns:adec="http://schemas.microsoft.com/office/drawing/2017/decorative" val="1"/>
              </a:ext>
            </a:extLst>
          </p:cNvPr>
          <p:cNvSpPr/>
          <p:nvPr/>
        </p:nvSpPr>
        <p:spPr>
          <a:xfrm>
            <a:off x="1045029" y="2873829"/>
            <a:ext cx="315686" cy="154577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9D2EC162-A806-B65B-0ADE-11EC63B69885}"/>
              </a:ext>
              <a:ext uri="{C183D7F6-B498-43B3-948B-1728B52AA6E4}">
                <adec:decorative xmlns:adec="http://schemas.microsoft.com/office/drawing/2017/decorative" val="1"/>
              </a:ext>
            </a:extLst>
          </p:cNvPr>
          <p:cNvSpPr/>
          <p:nvPr/>
        </p:nvSpPr>
        <p:spPr>
          <a:xfrm>
            <a:off x="3973286" y="6144532"/>
            <a:ext cx="3722914" cy="3483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82C0EE-6BF5-B48F-4AF5-1B54E2C16DCD}"/>
              </a:ext>
            </a:extLst>
          </p:cNvPr>
          <p:cNvSpPr txBox="1"/>
          <p:nvPr/>
        </p:nvSpPr>
        <p:spPr>
          <a:xfrm>
            <a:off x="2268350" y="6400284"/>
            <a:ext cx="7132786" cy="369332"/>
          </a:xfrm>
          <a:prstGeom prst="rect">
            <a:avLst/>
          </a:prstGeom>
          <a:noFill/>
        </p:spPr>
        <p:txBody>
          <a:bodyPr wrap="none" rtlCol="0">
            <a:spAutoFit/>
          </a:bodyPr>
          <a:lstStyle/>
          <a:p>
            <a:r>
              <a:rPr lang="en-US" dirty="0"/>
              <a:t>Increasing Responsibility for Decision to Bring in Worker with Disability</a:t>
            </a:r>
          </a:p>
        </p:txBody>
      </p:sp>
      <p:sp>
        <p:nvSpPr>
          <p:cNvPr id="8" name="TextBox 7">
            <a:extLst>
              <a:ext uri="{FF2B5EF4-FFF2-40B4-BE49-F238E27FC236}">
                <a16:creationId xmlns:a16="http://schemas.microsoft.com/office/drawing/2014/main" id="{988E4A92-73BF-B269-299B-FB08B5EDE0C5}"/>
              </a:ext>
            </a:extLst>
          </p:cNvPr>
          <p:cNvSpPr txBox="1"/>
          <p:nvPr/>
        </p:nvSpPr>
        <p:spPr>
          <a:xfrm rot="16200000">
            <a:off x="48913" y="3391218"/>
            <a:ext cx="1578574" cy="369332"/>
          </a:xfrm>
          <a:prstGeom prst="rect">
            <a:avLst/>
          </a:prstGeom>
          <a:noFill/>
        </p:spPr>
        <p:txBody>
          <a:bodyPr wrap="none" rtlCol="0">
            <a:spAutoFit/>
          </a:bodyPr>
          <a:lstStyle/>
          <a:p>
            <a:r>
              <a:rPr lang="en-US" dirty="0"/>
              <a:t>Likelihood (%)</a:t>
            </a:r>
          </a:p>
        </p:txBody>
      </p:sp>
      <p:cxnSp>
        <p:nvCxnSpPr>
          <p:cNvPr id="10" name="Straight Arrow Connector 9">
            <a:extLst>
              <a:ext uri="{FF2B5EF4-FFF2-40B4-BE49-F238E27FC236}">
                <a16:creationId xmlns:a16="http://schemas.microsoft.com/office/drawing/2014/main" id="{3EFCF84B-F5AB-983E-07D3-ECC63240A9C8}"/>
              </a:ext>
              <a:ext uri="{C183D7F6-B498-43B3-948B-1728B52AA6E4}">
                <adec:decorative xmlns:adec="http://schemas.microsoft.com/office/drawing/2017/decorative" val="1"/>
              </a:ext>
            </a:extLst>
          </p:cNvPr>
          <p:cNvCxnSpPr/>
          <p:nvPr/>
        </p:nvCxnSpPr>
        <p:spPr>
          <a:xfrm>
            <a:off x="1621971" y="2286000"/>
            <a:ext cx="8741229" cy="2623457"/>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4A448402-90B2-1986-6331-E51D48A3C190}"/>
              </a:ext>
              <a:ext uri="{C183D7F6-B498-43B3-948B-1728B52AA6E4}">
                <adec:decorative xmlns:adec="http://schemas.microsoft.com/office/drawing/2017/decorative" val="1"/>
              </a:ext>
            </a:extLst>
          </p:cNvPr>
          <p:cNvCxnSpPr>
            <a:cxnSpLocks/>
          </p:cNvCxnSpPr>
          <p:nvPr/>
        </p:nvCxnSpPr>
        <p:spPr>
          <a:xfrm>
            <a:off x="1621970" y="2378075"/>
            <a:ext cx="8501744" cy="3315154"/>
          </a:xfrm>
          <a:prstGeom prst="straightConnector1">
            <a:avLst/>
          </a:prstGeom>
          <a:ln w="444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descr="Three downward arrows falling on a chart to show the likelihood of ">
            <a:extLst>
              <a:ext uri="{FF2B5EF4-FFF2-40B4-BE49-F238E27FC236}">
                <a16:creationId xmlns:a16="http://schemas.microsoft.com/office/drawing/2014/main" id="{004B2684-FF29-49B5-8323-49DA558515F5}"/>
              </a:ext>
            </a:extLst>
          </p:cNvPr>
          <p:cNvCxnSpPr>
            <a:cxnSpLocks/>
          </p:cNvCxnSpPr>
          <p:nvPr/>
        </p:nvCxnSpPr>
        <p:spPr>
          <a:xfrm>
            <a:off x="1621971" y="2163309"/>
            <a:ext cx="8741229" cy="2093005"/>
          </a:xfrm>
          <a:prstGeom prst="straightConnector1">
            <a:avLst/>
          </a:prstGeom>
          <a:ln w="444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799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13E4-DB63-F8BE-0C4B-558D02D77CBF}"/>
              </a:ext>
            </a:extLst>
          </p:cNvPr>
          <p:cNvSpPr>
            <a:spLocks noGrp="1"/>
          </p:cNvSpPr>
          <p:nvPr>
            <p:ph type="title"/>
          </p:nvPr>
        </p:nvSpPr>
        <p:spPr/>
        <p:txBody>
          <a:bodyPr/>
          <a:lstStyle/>
          <a:p>
            <a:r>
              <a:rPr lang="en-CA" dirty="0"/>
              <a:t>Labour, Industry &amp; Services (cont’d)</a:t>
            </a:r>
          </a:p>
        </p:txBody>
      </p:sp>
      <p:sp>
        <p:nvSpPr>
          <p:cNvPr id="7" name="TextBox 6">
            <a:extLst>
              <a:ext uri="{FF2B5EF4-FFF2-40B4-BE49-F238E27FC236}">
                <a16:creationId xmlns:a16="http://schemas.microsoft.com/office/drawing/2014/main" id="{B83E7B02-3EC1-15DB-E697-A64EB07872B4}"/>
              </a:ext>
            </a:extLst>
          </p:cNvPr>
          <p:cNvSpPr txBox="1"/>
          <p:nvPr/>
        </p:nvSpPr>
        <p:spPr>
          <a:xfrm>
            <a:off x="1069856" y="1285059"/>
            <a:ext cx="5028321"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Inclusive Kind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INNoVA</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Interior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Jazz Aviation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Lifemark</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Ontario Network of Injured Workers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Ontario School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Mentor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NCCO Rehabilitation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Niewe</a:t>
            </a: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 Consulting Ltd.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Nthusa</a:t>
            </a: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 Consulting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Partners in Canadian Veterans Rehabilitation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000000"/>
                </a:solidFill>
                <a:effectLst/>
                <a:uLnTx/>
                <a:uFillTx/>
                <a:latin typeface="Calibri" panose="020F0502020204030204"/>
                <a:ea typeface="+mn-ea"/>
                <a:cs typeface="+mn-cs"/>
              </a:rPr>
              <a:t>Performance Plus </a:t>
            </a:r>
            <a:r>
              <a:rPr kumimoji="0" lang="fr-FR" sz="2000" b="0" i="0" u="none" strike="noStrike" kern="1200" cap="none" spc="0" normalizeH="0" baseline="0" noProof="0" dirty="0" err="1">
                <a:ln>
                  <a:noFill/>
                </a:ln>
                <a:solidFill>
                  <a:srgbClr val="000000"/>
                </a:solidFill>
                <a:effectLst/>
                <a:uLnTx/>
                <a:uFillTx/>
                <a:latin typeface="Calibri" panose="020F0502020204030204"/>
                <a:ea typeface="+mn-ea"/>
                <a:cs typeface="+mn-cs"/>
              </a:rPr>
              <a:t>Rehabilitative</a:t>
            </a:r>
            <a:r>
              <a:rPr kumimoji="0" lang="fr-FR" sz="2000" b="0" i="0" u="none" strike="noStrike" kern="1200" cap="none" spc="0" normalizeH="0" baseline="0" noProof="0" dirty="0">
                <a:ln>
                  <a:noFill/>
                </a:ln>
                <a:solidFill>
                  <a:srgbClr val="000000"/>
                </a:solidFill>
                <a:effectLst/>
                <a:uLnTx/>
                <a:uFillTx/>
                <a:latin typeface="Calibri" panose="020F0502020204030204"/>
                <a:ea typeface="+mn-ea"/>
                <a:cs typeface="+mn-cs"/>
              </a:rPr>
              <a:t> Care </a:t>
            </a:r>
            <a:r>
              <a:rPr kumimoji="0" lang="fr-FR" sz="2000" b="0" i="0" u="none" strike="noStrike" kern="1200" cap="none" spc="0" normalizeH="0" baseline="0" noProof="0" dirty="0" err="1">
                <a:ln>
                  <a:noFill/>
                </a:ln>
                <a:solidFill>
                  <a:srgbClr val="000000"/>
                </a:solidFill>
                <a:effectLst/>
                <a:uLnTx/>
                <a:uFillTx/>
                <a:latin typeface="Calibri" panose="020F0502020204030204"/>
                <a:ea typeface="+mn-ea"/>
                <a:cs typeface="+mn-cs"/>
              </a:rPr>
              <a:t>Inc</a:t>
            </a:r>
            <a:r>
              <a:rPr lang="en-CA" sz="2000" dirty="0">
                <a:solidFill>
                  <a:srgbClr val="000000"/>
                </a:solidFill>
                <a:latin typeface="Calibri" panose="020F0502020204030204"/>
              </a:rPr>
              <a:t>.</a:t>
            </a:r>
            <a:endParaRPr kumimoji="0" lang="fr-FR"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19E4D57-9EC1-1125-5EA0-B891FD4D0129}"/>
              </a:ext>
            </a:extLst>
          </p:cNvPr>
          <p:cNvSpPr txBox="1"/>
          <p:nvPr/>
        </p:nvSpPr>
        <p:spPr>
          <a:xfrm>
            <a:off x="6102866" y="1277439"/>
            <a:ext cx="5028321" cy="46474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err="1">
                <a:ln>
                  <a:noFill/>
                </a:ln>
                <a:solidFill>
                  <a:srgbClr val="000000"/>
                </a:solidFill>
                <a:effectLst/>
                <a:uLnTx/>
                <a:uFillTx/>
                <a:latin typeface="Calibri" panose="020F0502020204030204"/>
                <a:ea typeface="+mn-ea"/>
                <a:cs typeface="+mn-cs"/>
              </a:rPr>
              <a:t>Prepr</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Royal Bank of 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St. Joseph’s Healthcare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Telus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The Low Achiever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Times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Tiree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Tomee Sojourner Consulting Inc.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Tourism 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Vista Hill Foundation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VPI Employment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WCG International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Workplace Safety and Insurance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Youth Employment Services / </a:t>
            </a:r>
            <a:r>
              <a:rPr kumimoji="0" lang="en-CA" sz="2000" b="0" i="0" u="none" strike="noStrike" kern="1200" cap="none" spc="0" normalizeH="0" baseline="0" noProof="0" dirty="0" err="1">
                <a:ln>
                  <a:noFill/>
                </a:ln>
                <a:solidFill>
                  <a:srgbClr val="000000"/>
                </a:solidFill>
                <a:effectLst/>
                <a:uLnTx/>
                <a:uFillTx/>
                <a:latin typeface="Calibri" panose="020F0502020204030204"/>
                <a:ea typeface="+mn-ea"/>
                <a:cs typeface="+mn-cs"/>
              </a:rPr>
              <a:t>WorkAbility</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6048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0211-8541-4F33-8873-2C4B37D7CFD6}"/>
              </a:ext>
            </a:extLst>
          </p:cNvPr>
          <p:cNvSpPr>
            <a:spLocks noGrp="1"/>
          </p:cNvSpPr>
          <p:nvPr>
            <p:ph type="title"/>
          </p:nvPr>
        </p:nvSpPr>
        <p:spPr/>
        <p:txBody>
          <a:bodyPr/>
          <a:lstStyle/>
          <a:p>
            <a:r>
              <a:rPr lang="en-US" dirty="0"/>
              <a:t>Two Questions</a:t>
            </a:r>
          </a:p>
        </p:txBody>
      </p:sp>
      <p:graphicFrame>
        <p:nvGraphicFramePr>
          <p:cNvPr id="4" name="Content Placeholder 3">
            <a:extLst>
              <a:ext uri="{FF2B5EF4-FFF2-40B4-BE49-F238E27FC236}">
                <a16:creationId xmlns:a16="http://schemas.microsoft.com/office/drawing/2014/main" id="{FE6DA39D-A498-5A9C-C04F-3A40D792B0E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16011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56306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BA51-EDE9-004C-AA24-F44DB1A8E7EF}"/>
              </a:ext>
            </a:extLst>
          </p:cNvPr>
          <p:cNvSpPr>
            <a:spLocks noGrp="1"/>
          </p:cNvSpPr>
          <p:nvPr>
            <p:ph type="title"/>
          </p:nvPr>
        </p:nvSpPr>
        <p:spPr>
          <a:xfrm>
            <a:off x="838200" y="85203"/>
            <a:ext cx="10515600" cy="1325563"/>
          </a:xfrm>
        </p:spPr>
        <p:txBody>
          <a:bodyPr/>
          <a:lstStyle/>
          <a:p>
            <a:r>
              <a:rPr lang="en-US" dirty="0"/>
              <a:t>Our Proposed Answer</a:t>
            </a:r>
          </a:p>
        </p:txBody>
      </p:sp>
      <p:graphicFrame>
        <p:nvGraphicFramePr>
          <p:cNvPr id="4" name="Content Placeholder 3">
            <a:extLst>
              <a:ext uri="{FF2B5EF4-FFF2-40B4-BE49-F238E27FC236}">
                <a16:creationId xmlns:a16="http://schemas.microsoft.com/office/drawing/2014/main" id="{E403FA4A-E0D8-EA7A-2338-F63AA56166A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07857101"/>
              </p:ext>
            </p:extLst>
          </p:nvPr>
        </p:nvGraphicFramePr>
        <p:xfrm>
          <a:off x="74645" y="1203649"/>
          <a:ext cx="12036490" cy="557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4528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40C9B-4E51-5EDA-6A95-CFE09D7B30ED}"/>
              </a:ext>
            </a:extLst>
          </p:cNvPr>
          <p:cNvSpPr>
            <a:spLocks noGrp="1"/>
          </p:cNvSpPr>
          <p:nvPr>
            <p:ph type="title"/>
          </p:nvPr>
        </p:nvSpPr>
        <p:spPr/>
        <p:txBody>
          <a:bodyPr/>
          <a:lstStyle/>
          <a:p>
            <a:r>
              <a:rPr lang="en-US" dirty="0"/>
              <a:t>Our Approach</a:t>
            </a:r>
          </a:p>
        </p:txBody>
      </p:sp>
      <p:graphicFrame>
        <p:nvGraphicFramePr>
          <p:cNvPr id="4" name="Content Placeholder 3">
            <a:extLst>
              <a:ext uri="{FF2B5EF4-FFF2-40B4-BE49-F238E27FC236}">
                <a16:creationId xmlns:a16="http://schemas.microsoft.com/office/drawing/2014/main" id="{80AFB9AD-BF08-61D5-2330-8B41ACB209F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39525924"/>
              </p:ext>
            </p:extLst>
          </p:nvPr>
        </p:nvGraphicFramePr>
        <p:xfrm>
          <a:off x="108857" y="1524000"/>
          <a:ext cx="11996057" cy="5257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40865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04A07-2BF4-102F-B7F5-D99599824052}"/>
              </a:ext>
            </a:extLst>
          </p:cNvPr>
          <p:cNvSpPr>
            <a:spLocks noGrp="1"/>
          </p:cNvSpPr>
          <p:nvPr>
            <p:ph type="ctrTitle"/>
          </p:nvPr>
        </p:nvSpPr>
        <p:spPr/>
        <p:txBody>
          <a:bodyPr>
            <a:normAutofit fontScale="90000"/>
          </a:bodyPr>
          <a:lstStyle/>
          <a:p>
            <a:r>
              <a:rPr lang="en-US" b="1" dirty="0"/>
              <a:t>Workshop on Training &amp; Resources</a:t>
            </a:r>
          </a:p>
        </p:txBody>
      </p:sp>
      <p:sp>
        <p:nvSpPr>
          <p:cNvPr id="5" name="Subtitle 4">
            <a:extLst>
              <a:ext uri="{FF2B5EF4-FFF2-40B4-BE49-F238E27FC236}">
                <a16:creationId xmlns:a16="http://schemas.microsoft.com/office/drawing/2014/main" id="{C245B9B2-C4CB-4FA6-47B4-288BB6A3400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554230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B82D-973F-3CC8-DD7D-F4CC75B802F4}"/>
              </a:ext>
            </a:extLst>
          </p:cNvPr>
          <p:cNvSpPr>
            <a:spLocks noGrp="1"/>
          </p:cNvSpPr>
          <p:nvPr>
            <p:ph type="title"/>
          </p:nvPr>
        </p:nvSpPr>
        <p:spPr/>
        <p:txBody>
          <a:bodyPr/>
          <a:lstStyle/>
          <a:p>
            <a:r>
              <a:rPr lang="en-US" dirty="0"/>
              <a:t>IDEA/UD </a:t>
            </a:r>
            <a:r>
              <a:rPr lang="en-US" dirty="0" err="1"/>
              <a:t>Traiing</a:t>
            </a:r>
            <a:endParaRPr lang="en-US" dirty="0"/>
          </a:p>
        </p:txBody>
      </p:sp>
      <p:sp>
        <p:nvSpPr>
          <p:cNvPr id="3" name="Content Placeholder 2">
            <a:extLst>
              <a:ext uri="{FF2B5EF4-FFF2-40B4-BE49-F238E27FC236}">
                <a16:creationId xmlns:a16="http://schemas.microsoft.com/office/drawing/2014/main" id="{9F17AB04-6D5A-3759-118B-59470CA34C57}"/>
              </a:ext>
            </a:extLst>
          </p:cNvPr>
          <p:cNvSpPr>
            <a:spLocks noGrp="1"/>
          </p:cNvSpPr>
          <p:nvPr>
            <p:ph idx="1"/>
          </p:nvPr>
        </p:nvSpPr>
        <p:spPr/>
        <p:txBody>
          <a:bodyPr/>
          <a:lstStyle/>
          <a:p>
            <a:r>
              <a:rPr lang="en-US" dirty="0"/>
              <a:t>What others do</a:t>
            </a:r>
          </a:p>
          <a:p>
            <a:r>
              <a:rPr lang="en-US" dirty="0"/>
              <a:t>Best practices</a:t>
            </a:r>
          </a:p>
          <a:p>
            <a:r>
              <a:rPr lang="en-US" dirty="0"/>
              <a:t>Brainstorming</a:t>
            </a:r>
          </a:p>
        </p:txBody>
      </p:sp>
    </p:spTree>
    <p:extLst>
      <p:ext uri="{BB962C8B-B14F-4D97-AF65-F5344CB8AC3E}">
        <p14:creationId xmlns:p14="http://schemas.microsoft.com/office/powerpoint/2010/main" val="28080794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E53EC7-27D2-B781-62E1-396D73EF530C}"/>
              </a:ext>
            </a:extLst>
          </p:cNvPr>
          <p:cNvSpPr>
            <a:spLocks noGrp="1"/>
          </p:cNvSpPr>
          <p:nvPr>
            <p:ph type="ctrTitle"/>
          </p:nvPr>
        </p:nvSpPr>
        <p:spPr/>
        <p:txBody>
          <a:bodyPr/>
          <a:lstStyle/>
          <a:p>
            <a:r>
              <a:rPr lang="en-US" dirty="0"/>
              <a:t>Contact us!</a:t>
            </a:r>
          </a:p>
        </p:txBody>
      </p:sp>
      <p:sp>
        <p:nvSpPr>
          <p:cNvPr id="5" name="Subtitle 4">
            <a:extLst>
              <a:ext uri="{FF2B5EF4-FFF2-40B4-BE49-F238E27FC236}">
                <a16:creationId xmlns:a16="http://schemas.microsoft.com/office/drawing/2014/main" id="{2F5C8BE0-CD8B-8498-7659-E38A5558F9E9}"/>
              </a:ext>
            </a:extLst>
          </p:cNvPr>
          <p:cNvSpPr>
            <a:spLocks noGrp="1"/>
          </p:cNvSpPr>
          <p:nvPr>
            <p:ph type="subTitle" idx="1"/>
          </p:nvPr>
        </p:nvSpPr>
        <p:spPr/>
        <p:txBody>
          <a:bodyPr/>
          <a:lstStyle/>
          <a:p>
            <a:r>
              <a:rPr lang="en-US" dirty="0">
                <a:hlinkClick r:id="rId2"/>
              </a:rPr>
              <a:t>Mahadeo.Sukhai@ontariotechu.ca</a:t>
            </a:r>
            <a:endParaRPr lang="en-US" dirty="0"/>
          </a:p>
          <a:p>
            <a:r>
              <a:rPr lang="en-US" dirty="0" err="1"/>
              <a:t>Mahadeo.Sukhai@idea-stem.ca</a:t>
            </a:r>
            <a:endParaRPr lang="en-US" dirty="0"/>
          </a:p>
        </p:txBody>
      </p:sp>
    </p:spTree>
    <p:extLst>
      <p:ext uri="{BB962C8B-B14F-4D97-AF65-F5344CB8AC3E}">
        <p14:creationId xmlns:p14="http://schemas.microsoft.com/office/powerpoint/2010/main" val="37313789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087D-5ADE-D2E1-7EA2-748DFA5A2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2BFFD-9FAC-65D1-45AC-647E07F710B9}"/>
              </a:ext>
            </a:extLst>
          </p:cNvPr>
          <p:cNvSpPr>
            <a:spLocks noGrp="1"/>
          </p:cNvSpPr>
          <p:nvPr>
            <p:ph type="title"/>
          </p:nvPr>
        </p:nvSpPr>
        <p:spPr/>
        <p:txBody>
          <a:bodyPr>
            <a:normAutofit fontScale="90000"/>
          </a:bodyPr>
          <a:lstStyle/>
          <a:p>
            <a:pPr algn="ctr"/>
            <a:r>
              <a:rPr lang="en-US" dirty="0"/>
              <a:t>Disruptive Technologies and </a:t>
            </a:r>
            <a:br>
              <a:rPr lang="en-US" dirty="0"/>
            </a:br>
            <a:r>
              <a:rPr lang="en-US" dirty="0"/>
              <a:t>the Future of Work</a:t>
            </a:r>
          </a:p>
        </p:txBody>
      </p:sp>
      <p:sp>
        <p:nvSpPr>
          <p:cNvPr id="9" name="TextBox 8">
            <a:extLst>
              <a:ext uri="{FF2B5EF4-FFF2-40B4-BE49-F238E27FC236}">
                <a16:creationId xmlns:a16="http://schemas.microsoft.com/office/drawing/2014/main" id="{1C33A649-E9C3-4202-C90F-2FCF890AB3E8}"/>
              </a:ext>
            </a:extLst>
          </p:cNvPr>
          <p:cNvSpPr txBox="1"/>
          <p:nvPr/>
        </p:nvSpPr>
        <p:spPr>
          <a:xfrm>
            <a:off x="4173489" y="2250527"/>
            <a:ext cx="6870749" cy="923330"/>
          </a:xfrm>
          <a:prstGeom prst="rect">
            <a:avLst/>
          </a:prstGeom>
          <a:noFill/>
        </p:spPr>
        <p:txBody>
          <a:bodyPr wrap="square">
            <a:spAutoFit/>
          </a:bodyPr>
          <a:lstStyle/>
          <a:p>
            <a:r>
              <a:rPr lang="en-CA" b="1" dirty="0"/>
              <a:t>Angelika </a:t>
            </a:r>
            <a:r>
              <a:rPr lang="en-CA" b="1" dirty="0" err="1"/>
              <a:t>Seeschaaf</a:t>
            </a:r>
            <a:r>
              <a:rPr lang="en-CA" b="1" dirty="0"/>
              <a:t>-Veres,</a:t>
            </a:r>
            <a:r>
              <a:rPr lang="en-CA" dirty="0"/>
              <a:t> Associate Professor, Industrial Design and Graduate Studies, OCAD University; Co-Director, Radical Norms </a:t>
            </a:r>
          </a:p>
        </p:txBody>
      </p:sp>
      <p:pic>
        <p:nvPicPr>
          <p:cNvPr id="5" name="Picture 4">
            <a:extLst>
              <a:ext uri="{FF2B5EF4-FFF2-40B4-BE49-F238E27FC236}">
                <a16:creationId xmlns:a16="http://schemas.microsoft.com/office/drawing/2014/main" id="{24F6CBCE-5F70-4D6C-9E5A-CC8F165F418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52612" y="3975776"/>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6127603-E518-1844-DE7D-33508BF2D48C}"/>
              </a:ext>
            </a:extLst>
          </p:cNvPr>
          <p:cNvSpPr txBox="1"/>
          <p:nvPr/>
        </p:nvSpPr>
        <p:spPr>
          <a:xfrm>
            <a:off x="4173489" y="4607788"/>
            <a:ext cx="6165899" cy="646331"/>
          </a:xfrm>
          <a:prstGeom prst="rect">
            <a:avLst/>
          </a:prstGeom>
          <a:noFill/>
        </p:spPr>
        <p:txBody>
          <a:bodyPr wrap="square">
            <a:spAutoFit/>
          </a:bodyPr>
          <a:lstStyle/>
          <a:p>
            <a:r>
              <a:rPr lang="en-CA" b="1" dirty="0"/>
              <a:t>Jutta </a:t>
            </a:r>
            <a:r>
              <a:rPr lang="en-CA" b="1" dirty="0" err="1"/>
              <a:t>Treviranus</a:t>
            </a:r>
            <a:r>
              <a:rPr lang="en-CA" dirty="0"/>
              <a:t>, Professor and Director, Inclusive Design Research Centre, OCAD University</a:t>
            </a:r>
          </a:p>
        </p:txBody>
      </p:sp>
      <p:pic>
        <p:nvPicPr>
          <p:cNvPr id="3" name="Picture 2">
            <a:extLst>
              <a:ext uri="{FF2B5EF4-FFF2-40B4-BE49-F238E27FC236}">
                <a16:creationId xmlns:a16="http://schemas.microsoft.com/office/drawing/2014/main" id="{87792326-BF44-225D-99BE-1A1EE5B68D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612" y="1757014"/>
            <a:ext cx="1910356" cy="1910356"/>
          </a:xfrm>
          <a:prstGeom prst="rect">
            <a:avLst/>
          </a:prstGeom>
          <a:solidFill>
            <a:srgbClr val="FFFFFF">
              <a:shade val="85000"/>
            </a:srgbClr>
          </a:solidFill>
          <a:ln w="88900" cap="sq">
            <a:solidFill>
              <a:srgbClr val="452A7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4913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a:extLst>
              <a:ext uri="{C183D7F6-B498-43B3-948B-1728B52AA6E4}">
                <adec:decorative xmlns:adec="http://schemas.microsoft.com/office/drawing/2017/decorative" val="1"/>
              </a:ext>
            </a:extLst>
          </p:cNvPr>
          <p:cNvSpPr/>
          <p:nvPr/>
        </p:nvSpPr>
        <p:spPr>
          <a:xfrm>
            <a:off x="22287" y="4913869"/>
            <a:ext cx="12147427" cy="1944132"/>
          </a:xfrm>
          <a:prstGeom prst="rect">
            <a:avLst/>
          </a:prstGeom>
          <a:solidFill>
            <a:srgbClr val="FFFFFF"/>
          </a:solidFill>
          <a:ln w="12700">
            <a:miter lim="400000"/>
          </a:ln>
          <a:effectLst>
            <a:outerShdw blurRad="50800" dist="25400" dir="5400000" rotWithShape="0">
              <a:srgbClr val="000000">
                <a:alpha val="50000"/>
              </a:srgbClr>
            </a:outerShdw>
          </a:effectLst>
        </p:spPr>
        <p:txBody>
          <a:bodyPr lIns="35719" tIns="35719" rIns="35719" bIns="35719" anchor="ctr"/>
          <a:lstStyle/>
          <a:p>
            <a:pPr algn="ctr" defTabSz="488924" hangingPunct="0">
              <a:defRPr sz="3200" spc="0">
                <a:latin typeface="Helvetica Light"/>
                <a:ea typeface="Helvetica Light"/>
                <a:cs typeface="Helvetica Light"/>
                <a:sym typeface="Helvetica Light"/>
              </a:defRPr>
            </a:pPr>
            <a:endParaRPr sz="1600" b="1" kern="0">
              <a:solidFill>
                <a:srgbClr val="FFFFFF"/>
              </a:solidFill>
              <a:latin typeface="Helvetica Light"/>
              <a:sym typeface="Helvetica Light"/>
            </a:endParaRPr>
          </a:p>
        </p:txBody>
      </p:sp>
      <p:sp>
        <p:nvSpPr>
          <p:cNvPr id="103" name="Hub 5- Technology &amp; Future of Work"/>
          <p:cNvSpPr txBox="1"/>
          <p:nvPr/>
        </p:nvSpPr>
        <p:spPr>
          <a:xfrm>
            <a:off x="1594538" y="1374272"/>
            <a:ext cx="9002925" cy="2059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spAutoFit/>
          </a:bodyPr>
          <a:lstStyle>
            <a:lvl1pPr algn="ctr" defTabSz="584200">
              <a:lnSpc>
                <a:spcPct val="120000"/>
              </a:lnSpc>
              <a:defRPr sz="7400" cap="all" spc="518">
                <a:latin typeface="+mn-lt"/>
                <a:ea typeface="+mn-ea"/>
                <a:cs typeface="+mn-cs"/>
                <a:sym typeface="Apercu Medium"/>
              </a:defRPr>
            </a:lvl1pPr>
          </a:lstStyle>
          <a:p>
            <a:pPr defTabSz="778914" hangingPunct="0"/>
            <a:r>
              <a:rPr lang="en-CA" sz="3700" b="1" kern="0" spc="691" dirty="0">
                <a:solidFill>
                  <a:srgbClr val="FFFFFF"/>
                </a:solidFill>
                <a:latin typeface="Helvetica Neue Medium"/>
              </a:rPr>
              <a:t>IDEA </a:t>
            </a:r>
            <a:r>
              <a:rPr sz="3700" b="1" kern="0" spc="691" dirty="0">
                <a:solidFill>
                  <a:srgbClr val="FFFFFF"/>
                </a:solidFill>
                <a:latin typeface="Helvetica Neue Medium"/>
              </a:rPr>
              <a:t>Hub 5</a:t>
            </a:r>
            <a:r>
              <a:rPr lang="en-CA" sz="3700" b="1" kern="0" spc="691" dirty="0">
                <a:solidFill>
                  <a:srgbClr val="FFFFFF"/>
                </a:solidFill>
                <a:latin typeface="Helvetica Neue Medium"/>
              </a:rPr>
              <a:t> </a:t>
            </a:r>
          </a:p>
          <a:p>
            <a:pPr defTabSz="778914" hangingPunct="0"/>
            <a:r>
              <a:rPr lang="en-CA" sz="3700" b="1" kern="0" spc="691" dirty="0">
                <a:solidFill>
                  <a:srgbClr val="FFFFFF"/>
                </a:solidFill>
                <a:latin typeface="Helvetica Neue Medium"/>
              </a:rPr>
              <a:t>DISRUPTIVE</a:t>
            </a:r>
            <a:r>
              <a:rPr sz="3700" b="1" kern="0" spc="691" dirty="0">
                <a:solidFill>
                  <a:srgbClr val="FFFFFF"/>
                </a:solidFill>
                <a:latin typeface="Helvetica Neue Medium"/>
              </a:rPr>
              <a:t> Technology &amp; Future of Work</a:t>
            </a:r>
          </a:p>
        </p:txBody>
      </p:sp>
      <p:sp>
        <p:nvSpPr>
          <p:cNvPr id="104" name="Angelika Seeschaaf Veres  &amp; Dr. Jutta Treviranus      |   20.  October 2023  /  aseeschaafveres@ocadu.ca  jtreviranus@ocadu.ca"/>
          <p:cNvSpPr txBox="1"/>
          <p:nvPr/>
        </p:nvSpPr>
        <p:spPr>
          <a:xfrm>
            <a:off x="676262" y="4242072"/>
            <a:ext cx="11654169" cy="388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defTabSz="228594" hangingPunct="0">
              <a:lnSpc>
                <a:spcPts val="2800"/>
              </a:lnSpc>
              <a:defRPr sz="3000" spc="0">
                <a:latin typeface="+mn-lt"/>
                <a:ea typeface="+mn-ea"/>
                <a:cs typeface="+mn-cs"/>
                <a:sym typeface="Apercu Medium"/>
              </a:defRPr>
            </a:pPr>
            <a:r>
              <a:rPr lang="en-CA" sz="1500" b="1" kern="0" dirty="0">
                <a:solidFill>
                  <a:srgbClr val="FFFFFF"/>
                </a:solidFill>
                <a:latin typeface="Helvetica Neue Medium"/>
                <a:sym typeface="Apercu Medium"/>
              </a:rPr>
              <a:t>Co-lead by </a:t>
            </a:r>
            <a:r>
              <a:rPr sz="1500" b="1" kern="0" dirty="0">
                <a:solidFill>
                  <a:srgbClr val="FFFFFF"/>
                </a:solidFill>
                <a:latin typeface="Helvetica Neue Medium"/>
                <a:sym typeface="Apercu Medium"/>
              </a:rPr>
              <a:t>Angelika </a:t>
            </a:r>
            <a:r>
              <a:rPr sz="1500" b="1" kern="0" dirty="0" err="1">
                <a:solidFill>
                  <a:srgbClr val="FFFFFF"/>
                </a:solidFill>
                <a:latin typeface="Helvetica Neue Medium"/>
                <a:sym typeface="Apercu Medium"/>
              </a:rPr>
              <a:t>Seeschaaf</a:t>
            </a:r>
            <a:r>
              <a:rPr sz="1500" b="1" kern="0" dirty="0">
                <a:solidFill>
                  <a:srgbClr val="FFFFFF"/>
                </a:solidFill>
                <a:latin typeface="Helvetica Neue Medium"/>
                <a:sym typeface="Apercu Medium"/>
              </a:rPr>
              <a:t> Veres  &amp; Dr. Jutta </a:t>
            </a:r>
            <a:r>
              <a:rPr sz="1500" b="1" kern="0" dirty="0" err="1">
                <a:solidFill>
                  <a:srgbClr val="FFFFFF"/>
                </a:solidFill>
                <a:latin typeface="Helvetica Neue Medium"/>
                <a:sym typeface="Apercu Medium"/>
              </a:rPr>
              <a:t>Treviranus</a:t>
            </a:r>
            <a:r>
              <a:rPr sz="1500" b="1" kern="0" dirty="0">
                <a:solidFill>
                  <a:srgbClr val="FFFFFF"/>
                </a:solidFill>
                <a:latin typeface="Helvetica Neue Medium"/>
                <a:sym typeface="Apercu Medium"/>
              </a:rPr>
              <a:t>      |  </a:t>
            </a:r>
            <a:r>
              <a:rPr sz="1500" b="1" u="sng" kern="0" dirty="0">
                <a:solidFill>
                  <a:srgbClr val="FFFFFF"/>
                </a:solidFill>
                <a:latin typeface="Helvetica Neue Medium"/>
                <a:sym typeface="Apercu Medium"/>
                <a:hlinkClick r:id="rId3">
                  <a:extLst>
                    <a:ext uri="{A12FA001-AC4F-418D-AE19-62706E023703}">
                      <ahyp:hlinkClr xmlns:ahyp="http://schemas.microsoft.com/office/drawing/2018/hyperlinkcolor" val="tx"/>
                    </a:ext>
                  </a:extLst>
                </a:hlinkClick>
              </a:rPr>
              <a:t>aseeschaafveres@ocadu.ca</a:t>
            </a:r>
            <a:r>
              <a:rPr sz="1500" b="1" kern="0" dirty="0">
                <a:solidFill>
                  <a:srgbClr val="FFFFFF"/>
                </a:solidFill>
                <a:latin typeface="Helvetica Neue Medium"/>
                <a:sym typeface="Apercu Medium"/>
              </a:rPr>
              <a:t>  </a:t>
            </a:r>
            <a:r>
              <a:rPr sz="1500" b="1" u="sng" kern="0" dirty="0">
                <a:solidFill>
                  <a:srgbClr val="FFFFFF"/>
                </a:solidFill>
                <a:latin typeface="Helvetica Neue Medium"/>
                <a:sym typeface="Apercu Medium"/>
                <a:hlinkClick r:id="rId4">
                  <a:extLst>
                    <a:ext uri="{A12FA001-AC4F-418D-AE19-62706E023703}">
                      <ahyp:hlinkClr xmlns:ahyp="http://schemas.microsoft.com/office/drawing/2018/hyperlinkcolor" val="tx"/>
                    </a:ext>
                  </a:extLst>
                </a:hlinkClick>
              </a:rPr>
              <a:t>jtreviranus@ocadu.ca</a:t>
            </a:r>
          </a:p>
        </p:txBody>
      </p:sp>
      <p:pic>
        <p:nvPicPr>
          <p:cNvPr id="4" name="Vraie Idea Horizontal Logo_CMYK.jpg" descr="Vraie Idea Logo. ">
            <a:extLst>
              <a:ext uri="{FF2B5EF4-FFF2-40B4-BE49-F238E27FC236}">
                <a16:creationId xmlns:a16="http://schemas.microsoft.com/office/drawing/2014/main" id="{0D40DE18-F6E9-099D-1270-74EC7D45E731}"/>
              </a:ext>
            </a:extLst>
          </p:cNvPr>
          <p:cNvPicPr>
            <a:picLocks noChangeAspect="1"/>
          </p:cNvPicPr>
          <p:nvPr/>
        </p:nvPicPr>
        <p:blipFill>
          <a:blip r:embed="rId5"/>
          <a:stretch>
            <a:fillRect/>
          </a:stretch>
        </p:blipFill>
        <p:spPr>
          <a:xfrm>
            <a:off x="71521" y="5253381"/>
            <a:ext cx="3573828" cy="1014075"/>
          </a:xfrm>
          <a:prstGeom prst="rect">
            <a:avLst/>
          </a:prstGeom>
          <a:ln w="12700">
            <a:miter lim="400000"/>
          </a:ln>
        </p:spPr>
      </p:pic>
      <p:pic>
        <p:nvPicPr>
          <p:cNvPr id="5" name="Screenshot 2023-10-19 at 19.57.31.png" descr="OCAD University logo ">
            <a:extLst>
              <a:ext uri="{FF2B5EF4-FFF2-40B4-BE49-F238E27FC236}">
                <a16:creationId xmlns:a16="http://schemas.microsoft.com/office/drawing/2014/main" id="{53C658AE-BEDB-E5C2-1476-1B10ECC4C81F}"/>
              </a:ext>
            </a:extLst>
          </p:cNvPr>
          <p:cNvPicPr>
            <a:picLocks noChangeAspect="1"/>
          </p:cNvPicPr>
          <p:nvPr/>
        </p:nvPicPr>
        <p:blipFill>
          <a:blip r:embed="rId6"/>
          <a:srcRect t="5844"/>
          <a:stretch>
            <a:fillRect/>
          </a:stretch>
        </p:blipFill>
        <p:spPr>
          <a:xfrm>
            <a:off x="10345999" y="4953890"/>
            <a:ext cx="1828248" cy="1862145"/>
          </a:xfrm>
          <a:prstGeom prst="rect">
            <a:avLst/>
          </a:prstGeom>
          <a:ln w="12700">
            <a:miter lim="400000"/>
          </a:ln>
        </p:spPr>
      </p:pic>
      <p:pic>
        <p:nvPicPr>
          <p:cNvPr id="6" name="Screenshot 2023-10-19 at 19.59.57.png" descr="Inclusive Design Research Centre logo">
            <a:extLst>
              <a:ext uri="{FF2B5EF4-FFF2-40B4-BE49-F238E27FC236}">
                <a16:creationId xmlns:a16="http://schemas.microsoft.com/office/drawing/2014/main" id="{D65D730B-A4F8-0B4F-3457-84A6E21B93AB}"/>
              </a:ext>
            </a:extLst>
          </p:cNvPr>
          <p:cNvPicPr>
            <a:picLocks noChangeAspect="1"/>
          </p:cNvPicPr>
          <p:nvPr/>
        </p:nvPicPr>
        <p:blipFill>
          <a:blip r:embed="rId7"/>
          <a:stretch>
            <a:fillRect/>
          </a:stretch>
        </p:blipFill>
        <p:spPr>
          <a:xfrm>
            <a:off x="3883407" y="5458035"/>
            <a:ext cx="2501851" cy="809421"/>
          </a:xfrm>
          <a:prstGeom prst="rect">
            <a:avLst/>
          </a:prstGeom>
          <a:ln w="12700">
            <a:miter lim="400000"/>
          </a:ln>
        </p:spPr>
      </p:pic>
      <p:pic>
        <p:nvPicPr>
          <p:cNvPr id="8" name="Picture 7">
            <a:extLst>
              <a:ext uri="{FF2B5EF4-FFF2-40B4-BE49-F238E27FC236}">
                <a16:creationId xmlns:a16="http://schemas.microsoft.com/office/drawing/2014/main" id="{E5599CCE-183E-5709-6D6F-3B2166DAECE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3347" y="5366107"/>
            <a:ext cx="2501851" cy="1037711"/>
          </a:xfrm>
          <a:prstGeom prst="rect">
            <a:avLst/>
          </a:prstGeom>
        </p:spPr>
      </p:pic>
      <p:pic>
        <p:nvPicPr>
          <p:cNvPr id="12" name="Graphic 11" descr="Government of Canada Logo">
            <a:extLst>
              <a:ext uri="{FF2B5EF4-FFF2-40B4-BE49-F238E27FC236}">
                <a16:creationId xmlns:a16="http://schemas.microsoft.com/office/drawing/2014/main" id="{2EF891B0-EA32-E3D5-67AA-852C7B9739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23287" y="5365468"/>
            <a:ext cx="1209112" cy="1209112"/>
          </a:xfrm>
          <a:prstGeom prst="rect">
            <a:avLst/>
          </a:prstGeom>
        </p:spPr>
      </p:pic>
    </p:spTree>
  </p:cSld>
  <p:clrMapOvr>
    <a:masterClrMapping/>
  </p:clrMapOvr>
  <p:transition spd="med" advTm="7655"/>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6880-0759-99A7-74FC-1DDA9BCEFC0F}"/>
              </a:ext>
            </a:extLst>
          </p:cNvPr>
          <p:cNvSpPr>
            <a:spLocks noGrp="1"/>
          </p:cNvSpPr>
          <p:nvPr>
            <p:ph type="title"/>
          </p:nvPr>
        </p:nvSpPr>
        <p:spPr>
          <a:xfrm>
            <a:off x="2261210" y="2"/>
            <a:ext cx="9439724" cy="1998133"/>
          </a:xfrm>
        </p:spPr>
        <p:txBody>
          <a:bodyPr>
            <a:noAutofit/>
          </a:bodyPr>
          <a:lstStyle/>
          <a:p>
            <a:pPr algn="l"/>
            <a:r>
              <a:rPr lang="en-US" sz="3200" dirty="0"/>
              <a:t>Assistive technologies (AT) </a:t>
            </a:r>
            <a:br>
              <a:rPr lang="en-US" sz="3200" dirty="0"/>
            </a:br>
            <a:r>
              <a:rPr lang="en-US" sz="3200" dirty="0"/>
              <a:t>are life changers, liberators, equalizers</a:t>
            </a:r>
          </a:p>
        </p:txBody>
      </p:sp>
      <p:pic>
        <p:nvPicPr>
          <p:cNvPr id="4" name="Picture 3" descr="a picture of a sprinter with a high tech prosthetic leg">
            <a:extLst>
              <a:ext uri="{FF2B5EF4-FFF2-40B4-BE49-F238E27FC236}">
                <a16:creationId xmlns:a16="http://schemas.microsoft.com/office/drawing/2014/main" id="{97112A75-45C6-4190-14D8-31E8A1130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758788"/>
            <a:ext cx="5943100" cy="3957072"/>
          </a:xfrm>
          <a:prstGeom prst="rect">
            <a:avLst/>
          </a:prstGeom>
        </p:spPr>
      </p:pic>
      <p:sp>
        <p:nvSpPr>
          <p:cNvPr id="6" name="TextBox 5">
            <a:extLst>
              <a:ext uri="{FF2B5EF4-FFF2-40B4-BE49-F238E27FC236}">
                <a16:creationId xmlns:a16="http://schemas.microsoft.com/office/drawing/2014/main" id="{F37FAC96-61F3-2645-24F3-83DC10DB558F}"/>
              </a:ext>
            </a:extLst>
          </p:cNvPr>
          <p:cNvSpPr txBox="1"/>
          <p:nvPr/>
        </p:nvSpPr>
        <p:spPr>
          <a:xfrm>
            <a:off x="859437" y="6007222"/>
            <a:ext cx="9876297" cy="502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88924" hangingPunct="0"/>
            <a:r>
              <a:rPr lang="en-US" sz="2667" b="1" kern="0" dirty="0">
                <a:solidFill>
                  <a:srgbClr val="FFFFFF"/>
                </a:solidFill>
                <a:latin typeface="Helvetica Neue"/>
                <a:sym typeface="Helvetica Neue"/>
              </a:rPr>
              <a:t>Assistive Technologies are an intimate extension of the self</a:t>
            </a:r>
          </a:p>
        </p:txBody>
      </p:sp>
      <p:pic>
        <p:nvPicPr>
          <p:cNvPr id="3" name="Picture 2" descr="a graphic with a women surrounded by an ethereal cloud and a brain interface.">
            <a:extLst>
              <a:ext uri="{FF2B5EF4-FFF2-40B4-BE49-F238E27FC236}">
                <a16:creationId xmlns:a16="http://schemas.microsoft.com/office/drawing/2014/main" id="{09C8805B-0C50-8E30-61A8-3E472DEDB7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100" y="1734091"/>
            <a:ext cx="7060659" cy="3957072"/>
          </a:xfrm>
          <a:prstGeom prst="rect">
            <a:avLst/>
          </a:prstGeom>
        </p:spPr>
      </p:pic>
    </p:spTree>
    <p:extLst>
      <p:ext uri="{BB962C8B-B14F-4D97-AF65-F5344CB8AC3E}">
        <p14:creationId xmlns:p14="http://schemas.microsoft.com/office/powerpoint/2010/main" val="4279725067"/>
      </p:ext>
    </p:extLst>
  </p:cSld>
  <p:clrMapOvr>
    <a:masterClrMapping/>
  </p:clrMapOvr>
  <p:transition spd="med" advTm="5694"/>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4626-9E7C-27D3-46DC-A9F1AB3D71DB}"/>
              </a:ext>
            </a:extLst>
          </p:cNvPr>
          <p:cNvSpPr>
            <a:spLocks noGrp="1"/>
          </p:cNvSpPr>
          <p:nvPr>
            <p:ph type="title"/>
          </p:nvPr>
        </p:nvSpPr>
        <p:spPr>
          <a:xfrm>
            <a:off x="892970" y="178595"/>
            <a:ext cx="10406063" cy="1063091"/>
          </a:xfrm>
        </p:spPr>
        <p:txBody>
          <a:bodyPr/>
          <a:lstStyle/>
          <a:p>
            <a:r>
              <a:rPr lang="en-US" dirty="0"/>
              <a:t>Luna…</a:t>
            </a:r>
          </a:p>
        </p:txBody>
      </p:sp>
      <p:sp>
        <p:nvSpPr>
          <p:cNvPr id="3" name="Text Placeholder 2">
            <a:extLst>
              <a:ext uri="{FF2B5EF4-FFF2-40B4-BE49-F238E27FC236}">
                <a16:creationId xmlns:a16="http://schemas.microsoft.com/office/drawing/2014/main" id="{4DD6CA9B-C6DC-418D-1706-86747F3AA8C5}"/>
              </a:ext>
            </a:extLst>
          </p:cNvPr>
          <p:cNvSpPr>
            <a:spLocks noGrp="1"/>
          </p:cNvSpPr>
          <p:nvPr>
            <p:ph type="body" idx="1"/>
          </p:nvPr>
        </p:nvSpPr>
        <p:spPr>
          <a:xfrm>
            <a:off x="3092155" y="1241685"/>
            <a:ext cx="5663916" cy="632744"/>
          </a:xfrm>
        </p:spPr>
        <p:txBody>
          <a:bodyPr/>
          <a:lstStyle/>
          <a:p>
            <a:pPr marL="0" indent="0">
              <a:buNone/>
            </a:pPr>
            <a:r>
              <a:rPr lang="en-CA" sz="3200" dirty="0"/>
              <a:t>Interoperability degradation</a:t>
            </a:r>
          </a:p>
        </p:txBody>
      </p:sp>
      <p:pic>
        <p:nvPicPr>
          <p:cNvPr id="6" name="Picture 5">
            <a:extLst>
              <a:ext uri="{FF2B5EF4-FFF2-40B4-BE49-F238E27FC236}">
                <a16:creationId xmlns:a16="http://schemas.microsoft.com/office/drawing/2014/main" id="{26F932F9-54DE-BF79-1E02-179706FAE4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770" r="910"/>
          <a:stretch>
            <a:fillRect/>
          </a:stretch>
        </p:blipFill>
        <p:spPr>
          <a:xfrm>
            <a:off x="2374789" y="1874429"/>
            <a:ext cx="7431820" cy="5011840"/>
          </a:xfrm>
          <a:prstGeom prst="rect">
            <a:avLst/>
          </a:prstGeom>
        </p:spPr>
      </p:pic>
    </p:spTree>
    <p:extLst>
      <p:ext uri="{BB962C8B-B14F-4D97-AF65-F5344CB8AC3E}">
        <p14:creationId xmlns:p14="http://schemas.microsoft.com/office/powerpoint/2010/main" val="3015120908"/>
      </p:ext>
    </p:extLst>
  </p:cSld>
  <p:clrMapOvr>
    <a:masterClrMapping/>
  </p:clrMapOvr>
  <p:transition spd="med" advTm="27266"/>
</p:sld>
</file>

<file path=ppt/theme/theme1.xml><?xml version="1.0" encoding="utf-8"?>
<a:theme xmlns:a="http://schemas.openxmlformats.org/drawingml/2006/main" name="Office Theme">
  <a:themeElements>
    <a:clrScheme name="Custom 2">
      <a:dk1>
        <a:srgbClr val="000000"/>
      </a:dk1>
      <a:lt1>
        <a:srgbClr val="FFFFFF"/>
      </a:lt1>
      <a:dk2>
        <a:srgbClr val="373545"/>
      </a:dk2>
      <a:lt2>
        <a:srgbClr val="DCD8DC"/>
      </a:lt2>
      <a:accent1>
        <a:srgbClr val="462973"/>
      </a:accent1>
      <a:accent2>
        <a:srgbClr val="1C846B"/>
      </a:accent2>
      <a:accent3>
        <a:srgbClr val="009779"/>
      </a:accent3>
      <a:accent4>
        <a:srgbClr val="5DC6B0"/>
      </a:accent4>
      <a:accent5>
        <a:srgbClr val="EAF3F2"/>
      </a:accent5>
      <a:accent6>
        <a:srgbClr val="C6CFD6"/>
      </a:accent6>
      <a:hlink>
        <a:srgbClr val="A7AFB7"/>
      </a:hlink>
      <a:folHlink>
        <a:srgbClr val="E7323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 ppt template" id="{F08365D5-480D-E448-9EF3-A1E92C44B174}" vid="{32F148E6-AFC1-2D4F-83F2-0CCA9AFC0FF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 ppt template" id="{F08365D5-480D-E448-9EF3-A1E92C44B174}" vid="{1E12C5CC-EC8D-3448-8C9D-EB10F16C63B4}"/>
    </a:ext>
  </a:extLst>
</a:theme>
</file>

<file path=ppt/theme/theme3.xml><?xml version="1.0" encoding="utf-8"?>
<a:theme xmlns:a="http://schemas.openxmlformats.org/drawingml/2006/main" name="Crop">
  <a:themeElements>
    <a:clrScheme name="Custom 42">
      <a:dk1>
        <a:srgbClr val="000000"/>
      </a:dk1>
      <a:lt1>
        <a:srgbClr val="FFFFFF"/>
      </a:lt1>
      <a:dk2>
        <a:srgbClr val="212121"/>
      </a:dk2>
      <a:lt2>
        <a:srgbClr val="EFEDE3"/>
      </a:lt2>
      <a:accent1>
        <a:srgbClr val="9F2E30"/>
      </a:accent1>
      <a:accent2>
        <a:srgbClr val="8C837B"/>
      </a:accent2>
      <a:accent3>
        <a:srgbClr val="E54847"/>
      </a:accent3>
      <a:accent4>
        <a:srgbClr val="0F2B47"/>
      </a:accent4>
      <a:accent5>
        <a:srgbClr val="B3A877"/>
      </a:accent5>
      <a:accent6>
        <a:srgbClr val="99A298"/>
      </a:accent6>
      <a:hlink>
        <a:srgbClr val="9F2E30"/>
      </a:hlink>
      <a:folHlink>
        <a:srgbClr val="A4001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2">
      <a:dk1>
        <a:srgbClr val="000000"/>
      </a:dk1>
      <a:lt1>
        <a:srgbClr val="FFFFFF"/>
      </a:lt1>
      <a:dk2>
        <a:srgbClr val="373545"/>
      </a:dk2>
      <a:lt2>
        <a:srgbClr val="DCD8DC"/>
      </a:lt2>
      <a:accent1>
        <a:srgbClr val="462973"/>
      </a:accent1>
      <a:accent2>
        <a:srgbClr val="1C846B"/>
      </a:accent2>
      <a:accent3>
        <a:srgbClr val="009779"/>
      </a:accent3>
      <a:accent4>
        <a:srgbClr val="5DC6B0"/>
      </a:accent4>
      <a:accent5>
        <a:srgbClr val="EAF3F2"/>
      </a:accent5>
      <a:accent6>
        <a:srgbClr val="C6CFD6"/>
      </a:accent6>
      <a:hlink>
        <a:srgbClr val="A7AFB7"/>
      </a:hlink>
      <a:folHlink>
        <a:srgbClr val="E732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2">
      <a:dk1>
        <a:srgbClr val="000000"/>
      </a:dk1>
      <a:lt1>
        <a:srgbClr val="FFFFFF"/>
      </a:lt1>
      <a:dk2>
        <a:srgbClr val="373545"/>
      </a:dk2>
      <a:lt2>
        <a:srgbClr val="DCD8DC"/>
      </a:lt2>
      <a:accent1>
        <a:srgbClr val="462973"/>
      </a:accent1>
      <a:accent2>
        <a:srgbClr val="1C846B"/>
      </a:accent2>
      <a:accent3>
        <a:srgbClr val="009779"/>
      </a:accent3>
      <a:accent4>
        <a:srgbClr val="5DC6B0"/>
      </a:accent4>
      <a:accent5>
        <a:srgbClr val="EAF3F2"/>
      </a:accent5>
      <a:accent6>
        <a:srgbClr val="C6CFD6"/>
      </a:accent6>
      <a:hlink>
        <a:srgbClr val="A7AFB7"/>
      </a:hlink>
      <a:folHlink>
        <a:srgbClr val="E732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5371</TotalTime>
  <Words>11692</Words>
  <Application>Microsoft Macintosh PowerPoint</Application>
  <PresentationFormat>Widescreen</PresentationFormat>
  <Paragraphs>1242</Paragraphs>
  <Slides>168</Slides>
  <Notes>76</Notes>
  <HiddenSlides>0</HiddenSlides>
  <MMClips>0</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168</vt:i4>
      </vt:variant>
    </vt:vector>
  </HeadingPairs>
  <TitlesOfParts>
    <vt:vector size="200" baseType="lpstr">
      <vt:lpstr>ＭＳ Ｐゴシック</vt:lpstr>
      <vt:lpstr>ＭＳ Ｐゴシック</vt:lpstr>
      <vt:lpstr>Aptos</vt:lpstr>
      <vt:lpstr>Aptos Display</vt:lpstr>
      <vt:lpstr>Arial</vt:lpstr>
      <vt:lpstr>Arial Black</vt:lpstr>
      <vt:lpstr>Calibri</vt:lpstr>
      <vt:lpstr>Calibri Light</vt:lpstr>
      <vt:lpstr>Corbel</vt:lpstr>
      <vt:lpstr>Courier New</vt:lpstr>
      <vt:lpstr>Franklin Gothic Book</vt:lpstr>
      <vt:lpstr>Georgia</vt:lpstr>
      <vt:lpstr>Helvetica</vt:lpstr>
      <vt:lpstr>Helvetica Light</vt:lpstr>
      <vt:lpstr>Helvetica Neue</vt:lpstr>
      <vt:lpstr>Helvetica Neue Light</vt:lpstr>
      <vt:lpstr>Helvetica Neue Medium</vt:lpstr>
      <vt:lpstr>Inter</vt:lpstr>
      <vt:lpstr>Open Sans</vt:lpstr>
      <vt:lpstr>Segoe UI</vt:lpstr>
      <vt:lpstr>Times</vt:lpstr>
      <vt:lpstr>Times New Roman</vt:lpstr>
      <vt:lpstr>Verdana</vt:lpstr>
      <vt:lpstr>Wingdings</vt:lpstr>
      <vt:lpstr>Office Theme</vt:lpstr>
      <vt:lpstr>Custom Design</vt:lpstr>
      <vt:lpstr>Crop</vt:lpstr>
      <vt:lpstr>1_Office Theme</vt:lpstr>
      <vt:lpstr>2_Office Theme</vt:lpstr>
      <vt:lpstr>3_Office Theme</vt:lpstr>
      <vt:lpstr>5_Office Theme</vt:lpstr>
      <vt:lpstr>Black</vt:lpstr>
      <vt:lpstr>The Win-Win of Designing Workplaces for Disability Inclusion  IDEA Symposium, October 6 &amp; 7, 2025 </vt:lpstr>
      <vt:lpstr>Welcoming Remarks</vt:lpstr>
      <vt:lpstr>PowerPoint Presentation</vt:lpstr>
      <vt:lpstr>Disability Employment Awareness Month</vt:lpstr>
      <vt:lpstr>Overview of IDEA’s Approach</vt:lpstr>
      <vt:lpstr>“Nothing Without Us”</vt:lpstr>
      <vt:lpstr>Disability Communities</vt:lpstr>
      <vt:lpstr>Labour, Industry &amp; Services</vt:lpstr>
      <vt:lpstr>Labour, Industry &amp; Services (cont’d)</vt:lpstr>
      <vt:lpstr>Government</vt:lpstr>
      <vt:lpstr>Academics and Research</vt:lpstr>
      <vt:lpstr>Land Acknowledgement</vt:lpstr>
      <vt:lpstr>Morning Remarks </vt:lpstr>
      <vt:lpstr>Opening Keynote</vt:lpstr>
      <vt:lpstr>          Implementation of Inclusive Employment Practices as Tools to Support Employer Journeys</vt:lpstr>
      <vt:lpstr>About the Institute</vt:lpstr>
      <vt:lpstr>Yang-Tan Institute on  Employment and Disability</vt:lpstr>
      <vt:lpstr>Who Are Our Target Audiences?</vt:lpstr>
      <vt:lpstr>Goal of Today’s Presentation</vt:lpstr>
      <vt:lpstr>Elements of Effective Change</vt:lpstr>
      <vt:lpstr>Corporate/Employer Engagement</vt:lpstr>
      <vt:lpstr>Elements of Effective Change (1) </vt:lpstr>
      <vt:lpstr>Readying the Workplace</vt:lpstr>
      <vt:lpstr>Elements of Effective Change (2) </vt:lpstr>
      <vt:lpstr>   Building the Talent Pipeline </vt:lpstr>
      <vt:lpstr>Effective Hiring Activities</vt:lpstr>
      <vt:lpstr>Best Practices for Company Websites and Career Pages</vt:lpstr>
      <vt:lpstr>Rethinking the Interview Process</vt:lpstr>
      <vt:lpstr>Elements of Effective Change (3)</vt:lpstr>
      <vt:lpstr>Accessibility and Accommodation </vt:lpstr>
      <vt:lpstr>Elements of Effective Change (4)</vt:lpstr>
      <vt:lpstr>Organizational Factors Contributing to a Climate of Workplace Disability Support</vt:lpstr>
      <vt:lpstr>Employee or Business Resource, Colleague Network Groups</vt:lpstr>
      <vt:lpstr>Using Internal Resources: Importance of Communications</vt:lpstr>
      <vt:lpstr>Disability disclosure facilitates accommodation access</vt:lpstr>
      <vt:lpstr>Managers’ Role is Critical</vt:lpstr>
      <vt:lpstr>Elements of Effective Change (5)</vt:lpstr>
      <vt:lpstr>Retaining and Advancing Talent</vt:lpstr>
      <vt:lpstr>Elements of Effective Change (6)</vt:lpstr>
      <vt:lpstr>Engaging Internal Resources </vt:lpstr>
      <vt:lpstr>Engaging External Resources</vt:lpstr>
      <vt:lpstr>Elements of Effective Change (7) </vt:lpstr>
      <vt:lpstr>Scaling and Sustainability</vt:lpstr>
      <vt:lpstr>In Closing </vt:lpstr>
      <vt:lpstr>Related Online Resources</vt:lpstr>
      <vt:lpstr>Select Related References (1)  (2012-2023)</vt:lpstr>
      <vt:lpstr>Select Related References (2)  (2012-2023)</vt:lpstr>
      <vt:lpstr>Thank You</vt:lpstr>
      <vt:lpstr>Panel Session</vt:lpstr>
      <vt:lpstr>Employment Accessibility: A Practical Guide for Workplace Parties An Implementation Guide for CAN/ASC-1.1: 2024 (RE-2025)-Employment IDEA Symposium, October 6 &amp; 7, 2025</vt:lpstr>
      <vt:lpstr>Implementation Guidance Team </vt:lpstr>
      <vt:lpstr>The Project Team</vt:lpstr>
      <vt:lpstr>CAN/ASC 1.1: 2024 (REV-2025)- Employment</vt:lpstr>
      <vt:lpstr>ASC Standard Technical Committee Members</vt:lpstr>
      <vt:lpstr>Core Modules of the Standard</vt:lpstr>
      <vt:lpstr>Why is implementation guidance needed?</vt:lpstr>
      <vt:lpstr>Modules of the Guidance</vt:lpstr>
      <vt:lpstr>Modules of the Guidance (cont’d)</vt:lpstr>
      <vt:lpstr>Setup of Core Modules (Chapters 5-9)</vt:lpstr>
      <vt:lpstr>Systems Approach to Capacity Building</vt:lpstr>
      <vt:lpstr>Management System Model*</vt:lpstr>
      <vt:lpstr>Continual Improvement</vt:lpstr>
      <vt:lpstr>Continual Improvement Cycle</vt:lpstr>
      <vt:lpstr>Next Steps</vt:lpstr>
      <vt:lpstr>PowerPoint Presentation</vt:lpstr>
      <vt:lpstr>Progress Toward Transformational Change</vt:lpstr>
      <vt:lpstr>PowerPoint Presentation</vt:lpstr>
      <vt:lpstr>PowerPoint Presentation</vt:lpstr>
      <vt:lpstr>Transformational Change Equation</vt:lpstr>
      <vt:lpstr>Transformational Change Equation</vt:lpstr>
      <vt:lpstr>Scan of Existing Tools and Resources</vt:lpstr>
      <vt:lpstr>Delphi Panel</vt:lpstr>
      <vt:lpstr>Gap Analysis</vt:lpstr>
      <vt:lpstr>Highlights of Work from Our Incubator Hubs</vt:lpstr>
      <vt:lpstr>Workplace Systems and Partnerships</vt:lpstr>
      <vt:lpstr>Employment Support Systems</vt:lpstr>
      <vt:lpstr>PowerPoint Presentation</vt:lpstr>
      <vt:lpstr>Our Focus</vt:lpstr>
      <vt:lpstr>PowerPoint Presentation</vt:lpstr>
      <vt:lpstr>PowerPoint Presentation</vt:lpstr>
      <vt:lpstr>3. Disincentives to Work</vt:lpstr>
      <vt:lpstr>Why should you come to our workshop?</vt:lpstr>
      <vt:lpstr>Transitions to Work and  Career Development</vt:lpstr>
      <vt:lpstr>Inclusive Environmental Design</vt:lpstr>
      <vt:lpstr>Hub 4</vt:lpstr>
      <vt:lpstr>PowerPoint Presentation</vt:lpstr>
      <vt:lpstr>Barriers to Inclusion</vt:lpstr>
      <vt:lpstr>Theoretically Welcoming  Practically Exclusionary</vt:lpstr>
      <vt:lpstr>Theoretically Welcoming  Practically Exclusionary</vt:lpstr>
      <vt:lpstr>Two Questions</vt:lpstr>
      <vt:lpstr>Our Proposed Answer</vt:lpstr>
      <vt:lpstr>Our Approach</vt:lpstr>
      <vt:lpstr>Workshop on Training &amp; Resources</vt:lpstr>
      <vt:lpstr>IDEA/UD Traiing</vt:lpstr>
      <vt:lpstr>Contact us!</vt:lpstr>
      <vt:lpstr>Disruptive Technologies and  the Future of Work</vt:lpstr>
      <vt:lpstr>PowerPoint Presentation</vt:lpstr>
      <vt:lpstr>Assistive technologies (AT)  are life changers, liberators, equalizers</vt:lpstr>
      <vt:lpstr>Luna…</vt:lpstr>
      <vt:lpstr>Pete…</vt:lpstr>
      <vt:lpstr> A breakdown of   business model,  technical model,  service model,  funding model,  research model,  impact measurement model</vt:lpstr>
      <vt:lpstr>If you have a disability, the opportunities and risks of any disruptive technology are at the extremes.  This is especially true for AI.</vt:lpstr>
      <vt:lpstr>Extreme opportunities of AI.</vt:lpstr>
      <vt:lpstr>AI is very good at mechanizing the formulaic</vt:lpstr>
      <vt:lpstr>Heightened Risks</vt:lpstr>
      <vt:lpstr>Find, match, sort, label, measure, optimize, calculate, analyze people  ….. at scale</vt:lpstr>
      <vt:lpstr>Illustration of the needs of a population platted in a multi variate scatter plot</vt:lpstr>
      <vt:lpstr>... AI is propagating discrimination  more quickly, efficiently  and accurately  creating a monoculture </vt:lpstr>
      <vt:lpstr> Bias toward the ideal standard =  Bias against difference </vt:lpstr>
      <vt:lpstr>Disability is the ultimate AI challenge…</vt:lpstr>
      <vt:lpstr>Illustration of the needs of a population platted in a multi variate scatter plot</vt:lpstr>
      <vt:lpstr>Filling the Regulatory Vacuum…  Accessible and Equitable AI Standard for the Accessible Canada Act…  and the EU</vt:lpstr>
      <vt:lpstr>Reduce harms</vt:lpstr>
      <vt:lpstr>We are developing a language model and an open assistive interface for those who need it most. …  “Baby Bliss Bot” </vt:lpstr>
      <vt:lpstr>O.I. </vt:lpstr>
      <vt:lpstr> Let’s ideate on O.I. for employment access together...</vt:lpstr>
      <vt:lpstr>Thank you!</vt:lpstr>
      <vt:lpstr>PowerPoint Presentation</vt:lpstr>
      <vt:lpstr>Progress Toward Transformational Change</vt:lpstr>
      <vt:lpstr>Afternoon Keynote</vt:lpstr>
      <vt:lpstr>PowerPoint Presentation</vt:lpstr>
      <vt:lpstr>Session objectives</vt:lpstr>
      <vt:lpstr>Personal context</vt:lpstr>
      <vt:lpstr>Personal Context - 2</vt:lpstr>
      <vt:lpstr>Where did we start from?</vt:lpstr>
      <vt:lpstr>Where did we start from - 2</vt:lpstr>
      <vt:lpstr>Where did we start from - 3</vt:lpstr>
      <vt:lpstr>Initial responses – a rights- and benefits-based movement</vt:lpstr>
      <vt:lpstr>Progress on legal rights </vt:lpstr>
      <vt:lpstr>Progress on legal rights - 2</vt:lpstr>
      <vt:lpstr>Champions</vt:lpstr>
      <vt:lpstr>Champions - 2</vt:lpstr>
      <vt:lpstr>Broadening the concept of disability</vt:lpstr>
      <vt:lpstr>Broadening the concept of disability- 2</vt:lpstr>
      <vt:lpstr>The evolution of disability programs </vt:lpstr>
      <vt:lpstr>The evolution of disability programs- 2</vt:lpstr>
      <vt:lpstr>The voice and leadership of persons with disabilities</vt:lpstr>
      <vt:lpstr>Leadership of persons with disabilities - 2</vt:lpstr>
      <vt:lpstr>The evolution in the role of research</vt:lpstr>
      <vt:lpstr>Developing a systems approach to disability inclusion</vt:lpstr>
      <vt:lpstr>Making the business case for disability inclusion in the workplace</vt:lpstr>
      <vt:lpstr>The business case - 2</vt:lpstr>
      <vt:lpstr>The way forward</vt:lpstr>
      <vt:lpstr>The way forward - 2</vt:lpstr>
      <vt:lpstr>The way forward - 3</vt:lpstr>
      <vt:lpstr>PowerPoint Presentation</vt:lpstr>
      <vt:lpstr>Panel Session</vt:lpstr>
      <vt:lpstr>PowerPoint Presentation</vt:lpstr>
      <vt:lpstr>Overview of the collaboration</vt:lpstr>
      <vt:lpstr>GOVERNANCE FOR THE MOU</vt:lpstr>
      <vt:lpstr>Project Overviews </vt:lpstr>
      <vt:lpstr>Project 1 Key Objective</vt:lpstr>
      <vt:lpstr>Project 1 Key Activities</vt:lpstr>
      <vt:lpstr>Project 2 Key Objectives</vt:lpstr>
      <vt:lpstr>Project 2 Key Activities</vt:lpstr>
      <vt:lpstr>Project 3 Key Objective</vt:lpstr>
      <vt:lpstr>Project 3 Key Activities </vt:lpstr>
      <vt:lpstr>Project 4 Key Objective</vt:lpstr>
      <vt:lpstr>Project 4 Key Activities</vt:lpstr>
      <vt:lpstr>PowerPoint Presentation</vt:lpstr>
      <vt:lpstr>Potential Knowledge Mobilization Activities</vt:lpstr>
      <vt:lpstr>PowerPoint Presentation</vt:lpstr>
      <vt:lpstr>Workshops</vt:lpstr>
      <vt:lpstr>Progress Toward Transformational Change</vt:lpstr>
      <vt:lpstr>Closing Keynote</vt:lpstr>
      <vt:lpstr>Closing Reflections/Announcements</vt:lpstr>
      <vt:lpstr>Funding 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Therese Salenieks</dc:creator>
  <cp:lastModifiedBy>Therese Salenieks</cp:lastModifiedBy>
  <cp:revision>158</cp:revision>
  <cp:lastPrinted>2025-01-28T16:22:20Z</cp:lastPrinted>
  <dcterms:created xsi:type="dcterms:W3CDTF">2025-06-20T15:15:13Z</dcterms:created>
  <dcterms:modified xsi:type="dcterms:W3CDTF">2025-11-07T19:42:05Z</dcterms:modified>
</cp:coreProperties>
</file>